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6" autoAdjust="0"/>
  </p:normalViewPr>
  <p:slideViewPr>
    <p:cSldViewPr>
      <p:cViewPr>
        <p:scale>
          <a:sx n="100" d="100"/>
          <a:sy n="100" d="100"/>
        </p:scale>
        <p:origin x="-1026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292-5346-4261-88B7-56E6A4C18898}" type="datetimeFigureOut">
              <a:rPr lang="cs-CZ" smtClean="0"/>
              <a:pPr/>
              <a:t>3.10.2012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53D3-57CE-45CF-B83E-46AD13B4B4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9213" y="877888"/>
            <a:ext cx="4219575" cy="31654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9"/>
            <a:ext cx="4740978" cy="351368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1D541-5F1F-4AEB-86BC-9EC1CB0840B9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55B51-C71F-49F4-9B2B-3D5E227B45C6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527AD-975C-4A71-ABAF-E7D630374D31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B27158-2D0E-4CCF-AD1C-DB9B30AB3F33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D3AA8-61BD-48AD-9A00-5875F0481DBA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44B2-F24B-4FAA-976A-B4FCAD55DCC0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230262-FB2D-43F2-8C4E-0B723C5F4FEB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49BB6-14FA-48F4-8573-9F0378E5D54C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1ECD3A-6320-4C9A-A90E-C6F3EC8E8125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F69E-A5F2-4DA5-8791-F4C0B2A59FF7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FF11D-C282-463D-A6A1-CBC4CB542595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85B029-CC6E-4069-B562-628436AEC5B4}" type="datetime1">
              <a:rPr lang="cs-CZ" smtClean="0"/>
              <a:pPr/>
              <a:t>3.10.2012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Operační výzkum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Úvod</a:t>
            </a:r>
          </a:p>
          <a:p>
            <a:r>
              <a:rPr lang="cs-CZ" dirty="0" smtClean="0"/>
              <a:t>Klasifikace disciplín operačního výzkumu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Modely řízení zásob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928802"/>
            <a:ext cx="5650326" cy="3271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Modely hromadné obsluhy (modely front)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8" name="Obrázek 7" descr="obr8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8912" y="1666875"/>
            <a:ext cx="4343418" cy="41526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err="1" smtClean="0"/>
              <a:t>Markovské</a:t>
            </a:r>
            <a:r>
              <a:rPr lang="cs-CZ" i="1" dirty="0" smtClean="0"/>
              <a:t> rozhodovací procesy (modely obnovy)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1714480" y="2071678"/>
            <a:ext cx="6643734" cy="3929090"/>
          </a:xfrm>
          <a:prstGeom prst="rect">
            <a:avLst/>
          </a:prstGeom>
        </p:spPr>
        <p:txBody>
          <a:bodyPr tIns="0">
            <a:normAutofit fontScale="85000" lnSpcReduction="10000"/>
          </a:bodyPr>
          <a:lstStyle/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Nástroj pro zkoumání</a:t>
            </a:r>
            <a:r>
              <a:rPr kumimoji="0" lang="cs-CZ" sz="26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stochastických (pravděpodobnostních) systémů, kde se jednotky, daného systému mohou nacházet v jednom z konečného počtu stavů.</a:t>
            </a: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Stavem může být např. stáří jednotky (zkoumání demografického vývoje společnosti). </a:t>
            </a: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Modely obnovy – soubor homogenních jednotek, které stárnou a po jistě době</a:t>
            </a:r>
            <a:r>
              <a:rPr kumimoji="0" lang="cs-CZ" sz="26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svého provozu selhávají a musí být nahrazeny jinou jednotkou – cílem je odhad počtu selhaných jednotek v každém období a určení strategie obnovy.</a:t>
            </a: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Vícekriteriální rozhodování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1714480" y="1714488"/>
            <a:ext cx="6643734" cy="2500330"/>
          </a:xfrm>
          <a:prstGeom prst="rect">
            <a:avLst/>
          </a:prstGeom>
        </p:spPr>
        <p:txBody>
          <a:bodyPr tIns="0">
            <a:normAutofit fontScale="92500" lnSpcReduction="10000"/>
          </a:bodyPr>
          <a:lstStyle/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Množina variant, které jsou hodnoceny podle ne jediného, ale podle několika kritérií, které zpravidla nejsou ve vzájemném souladu (např. cena x výkon)</a:t>
            </a:r>
            <a:r>
              <a:rPr kumimoji="0" lang="cs-CZ" sz="26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Cílem může být uspořádání variant od „nejlepší“ po „nejhorší“, výběr jedné tzv. kompromisní varianty apod. </a:t>
            </a: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3714744" y="4286256"/>
          <a:ext cx="2357454" cy="1707763"/>
        </p:xfrm>
        <a:graphic>
          <a:graphicData uri="http://schemas.openxmlformats.org/presentationml/2006/ole">
            <p:oleObj spid="_x0000_s24578" name="Rovnice" r:id="rId3" imgW="1612800" imgH="1168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Teorie her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1714480" y="2071678"/>
            <a:ext cx="6643734" cy="392909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Analýza konfliktních situací – hráči, jejich strategie chování</a:t>
            </a:r>
            <a:r>
              <a:rPr lang="cs-CZ" sz="26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 a v závislosti na tom jejich „výhra“</a:t>
            </a: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Rovnovážná strategie (</a:t>
            </a:r>
            <a:r>
              <a:rPr kumimoji="0" lang="cs-CZ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Nashova</a:t>
            </a: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rovnováha). </a:t>
            </a: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Petrohradský paradox</a:t>
            </a:r>
            <a:r>
              <a:rPr lang="cs-CZ" sz="26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.</a:t>
            </a: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1643050"/>
            <a:ext cx="4785962" cy="46728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" name="Podnadpis 2"/>
          <p:cNvSpPr txBox="1">
            <a:spLocks/>
          </p:cNvSpPr>
          <p:nvPr/>
        </p:nvSpPr>
        <p:spPr>
          <a:xfrm>
            <a:off x="1428728" y="1000108"/>
            <a:ext cx="7406640" cy="478634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cs-CZ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Teorie her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1500166" y="214290"/>
            <a:ext cx="7406640" cy="9034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Klasifikace disciplín OV	</a:t>
            </a:r>
            <a:endParaRPr kumimoji="0" lang="cs-CZ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Simulační modely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1714480" y="2071678"/>
            <a:ext cx="6643734" cy="392909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Experimenty s modelem</a:t>
            </a:r>
            <a:r>
              <a:rPr kumimoji="0" lang="cs-CZ" sz="26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reálného systému (napodobení chodu reálného systému) na počítači s cílem odvodit charakteristiky zkoumaného systému.</a:t>
            </a: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cs-CZ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Monte</a:t>
            </a: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Carlo</a:t>
            </a: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simulace – řešení pravděpodobnostních úloh opakováním náhodných pokusů. </a:t>
            </a:r>
          </a:p>
          <a:p>
            <a:pPr marL="357188" marR="0" lvl="0" indent="-330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cs-CZ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428604"/>
            <a:ext cx="7406640" cy="903412"/>
          </a:xfrm>
        </p:spPr>
        <p:txBody>
          <a:bodyPr/>
          <a:lstStyle/>
          <a:p>
            <a:r>
              <a:rPr lang="cs-CZ" dirty="0" smtClean="0"/>
              <a:t>Úvod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1357298"/>
            <a:ext cx="7406640" cy="4786346"/>
          </a:xfrm>
        </p:spPr>
        <p:txBody>
          <a:bodyPr>
            <a:normAutofit/>
          </a:bodyPr>
          <a:lstStyle/>
          <a:p>
            <a:r>
              <a:rPr lang="cs-CZ" dirty="0" smtClean="0"/>
              <a:t>Operační výzkum (</a:t>
            </a:r>
            <a:r>
              <a:rPr lang="cs-CZ" i="1" dirty="0" err="1" smtClean="0"/>
              <a:t>Operational</a:t>
            </a:r>
            <a:r>
              <a:rPr lang="cs-CZ" i="1" dirty="0" smtClean="0"/>
              <a:t> </a:t>
            </a:r>
            <a:r>
              <a:rPr lang="cs-CZ" i="1" dirty="0" err="1" smtClean="0"/>
              <a:t>Research</a:t>
            </a:r>
            <a:r>
              <a:rPr lang="cs-CZ" dirty="0" smtClean="0"/>
              <a:t>, </a:t>
            </a:r>
            <a:r>
              <a:rPr lang="cs-CZ" i="1" dirty="0" smtClean="0"/>
              <a:t>Management Science</a:t>
            </a:r>
            <a:r>
              <a:rPr lang="cs-CZ" dirty="0" smtClean="0"/>
              <a:t>)</a:t>
            </a:r>
          </a:p>
          <a:p>
            <a:r>
              <a:rPr lang="cs-CZ" dirty="0" smtClean="0"/>
              <a:t>= výzkum operací</a:t>
            </a:r>
          </a:p>
          <a:p>
            <a:endParaRPr lang="cs-CZ" dirty="0" smtClean="0"/>
          </a:p>
          <a:p>
            <a:r>
              <a:rPr lang="cs-CZ" i="1" dirty="0" smtClean="0"/>
              <a:t>Kvantitativní metody a modely pro podporu ekonomického rozhodování.</a:t>
            </a:r>
          </a:p>
          <a:p>
            <a:endParaRPr lang="cs-CZ" dirty="0" smtClean="0"/>
          </a:p>
          <a:p>
            <a:r>
              <a:rPr lang="cs-CZ" u="sng" dirty="0" smtClean="0"/>
              <a:t>Proces rozhodování</a:t>
            </a:r>
          </a:p>
          <a:p>
            <a:r>
              <a:rPr lang="cs-CZ" dirty="0" smtClean="0"/>
              <a:t>Varianty x kritéria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Proces aplikace modelů OV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1357298"/>
            <a:ext cx="7406640" cy="4786346"/>
          </a:xfrm>
        </p:spPr>
        <p:txBody>
          <a:bodyPr>
            <a:normAutofit/>
          </a:bodyPr>
          <a:lstStyle/>
          <a:p>
            <a:pPr marL="357188" indent="-330200"/>
            <a:r>
              <a:rPr lang="cs-CZ" dirty="0" smtClean="0"/>
              <a:t>1. Rozpoznání problému v rámci reálného systému a jeho definice.</a:t>
            </a:r>
          </a:p>
          <a:p>
            <a:pPr marL="357188" indent="-330200"/>
            <a:r>
              <a:rPr lang="cs-CZ" dirty="0" smtClean="0"/>
              <a:t>2. Formulace ekonomického modelu  - cíl, procesy, činitelé, vztah mezi všemi </a:t>
            </a:r>
            <a:r>
              <a:rPr lang="cs-CZ" smtClean="0"/>
              <a:t>prvky </a:t>
            </a:r>
            <a:r>
              <a:rPr lang="cs-CZ" smtClean="0"/>
              <a:t>systému</a:t>
            </a:r>
            <a:r>
              <a:rPr lang="cs-CZ" dirty="0" smtClean="0"/>
              <a:t>.</a:t>
            </a:r>
          </a:p>
          <a:p>
            <a:pPr marL="357188" indent="-330200"/>
            <a:r>
              <a:rPr lang="cs-CZ" dirty="0" smtClean="0"/>
              <a:t>3. Formulace matematického modelu – kriteriální (účelová, zisková, nákladová) funkce, proměnné modelu, omezující podmínky, parametry modelu.</a:t>
            </a:r>
          </a:p>
          <a:p>
            <a:pPr marL="357188" indent="-330200"/>
            <a:r>
              <a:rPr lang="cs-CZ" dirty="0" smtClean="0"/>
              <a:t>4. Řešení modelu a interpretace výsledků.</a:t>
            </a:r>
          </a:p>
          <a:p>
            <a:pPr marL="357188" indent="-330200"/>
            <a:r>
              <a:rPr lang="cs-CZ" dirty="0" smtClean="0"/>
              <a:t>5. Verifikace a implementace výsledků modelu.   </a:t>
            </a:r>
          </a:p>
          <a:p>
            <a:pPr marL="357188" indent="-330200"/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Proces aplikace modelů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714612" y="1285860"/>
          <a:ext cx="3929090" cy="5307000"/>
        </p:xfrm>
        <a:graphic>
          <a:graphicData uri="http://schemas.openxmlformats.org/presentationml/2006/ole">
            <p:oleObj spid="_x0000_s1025" name="Picture" r:id="rId3" imgW="2743200" imgH="3709416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Matematické programování (lineární, nelineární, celočíselné)</a:t>
            </a:r>
          </a:p>
          <a:p>
            <a:endParaRPr lang="cs-CZ" sz="2000" dirty="0" smtClean="0"/>
          </a:p>
          <a:p>
            <a:r>
              <a:rPr lang="cs-CZ" sz="2000" dirty="0" smtClean="0"/>
              <a:t>maximalizovat (minimalizovat)		</a:t>
            </a:r>
            <a:r>
              <a:rPr lang="cs-CZ" sz="2000" dirty="0" err="1" smtClean="0"/>
              <a:t>max</a:t>
            </a:r>
            <a:endParaRPr lang="cs-CZ" sz="2000" dirty="0" smtClean="0"/>
          </a:p>
          <a:p>
            <a:pPr>
              <a:tabLst>
                <a:tab pos="4664075" algn="l"/>
              </a:tabLst>
            </a:pPr>
            <a:r>
              <a:rPr lang="cs-CZ" sz="2000" dirty="0" smtClean="0"/>
              <a:t>	</a:t>
            </a:r>
            <a:r>
              <a:rPr lang="cs-CZ" sz="2000" i="1" dirty="0" smtClean="0"/>
              <a:t>z</a:t>
            </a:r>
            <a:r>
              <a:rPr lang="cs-CZ" sz="2000" dirty="0" smtClean="0"/>
              <a:t> = 30</a:t>
            </a:r>
            <a:r>
              <a:rPr lang="cs-CZ" sz="2000" i="1" dirty="0" smtClean="0"/>
              <a:t>x</a:t>
            </a:r>
            <a:r>
              <a:rPr lang="cs-CZ" sz="2000" i="1" baseline="-25000" dirty="0" smtClean="0"/>
              <a:t>1</a:t>
            </a:r>
            <a:r>
              <a:rPr lang="cs-CZ" sz="2000" i="1" dirty="0" smtClean="0"/>
              <a:t> + </a:t>
            </a:r>
            <a:r>
              <a:rPr lang="cs-CZ" sz="2000" dirty="0" smtClean="0"/>
              <a:t>20</a:t>
            </a:r>
            <a:r>
              <a:rPr lang="cs-CZ" sz="2000" i="1" dirty="0" smtClean="0"/>
              <a:t>x</a:t>
            </a:r>
            <a:r>
              <a:rPr lang="cs-CZ" sz="2000" i="1" baseline="-25000" dirty="0" smtClean="0"/>
              <a:t>2</a:t>
            </a:r>
            <a:r>
              <a:rPr lang="cs-CZ" sz="2000" dirty="0" smtClean="0"/>
              <a:t> ,</a:t>
            </a:r>
          </a:p>
          <a:p>
            <a:pPr>
              <a:tabLst>
                <a:tab pos="4572000" algn="l"/>
              </a:tabLst>
            </a:pPr>
            <a:r>
              <a:rPr lang="cs-CZ" sz="2000" dirty="0" smtClean="0"/>
              <a:t>za podmínek	s.</a:t>
            </a:r>
            <a:r>
              <a:rPr lang="cs-CZ" sz="2000" dirty="0" err="1" smtClean="0"/>
              <a:t>t</a:t>
            </a:r>
            <a:r>
              <a:rPr lang="cs-CZ" sz="2000" dirty="0" smtClean="0"/>
              <a:t>.</a:t>
            </a:r>
          </a:p>
          <a:p>
            <a:pPr>
              <a:tabLst>
                <a:tab pos="4664075" algn="l"/>
              </a:tabLst>
            </a:pPr>
            <a:r>
              <a:rPr lang="cs-CZ" sz="2000" dirty="0" smtClean="0"/>
              <a:t>	 2</a:t>
            </a:r>
            <a:r>
              <a:rPr lang="cs-CZ" sz="2000" i="1" dirty="0" smtClean="0"/>
              <a:t>x</a:t>
            </a:r>
            <a:r>
              <a:rPr lang="cs-CZ" sz="2000" i="1" baseline="-25000" dirty="0" smtClean="0"/>
              <a:t>1</a:t>
            </a:r>
            <a:r>
              <a:rPr lang="cs-CZ" sz="2000" i="1" dirty="0" smtClean="0"/>
              <a:t> +   x</a:t>
            </a:r>
            <a:r>
              <a:rPr lang="cs-CZ" sz="2000" i="1" baseline="-25000" dirty="0" smtClean="0"/>
              <a:t>2  </a:t>
            </a:r>
            <a:r>
              <a:rPr lang="cs-CZ" sz="2000" i="1" dirty="0" smtClean="0"/>
              <a:t>≤ 120,</a:t>
            </a:r>
            <a:endParaRPr lang="cs-CZ" sz="2000" dirty="0" smtClean="0"/>
          </a:p>
          <a:p>
            <a:pPr>
              <a:tabLst>
                <a:tab pos="4664075" algn="l"/>
              </a:tabLst>
            </a:pPr>
            <a:r>
              <a:rPr lang="cs-CZ" sz="2000" dirty="0" smtClean="0"/>
              <a:t>	   </a:t>
            </a:r>
            <a:r>
              <a:rPr lang="cs-CZ" sz="2000" i="1" dirty="0" smtClean="0"/>
              <a:t>x</a:t>
            </a:r>
            <a:r>
              <a:rPr lang="cs-CZ" sz="2000" i="1" baseline="-25000" dirty="0" smtClean="0"/>
              <a:t>1</a:t>
            </a:r>
            <a:r>
              <a:rPr lang="cs-CZ" sz="2000" i="1" dirty="0" smtClean="0"/>
              <a:t> + 3x</a:t>
            </a:r>
            <a:r>
              <a:rPr lang="cs-CZ" sz="2000" i="1" baseline="-25000" dirty="0" smtClean="0"/>
              <a:t>2  </a:t>
            </a:r>
            <a:r>
              <a:rPr lang="cs-CZ" sz="2000" i="1" dirty="0" smtClean="0"/>
              <a:t>≤ 150,</a:t>
            </a:r>
          </a:p>
          <a:p>
            <a:pPr>
              <a:tabLst>
                <a:tab pos="4664075" algn="l"/>
              </a:tabLst>
            </a:pPr>
            <a:r>
              <a:rPr lang="cs-CZ" sz="2000" i="1" dirty="0" smtClean="0"/>
              <a:t>	</a:t>
            </a:r>
            <a:r>
              <a:rPr lang="cs-CZ" sz="2000" dirty="0" smtClean="0"/>
              <a:t>   </a:t>
            </a:r>
            <a:r>
              <a:rPr lang="cs-CZ" sz="2000" i="1" dirty="0" smtClean="0"/>
              <a:t>x</a:t>
            </a:r>
            <a:r>
              <a:rPr lang="cs-CZ" sz="2000" i="1" baseline="-25000" dirty="0" smtClean="0"/>
              <a:t>1</a:t>
            </a:r>
            <a:r>
              <a:rPr lang="cs-CZ" sz="2000" i="1" dirty="0" smtClean="0"/>
              <a:t>         </a:t>
            </a:r>
            <a:r>
              <a:rPr lang="cs-CZ" sz="2000" i="1" baseline="-25000" dirty="0" smtClean="0"/>
              <a:t>  </a:t>
            </a:r>
            <a:r>
              <a:rPr lang="cs-CZ" sz="2000" i="1" dirty="0" smtClean="0"/>
              <a:t>≤   50,</a:t>
            </a:r>
          </a:p>
          <a:p>
            <a:pPr>
              <a:tabLst>
                <a:tab pos="4664075" algn="l"/>
              </a:tabLst>
            </a:pPr>
            <a:r>
              <a:rPr lang="cs-CZ" sz="2000" i="1" dirty="0" smtClean="0"/>
              <a:t>	</a:t>
            </a:r>
            <a:r>
              <a:rPr lang="cs-CZ" sz="2000" dirty="0" smtClean="0"/>
              <a:t>   </a:t>
            </a:r>
            <a:r>
              <a:rPr lang="cs-CZ" sz="2000" i="1" dirty="0" smtClean="0"/>
              <a:t>x</a:t>
            </a:r>
            <a:r>
              <a:rPr lang="cs-CZ" sz="2000" i="1" baseline="-25000" dirty="0" smtClean="0"/>
              <a:t>1</a:t>
            </a:r>
            <a:r>
              <a:rPr lang="cs-CZ" sz="2000" i="1" dirty="0" smtClean="0"/>
              <a:t> ≥ 0, x</a:t>
            </a:r>
            <a:r>
              <a:rPr lang="cs-CZ" sz="2000" i="1" baseline="-25000" dirty="0" smtClean="0"/>
              <a:t>2</a:t>
            </a:r>
            <a:r>
              <a:rPr lang="cs-CZ" sz="2000" i="1" dirty="0" smtClean="0"/>
              <a:t> ≥ 0.</a:t>
            </a:r>
          </a:p>
          <a:p>
            <a:pPr>
              <a:tabLst>
                <a:tab pos="4305300" algn="l"/>
              </a:tabLst>
            </a:pPr>
            <a:r>
              <a:rPr lang="cs-CZ" sz="2000" i="1" dirty="0" smtClean="0"/>
              <a:t>	</a:t>
            </a:r>
            <a:r>
              <a:rPr lang="cs-CZ" sz="2000" i="1" dirty="0" err="1" smtClean="0"/>
              <a:t>x</a:t>
            </a:r>
            <a:r>
              <a:rPr lang="cs-CZ" sz="2000" i="1" baseline="30000" dirty="0" err="1" smtClean="0"/>
              <a:t>opt</a:t>
            </a:r>
            <a:r>
              <a:rPr lang="cs-CZ" sz="2000" i="1" dirty="0" smtClean="0"/>
              <a:t> = (42,36), </a:t>
            </a:r>
            <a:r>
              <a:rPr lang="cs-CZ" sz="2000" i="1" dirty="0" err="1" smtClean="0"/>
              <a:t>z</a:t>
            </a:r>
            <a:r>
              <a:rPr lang="cs-CZ" sz="2000" i="1" baseline="30000" dirty="0" err="1" smtClean="0"/>
              <a:t>opt</a:t>
            </a:r>
            <a:r>
              <a:rPr lang="cs-CZ" sz="2000" i="1" dirty="0" smtClean="0"/>
              <a:t> = 1980</a:t>
            </a:r>
            <a:endParaRPr lang="cs-CZ" sz="2000" dirty="0" smtClean="0"/>
          </a:p>
          <a:p>
            <a:endParaRPr lang="cs-CZ" dirty="0" smtClean="0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3143240" y="2714620"/>
          <a:ext cx="1806575" cy="357188"/>
        </p:xfrm>
        <a:graphic>
          <a:graphicData uri="http://schemas.openxmlformats.org/presentationml/2006/ole">
            <p:oleObj spid="_x0000_s18435" name="Rovnice" r:id="rId3" imgW="1155600" imgH="228600" progId="Equation.3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143240" y="3429000"/>
          <a:ext cx="1992312" cy="1814512"/>
        </p:xfrm>
        <a:graphic>
          <a:graphicData uri="http://schemas.openxmlformats.org/presentationml/2006/ole">
            <p:oleObj spid="_x0000_s18436" name="Rovnice" r:id="rId4" imgW="1282680" imgH="11682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Aplikace teorie grafů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071802" y="4071942"/>
          <a:ext cx="4357718" cy="2178859"/>
        </p:xfrm>
        <a:graphic>
          <a:graphicData uri="http://schemas.openxmlformats.org/presentationml/2006/ole">
            <p:oleObj spid="_x0000_s19460" name="Picture" r:id="rId3" imgW="2743200" imgH="1368552" progId="Word.Picture.8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928926" y="1785926"/>
          <a:ext cx="4357688" cy="2179638"/>
        </p:xfrm>
        <a:graphic>
          <a:graphicData uri="http://schemas.openxmlformats.org/presentationml/2006/ole">
            <p:oleObj spid="_x0000_s19462" name="Picture" r:id="rId4" imgW="2743200" imgH="1369080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Aplikace teorie grafů – 7 mostů města Královce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214554"/>
            <a:ext cx="3286148" cy="2628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214554"/>
            <a:ext cx="3357586" cy="2789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Aplikace teorie grafů – úloha čínského listonoše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Elipsa 8"/>
          <p:cNvSpPr/>
          <p:nvPr/>
        </p:nvSpPr>
        <p:spPr>
          <a:xfrm>
            <a:off x="2643174" y="207167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1857356" y="3214686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Elipsa 10"/>
          <p:cNvSpPr/>
          <p:nvPr/>
        </p:nvSpPr>
        <p:spPr>
          <a:xfrm>
            <a:off x="3428992" y="4643446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1857356" y="4643446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Elipsa 12"/>
          <p:cNvSpPr/>
          <p:nvPr/>
        </p:nvSpPr>
        <p:spPr>
          <a:xfrm>
            <a:off x="3428992" y="3214686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7" name="Přímá spojovací čára 16"/>
          <p:cNvCxnSpPr>
            <a:stCxn id="12" idx="6"/>
            <a:endCxn id="11" idx="2"/>
          </p:cNvCxnSpPr>
          <p:nvPr/>
        </p:nvCxnSpPr>
        <p:spPr>
          <a:xfrm>
            <a:off x="2285984" y="4857760"/>
            <a:ext cx="114300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2285984" y="3429000"/>
            <a:ext cx="1143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>
            <a:endCxn id="12" idx="0"/>
          </p:cNvCxnSpPr>
          <p:nvPr/>
        </p:nvCxnSpPr>
        <p:spPr>
          <a:xfrm rot="5400000">
            <a:off x="1571604" y="4143380"/>
            <a:ext cx="100013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/>
          <p:nvPr/>
        </p:nvCxnSpPr>
        <p:spPr>
          <a:xfrm rot="5400000">
            <a:off x="3143240" y="4143380"/>
            <a:ext cx="100013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>
            <a:stCxn id="10" idx="7"/>
            <a:endCxn id="9" idx="3"/>
          </p:cNvCxnSpPr>
          <p:nvPr/>
        </p:nvCxnSpPr>
        <p:spPr>
          <a:xfrm rot="5400000" flipH="1" flipV="1">
            <a:off x="2044618" y="2616130"/>
            <a:ext cx="839922" cy="4827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>
            <a:stCxn id="13" idx="1"/>
            <a:endCxn id="9" idx="5"/>
          </p:cNvCxnSpPr>
          <p:nvPr/>
        </p:nvCxnSpPr>
        <p:spPr>
          <a:xfrm rot="16200000" flipV="1">
            <a:off x="2830436" y="2616130"/>
            <a:ext cx="839922" cy="4827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>
            <a:stCxn id="11" idx="1"/>
          </p:cNvCxnSpPr>
          <p:nvPr/>
        </p:nvCxnSpPr>
        <p:spPr>
          <a:xfrm rot="16200000" flipV="1">
            <a:off x="2285985" y="3500438"/>
            <a:ext cx="1134341" cy="127721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>
            <a:stCxn id="12" idx="7"/>
          </p:cNvCxnSpPr>
          <p:nvPr/>
        </p:nvCxnSpPr>
        <p:spPr>
          <a:xfrm rot="5400000" flipH="1" flipV="1">
            <a:off x="2294652" y="3500438"/>
            <a:ext cx="1134340" cy="12772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357686" y="1714488"/>
          <a:ext cx="4357687" cy="2179637"/>
        </p:xfrm>
        <a:graphic>
          <a:graphicData uri="http://schemas.openxmlformats.org/presentationml/2006/ole">
            <p:oleObj spid="_x0000_s20484" name="Picture" r:id="rId3" imgW="2743200" imgH="1369080" progId="Word.Picture.8">
              <p:embed/>
            </p:oleObj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500562" y="4071942"/>
          <a:ext cx="4357687" cy="2179637"/>
        </p:xfrm>
        <a:graphic>
          <a:graphicData uri="http://schemas.openxmlformats.org/presentationml/2006/ole">
            <p:oleObj spid="_x0000_s20485" name="Picture" r:id="rId4" imgW="2743200" imgH="136908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0166" y="214290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Klasifikace disciplín OV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1571604" y="1071546"/>
            <a:ext cx="7406640" cy="4786346"/>
          </a:xfrm>
        </p:spPr>
        <p:txBody>
          <a:bodyPr>
            <a:normAutofit/>
          </a:bodyPr>
          <a:lstStyle/>
          <a:p>
            <a:pPr marL="0"/>
            <a:r>
              <a:rPr lang="cs-CZ" i="1" dirty="0" smtClean="0"/>
              <a:t>Řízení projektů (jedna z aplikací TG)</a:t>
            </a:r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	 </a:t>
            </a:r>
          </a:p>
          <a:p>
            <a:endParaRPr lang="cs-CZ" sz="2000" dirty="0" smtClean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285984" y="2571744"/>
          <a:ext cx="5554305" cy="2357454"/>
        </p:xfrm>
        <a:graphic>
          <a:graphicData uri="http://schemas.openxmlformats.org/presentationml/2006/ole">
            <p:oleObj spid="_x0000_s21508" name="Picture" r:id="rId3" imgW="2959608" imgH="1258824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496</TotalTime>
  <Words>409</Words>
  <Application>Microsoft Office PowerPoint</Application>
  <PresentationFormat>Předvádění na obrazovce (4:3)</PresentationFormat>
  <Paragraphs>121</Paragraphs>
  <Slides>16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Slunovrat</vt:lpstr>
      <vt:lpstr>Picture</vt:lpstr>
      <vt:lpstr>Rovnice</vt:lpstr>
      <vt:lpstr>Operační výzkum </vt:lpstr>
      <vt:lpstr>Úvod </vt:lpstr>
      <vt:lpstr>Proces aplikace modelů OV </vt:lpstr>
      <vt:lpstr>Proces aplikace modelů OV </vt:lpstr>
      <vt:lpstr>Klasifikace disciplín OV </vt:lpstr>
      <vt:lpstr>Klasifikace disciplín OV </vt:lpstr>
      <vt:lpstr>Klasifikace disciplín OV </vt:lpstr>
      <vt:lpstr>Klasifikace disciplín OV </vt:lpstr>
      <vt:lpstr>Klasifikace disciplín OV </vt:lpstr>
      <vt:lpstr>Klasifikace disciplín OV </vt:lpstr>
      <vt:lpstr>Klasifikace disciplín OV </vt:lpstr>
      <vt:lpstr>Klasifikace disciplín OV </vt:lpstr>
      <vt:lpstr>Klasifikace disciplín OV </vt:lpstr>
      <vt:lpstr>Klasifikace disciplín OV </vt:lpstr>
      <vt:lpstr>Snímek 15</vt:lpstr>
      <vt:lpstr>Klasifikace disciplín OV 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výzkum </dc:title>
  <dc:creator>NOBODY</dc:creator>
  <cp:lastModifiedBy>NOBODY</cp:lastModifiedBy>
  <cp:revision>45</cp:revision>
  <dcterms:created xsi:type="dcterms:W3CDTF">2011-07-19T08:12:36Z</dcterms:created>
  <dcterms:modified xsi:type="dcterms:W3CDTF">2012-10-03T18:50:39Z</dcterms:modified>
</cp:coreProperties>
</file>