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571" autoAdjust="0"/>
  </p:normalViewPr>
  <p:slideViewPr>
    <p:cSldViewPr>
      <p:cViewPr>
        <p:scale>
          <a:sx n="100" d="100"/>
          <a:sy n="100" d="100"/>
        </p:scale>
        <p:origin x="-1230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EEA292-5346-4261-88B7-56E6A4C18898}" type="datetimeFigureOut">
              <a:rPr lang="cs-CZ" smtClean="0"/>
              <a:pPr/>
              <a:t>4.1.2012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4D53D3-57CE-45CF-B83E-46AD13B4B43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51D541-5F1F-4AEB-86BC-9EC1CB0840B9}" type="datetime1">
              <a:rPr lang="cs-CZ" smtClean="0"/>
              <a:pPr/>
              <a:t>4.1.2012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555B51-C71F-49F4-9B2B-3D5E227B45C6}" type="datetime1">
              <a:rPr lang="cs-CZ" smtClean="0"/>
              <a:pPr/>
              <a:t>4.1.2012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6527AD-975C-4A71-ABAF-E7D630374D31}" type="datetime1">
              <a:rPr lang="cs-CZ" smtClean="0"/>
              <a:pPr/>
              <a:t>4.1.2012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B27158-2D0E-4CCF-AD1C-DB9B30AB3F33}" type="datetime1">
              <a:rPr lang="cs-CZ" smtClean="0"/>
              <a:pPr/>
              <a:t>4.1.2012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ED3AA8-61BD-48AD-9A00-5875F0481DBA}" type="datetime1">
              <a:rPr lang="cs-CZ" smtClean="0"/>
              <a:pPr/>
              <a:t>4.1.2012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644B2-F24B-4FAA-976A-B4FCAD55DCC0}" type="datetime1">
              <a:rPr lang="cs-CZ" smtClean="0"/>
              <a:pPr/>
              <a:t>4.1.2012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230262-FB2D-43F2-8C4E-0B723C5F4FEB}" type="datetime1">
              <a:rPr lang="cs-CZ" smtClean="0"/>
              <a:pPr/>
              <a:t>4.1.2012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549BB6-14FA-48F4-8573-9F0378E5D54C}" type="datetime1">
              <a:rPr lang="cs-CZ" smtClean="0"/>
              <a:pPr/>
              <a:t>4.1.2012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1ECD3A-6320-4C9A-A90E-C6F3EC8E8125}" type="datetime1">
              <a:rPr lang="cs-CZ" smtClean="0"/>
              <a:pPr/>
              <a:t>4.1.2012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20F69E-A5F2-4DA5-8791-F4C0B2A59FF7}" type="datetime1">
              <a:rPr lang="cs-CZ" smtClean="0"/>
              <a:pPr/>
              <a:t>4.1.2012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CFF11D-C282-463D-A6A1-CBC4CB542595}" type="datetime1">
              <a:rPr lang="cs-CZ" smtClean="0"/>
              <a:pPr/>
              <a:t>4.1.2012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185B029-CC6E-4069-B562-628436AEC5B4}" type="datetime1">
              <a:rPr lang="cs-CZ" smtClean="0"/>
              <a:pPr/>
              <a:t>4.1.2012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Vícekriteriální rozhodování	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648" y="1844824"/>
            <a:ext cx="7406640" cy="3589570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Klasifikace disciplín VKR</a:t>
            </a:r>
          </a:p>
          <a:p>
            <a:r>
              <a:rPr lang="cs-CZ" dirty="0" smtClean="0"/>
              <a:t>Vícekriteriální hodnocení variant</a:t>
            </a:r>
          </a:p>
          <a:p>
            <a:r>
              <a:rPr lang="cs-CZ" dirty="0" smtClean="0"/>
              <a:t>	Formulace úlohy, základní pojmy</a:t>
            </a:r>
          </a:p>
          <a:p>
            <a:r>
              <a:rPr lang="cs-CZ" dirty="0" smtClean="0"/>
              <a:t>	Metody odhadu vah kritérií</a:t>
            </a:r>
          </a:p>
          <a:p>
            <a:r>
              <a:rPr lang="cs-CZ" dirty="0" smtClean="0"/>
              <a:t>	Metoda WSA</a:t>
            </a:r>
          </a:p>
          <a:p>
            <a:r>
              <a:rPr lang="cs-CZ" dirty="0" smtClean="0"/>
              <a:t>	Metoda AHP (</a:t>
            </a:r>
            <a:r>
              <a:rPr lang="cs-CZ" dirty="0" err="1" smtClean="0"/>
              <a:t>Saatyho</a:t>
            </a:r>
            <a:r>
              <a:rPr lang="cs-CZ" dirty="0" smtClean="0"/>
              <a:t> metoda)</a:t>
            </a:r>
          </a:p>
          <a:p>
            <a:r>
              <a:rPr lang="cs-CZ" dirty="0" smtClean="0"/>
              <a:t>Vícekriteriální (lineární) programování</a:t>
            </a:r>
          </a:p>
          <a:p>
            <a:r>
              <a:rPr lang="cs-CZ" dirty="0" smtClean="0"/>
              <a:t>	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03648" y="-315416"/>
            <a:ext cx="7406640" cy="1472184"/>
          </a:xfrm>
        </p:spPr>
        <p:txBody>
          <a:bodyPr/>
          <a:lstStyle/>
          <a:p>
            <a:r>
              <a:rPr lang="cs-CZ" dirty="0" smtClean="0"/>
              <a:t>Klasifikace disciplín VKR	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648" y="2276872"/>
            <a:ext cx="7406640" cy="2797482"/>
          </a:xfrm>
        </p:spPr>
        <p:txBody>
          <a:bodyPr>
            <a:normAutofit/>
          </a:bodyPr>
          <a:lstStyle/>
          <a:p>
            <a:r>
              <a:rPr lang="cs-CZ" dirty="0" smtClean="0"/>
              <a:t>	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2</a:t>
            </a:fld>
            <a:endParaRPr lang="cs-CZ"/>
          </a:p>
        </p:txBody>
      </p:sp>
      <p:graphicFrame>
        <p:nvGraphicFramePr>
          <p:cNvPr id="93186" name="Object 2"/>
          <p:cNvGraphicFramePr>
            <a:graphicFrameLocks noChangeAspect="1"/>
          </p:cNvGraphicFramePr>
          <p:nvPr/>
        </p:nvGraphicFramePr>
        <p:xfrm>
          <a:off x="3707904" y="3284984"/>
          <a:ext cx="2198083" cy="1592312"/>
        </p:xfrm>
        <a:graphic>
          <a:graphicData uri="http://schemas.openxmlformats.org/presentationml/2006/ole">
            <p:oleObj spid="_x0000_s93186" name="Rovnice" r:id="rId3" imgW="1612800" imgH="1168200" progId="Equation.3">
              <p:embed/>
            </p:oleObj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1475656" y="1268760"/>
            <a:ext cx="46805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Vícekriteriální hodnocení variant</a:t>
            </a:r>
          </a:p>
          <a:p>
            <a:endParaRPr lang="cs-CZ" sz="2000" dirty="0" smtClean="0"/>
          </a:p>
          <a:p>
            <a:r>
              <a:rPr lang="cs-CZ" sz="2000" dirty="0" smtClean="0"/>
              <a:t>Varianty</a:t>
            </a:r>
          </a:p>
          <a:p>
            <a:r>
              <a:rPr lang="cs-CZ" sz="2000" dirty="0" smtClean="0"/>
              <a:t>Kritéria (</a:t>
            </a:r>
            <a:r>
              <a:rPr lang="cs-CZ" sz="2000" dirty="0" err="1" smtClean="0"/>
              <a:t>max</a:t>
            </a:r>
            <a:r>
              <a:rPr lang="cs-CZ" sz="2000" dirty="0" smtClean="0"/>
              <a:t>/min)</a:t>
            </a:r>
          </a:p>
          <a:p>
            <a:r>
              <a:rPr lang="cs-CZ" sz="2000" dirty="0" smtClean="0"/>
              <a:t>Kriteriální matice (kriteriální hodnoty)</a:t>
            </a:r>
            <a:endParaRPr lang="cs-CZ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03648" y="-315416"/>
            <a:ext cx="7406640" cy="1472184"/>
          </a:xfrm>
        </p:spPr>
        <p:txBody>
          <a:bodyPr/>
          <a:lstStyle/>
          <a:p>
            <a:r>
              <a:rPr lang="cs-CZ" dirty="0" smtClean="0"/>
              <a:t>Klasifikace disciplín VKR	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648" y="2276872"/>
            <a:ext cx="7406640" cy="2797482"/>
          </a:xfrm>
        </p:spPr>
        <p:txBody>
          <a:bodyPr>
            <a:normAutofit/>
          </a:bodyPr>
          <a:lstStyle/>
          <a:p>
            <a:r>
              <a:rPr lang="cs-CZ" dirty="0" smtClean="0"/>
              <a:t>	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3</a:t>
            </a:fld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475656" y="1268760"/>
            <a:ext cx="46805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Vícekriteriální lineární programování</a:t>
            </a:r>
          </a:p>
          <a:p>
            <a:endParaRPr lang="cs-CZ" sz="2000" dirty="0" smtClean="0"/>
          </a:p>
          <a:p>
            <a:r>
              <a:rPr lang="cs-CZ" sz="2000" dirty="0" smtClean="0"/>
              <a:t>Proměnné</a:t>
            </a:r>
          </a:p>
          <a:p>
            <a:r>
              <a:rPr lang="cs-CZ" sz="2000" dirty="0" smtClean="0"/>
              <a:t>Omezující podmínky</a:t>
            </a:r>
          </a:p>
          <a:p>
            <a:r>
              <a:rPr lang="cs-CZ" sz="2000" dirty="0" smtClean="0"/>
              <a:t>Kriteriální (účelové) funkce (</a:t>
            </a:r>
            <a:r>
              <a:rPr lang="cs-CZ" sz="2000" dirty="0" err="1" smtClean="0"/>
              <a:t>max</a:t>
            </a:r>
            <a:r>
              <a:rPr lang="cs-CZ" sz="2000" dirty="0" smtClean="0"/>
              <a:t>/min)</a:t>
            </a:r>
            <a:endParaRPr lang="cs-CZ" sz="2000" dirty="0"/>
          </a:p>
        </p:txBody>
      </p:sp>
      <p:sp>
        <p:nvSpPr>
          <p:cNvPr id="7" name="Obdélník 6"/>
          <p:cNvSpPr/>
          <p:nvPr/>
        </p:nvSpPr>
        <p:spPr>
          <a:xfrm>
            <a:off x="2051720" y="3140968"/>
            <a:ext cx="624644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„maximalizovat“</a:t>
            </a:r>
          </a:p>
          <a:p>
            <a:r>
              <a:rPr lang="cs-CZ" i="1" dirty="0" smtClean="0"/>
              <a:t>	z</a:t>
            </a:r>
            <a:r>
              <a:rPr lang="cs-CZ" baseline="-25000" dirty="0" smtClean="0"/>
              <a:t>1</a:t>
            </a:r>
            <a:r>
              <a:rPr lang="cs-CZ" dirty="0" smtClean="0"/>
              <a:t> = </a:t>
            </a:r>
            <a:r>
              <a:rPr lang="cs-CZ" i="1" dirty="0" smtClean="0"/>
              <a:t>c</a:t>
            </a:r>
            <a:r>
              <a:rPr lang="cs-CZ" baseline="-25000" dirty="0" smtClean="0"/>
              <a:t>11</a:t>
            </a:r>
            <a:r>
              <a:rPr lang="cs-CZ" i="1" dirty="0" smtClean="0"/>
              <a:t>x</a:t>
            </a:r>
            <a:r>
              <a:rPr lang="cs-CZ" baseline="-25000" dirty="0" smtClean="0"/>
              <a:t>1</a:t>
            </a:r>
            <a:r>
              <a:rPr lang="cs-CZ" dirty="0" smtClean="0"/>
              <a:t> + </a:t>
            </a:r>
            <a:r>
              <a:rPr lang="cs-CZ" i="1" dirty="0" smtClean="0"/>
              <a:t>c</a:t>
            </a:r>
            <a:r>
              <a:rPr lang="cs-CZ" baseline="-25000" dirty="0" smtClean="0"/>
              <a:t>12</a:t>
            </a:r>
            <a:r>
              <a:rPr lang="cs-CZ" i="1" dirty="0" smtClean="0"/>
              <a:t>x</a:t>
            </a:r>
            <a:r>
              <a:rPr lang="cs-CZ" baseline="-25000" dirty="0" smtClean="0"/>
              <a:t>2</a:t>
            </a:r>
            <a:r>
              <a:rPr lang="cs-CZ" dirty="0" smtClean="0"/>
              <a:t> + . . .+ </a:t>
            </a:r>
            <a:r>
              <a:rPr lang="cs-CZ" i="1" dirty="0" smtClean="0"/>
              <a:t>c</a:t>
            </a:r>
            <a:r>
              <a:rPr lang="cs-CZ" baseline="-25000" dirty="0" smtClean="0"/>
              <a:t>1n</a:t>
            </a:r>
            <a:r>
              <a:rPr lang="cs-CZ" i="1" dirty="0" smtClean="0"/>
              <a:t>x</a:t>
            </a:r>
            <a:r>
              <a:rPr lang="cs-CZ" baseline="-25000" dirty="0" smtClean="0"/>
              <a:t>n</a:t>
            </a:r>
            <a:r>
              <a:rPr lang="cs-CZ" dirty="0" smtClean="0"/>
              <a:t> ,</a:t>
            </a:r>
          </a:p>
          <a:p>
            <a:r>
              <a:rPr lang="cs-CZ" i="1" dirty="0" smtClean="0"/>
              <a:t>	z</a:t>
            </a:r>
            <a:r>
              <a:rPr lang="cs-CZ" baseline="-25000" dirty="0" smtClean="0"/>
              <a:t>2</a:t>
            </a:r>
            <a:r>
              <a:rPr lang="cs-CZ" dirty="0" smtClean="0"/>
              <a:t> = </a:t>
            </a:r>
            <a:r>
              <a:rPr lang="cs-CZ" i="1" dirty="0" smtClean="0"/>
              <a:t>c</a:t>
            </a:r>
            <a:r>
              <a:rPr lang="cs-CZ" baseline="-25000" dirty="0" smtClean="0"/>
              <a:t>21</a:t>
            </a:r>
            <a:r>
              <a:rPr lang="cs-CZ" i="1" dirty="0" smtClean="0"/>
              <a:t>x</a:t>
            </a:r>
            <a:r>
              <a:rPr lang="cs-CZ" baseline="-25000" dirty="0" smtClean="0"/>
              <a:t>1</a:t>
            </a:r>
            <a:r>
              <a:rPr lang="cs-CZ" dirty="0" smtClean="0"/>
              <a:t> + </a:t>
            </a:r>
            <a:r>
              <a:rPr lang="cs-CZ" i="1" dirty="0" smtClean="0"/>
              <a:t>c</a:t>
            </a:r>
            <a:r>
              <a:rPr lang="cs-CZ" baseline="-25000" dirty="0" smtClean="0"/>
              <a:t>22</a:t>
            </a:r>
            <a:r>
              <a:rPr lang="cs-CZ" i="1" dirty="0" smtClean="0"/>
              <a:t>x</a:t>
            </a:r>
            <a:r>
              <a:rPr lang="cs-CZ" baseline="-25000" dirty="0" smtClean="0"/>
              <a:t>2</a:t>
            </a:r>
            <a:r>
              <a:rPr lang="cs-CZ" dirty="0" smtClean="0"/>
              <a:t> + . . .+ </a:t>
            </a:r>
            <a:r>
              <a:rPr lang="cs-CZ" i="1" dirty="0" smtClean="0"/>
              <a:t>c</a:t>
            </a:r>
            <a:r>
              <a:rPr lang="cs-CZ" baseline="-25000" dirty="0" smtClean="0"/>
              <a:t>2n</a:t>
            </a:r>
            <a:r>
              <a:rPr lang="cs-CZ" i="1" dirty="0" smtClean="0"/>
              <a:t>x</a:t>
            </a:r>
            <a:r>
              <a:rPr lang="cs-CZ" baseline="-25000" dirty="0" smtClean="0"/>
              <a:t>n</a:t>
            </a:r>
            <a:r>
              <a:rPr lang="cs-CZ" dirty="0" smtClean="0"/>
              <a:t> ,</a:t>
            </a:r>
          </a:p>
          <a:p>
            <a:r>
              <a:rPr lang="cs-CZ" dirty="0" smtClean="0"/>
              <a:t>	:	</a:t>
            </a:r>
          </a:p>
          <a:p>
            <a:r>
              <a:rPr lang="cs-CZ" i="1" dirty="0" smtClean="0"/>
              <a:t>	</a:t>
            </a:r>
            <a:r>
              <a:rPr lang="cs-CZ" i="1" dirty="0" err="1" smtClean="0"/>
              <a:t>z</a:t>
            </a:r>
            <a:r>
              <a:rPr lang="cs-CZ" baseline="-25000" dirty="0" err="1" smtClean="0"/>
              <a:t>k</a:t>
            </a:r>
            <a:r>
              <a:rPr lang="cs-CZ" dirty="0" smtClean="0"/>
              <a:t> = </a:t>
            </a:r>
            <a:r>
              <a:rPr lang="cs-CZ" i="1" dirty="0" err="1" smtClean="0"/>
              <a:t>c</a:t>
            </a:r>
            <a:r>
              <a:rPr lang="cs-CZ" baseline="-25000" dirty="0" err="1" smtClean="0"/>
              <a:t>k</a:t>
            </a:r>
            <a:r>
              <a:rPr lang="en-US" baseline="-25000" dirty="0" smtClean="0"/>
              <a:t>1</a:t>
            </a:r>
            <a:r>
              <a:rPr lang="cs-CZ" i="1" dirty="0" smtClean="0"/>
              <a:t>x</a:t>
            </a:r>
            <a:r>
              <a:rPr lang="cs-CZ" baseline="-25000" dirty="0" smtClean="0"/>
              <a:t>1</a:t>
            </a:r>
            <a:r>
              <a:rPr lang="cs-CZ" dirty="0" smtClean="0"/>
              <a:t> + </a:t>
            </a:r>
            <a:r>
              <a:rPr lang="cs-CZ" i="1" dirty="0" smtClean="0"/>
              <a:t>c</a:t>
            </a:r>
            <a:r>
              <a:rPr lang="cs-CZ" baseline="-25000" dirty="0" smtClean="0"/>
              <a:t>k2</a:t>
            </a:r>
            <a:r>
              <a:rPr lang="cs-CZ" i="1" dirty="0" smtClean="0"/>
              <a:t>x</a:t>
            </a:r>
            <a:r>
              <a:rPr lang="cs-CZ" baseline="-25000" dirty="0" smtClean="0"/>
              <a:t>2</a:t>
            </a:r>
            <a:r>
              <a:rPr lang="cs-CZ" dirty="0" smtClean="0"/>
              <a:t> + . . .+ </a:t>
            </a:r>
            <a:r>
              <a:rPr lang="cs-CZ" i="1" dirty="0" err="1" smtClean="0"/>
              <a:t>c</a:t>
            </a:r>
            <a:r>
              <a:rPr lang="cs-CZ" baseline="-25000" dirty="0" err="1" smtClean="0"/>
              <a:t>kn</a:t>
            </a:r>
            <a:r>
              <a:rPr lang="cs-CZ" i="1" dirty="0" err="1" smtClean="0"/>
              <a:t>x</a:t>
            </a:r>
            <a:r>
              <a:rPr lang="cs-CZ" baseline="-25000" dirty="0" err="1" smtClean="0"/>
              <a:t>n</a:t>
            </a:r>
            <a:r>
              <a:rPr lang="cs-CZ" dirty="0" smtClean="0"/>
              <a:t> ,</a:t>
            </a:r>
          </a:p>
          <a:p>
            <a:r>
              <a:rPr lang="cs-CZ" dirty="0" smtClean="0"/>
              <a:t>za podmínek</a:t>
            </a:r>
          </a:p>
          <a:p>
            <a:r>
              <a:rPr lang="cs-CZ" i="1" dirty="0" smtClean="0"/>
              <a:t>	a</a:t>
            </a:r>
            <a:r>
              <a:rPr lang="cs-CZ" baseline="-25000" dirty="0" smtClean="0"/>
              <a:t>11</a:t>
            </a:r>
            <a:r>
              <a:rPr lang="cs-CZ" i="1" dirty="0" smtClean="0"/>
              <a:t>x</a:t>
            </a:r>
            <a:r>
              <a:rPr lang="cs-CZ" baseline="-25000" dirty="0" smtClean="0"/>
              <a:t>1</a:t>
            </a:r>
            <a:r>
              <a:rPr lang="cs-CZ" dirty="0" smtClean="0"/>
              <a:t>	+ </a:t>
            </a:r>
            <a:r>
              <a:rPr lang="cs-CZ" i="1" dirty="0" smtClean="0"/>
              <a:t>a</a:t>
            </a:r>
            <a:r>
              <a:rPr lang="cs-CZ" baseline="-25000" dirty="0" smtClean="0"/>
              <a:t>12</a:t>
            </a:r>
            <a:r>
              <a:rPr lang="cs-CZ" i="1" dirty="0" smtClean="0"/>
              <a:t>x</a:t>
            </a:r>
            <a:r>
              <a:rPr lang="cs-CZ" baseline="-25000" dirty="0" smtClean="0"/>
              <a:t>2	</a:t>
            </a:r>
            <a:r>
              <a:rPr lang="cs-CZ" dirty="0" smtClean="0"/>
              <a:t>+ . . . + </a:t>
            </a:r>
            <a:r>
              <a:rPr lang="cs-CZ" i="1" dirty="0" smtClean="0"/>
              <a:t>a</a:t>
            </a:r>
            <a:r>
              <a:rPr lang="cs-CZ" baseline="-25000" dirty="0" smtClean="0"/>
              <a:t>1n</a:t>
            </a:r>
            <a:r>
              <a:rPr lang="cs-CZ" i="1" dirty="0" smtClean="0"/>
              <a:t>x</a:t>
            </a:r>
            <a:r>
              <a:rPr lang="cs-CZ" baseline="-25000" dirty="0" smtClean="0"/>
              <a:t>n 	</a:t>
            </a:r>
            <a:r>
              <a:rPr lang="cs-CZ" dirty="0" smtClean="0">
                <a:sym typeface="Symbol"/>
              </a:rPr>
              <a:t></a:t>
            </a:r>
            <a:r>
              <a:rPr lang="cs-CZ" dirty="0" smtClean="0"/>
              <a:t> </a:t>
            </a:r>
            <a:r>
              <a:rPr lang="cs-CZ" i="1" dirty="0" smtClean="0"/>
              <a:t>b</a:t>
            </a:r>
            <a:r>
              <a:rPr lang="cs-CZ" baseline="-25000" dirty="0" smtClean="0"/>
              <a:t>1 </a:t>
            </a:r>
            <a:r>
              <a:rPr lang="cs-CZ" dirty="0" smtClean="0"/>
              <a:t>,</a:t>
            </a:r>
          </a:p>
          <a:p>
            <a:r>
              <a:rPr lang="cs-CZ" i="1" dirty="0" smtClean="0"/>
              <a:t>	a</a:t>
            </a:r>
            <a:r>
              <a:rPr lang="cs-CZ" baseline="-25000" dirty="0" smtClean="0"/>
              <a:t>21</a:t>
            </a:r>
            <a:r>
              <a:rPr lang="cs-CZ" i="1" dirty="0" smtClean="0"/>
              <a:t>x</a:t>
            </a:r>
            <a:r>
              <a:rPr lang="cs-CZ" baseline="-25000" dirty="0" smtClean="0"/>
              <a:t>1</a:t>
            </a:r>
            <a:r>
              <a:rPr lang="cs-CZ" dirty="0" smtClean="0"/>
              <a:t>	+ </a:t>
            </a:r>
            <a:r>
              <a:rPr lang="cs-CZ" i="1" dirty="0" smtClean="0"/>
              <a:t>a</a:t>
            </a:r>
            <a:r>
              <a:rPr lang="cs-CZ" baseline="-25000" dirty="0" smtClean="0"/>
              <a:t>22</a:t>
            </a:r>
            <a:r>
              <a:rPr lang="cs-CZ" i="1" dirty="0" smtClean="0"/>
              <a:t>x</a:t>
            </a:r>
            <a:r>
              <a:rPr lang="cs-CZ" baseline="-25000" dirty="0" smtClean="0"/>
              <a:t>2 	</a:t>
            </a:r>
            <a:r>
              <a:rPr lang="cs-CZ" dirty="0" smtClean="0"/>
              <a:t>+ . . . + </a:t>
            </a:r>
            <a:r>
              <a:rPr lang="cs-CZ" i="1" dirty="0" smtClean="0"/>
              <a:t>a</a:t>
            </a:r>
            <a:r>
              <a:rPr lang="cs-CZ" baseline="-25000" dirty="0" smtClean="0"/>
              <a:t>2n</a:t>
            </a:r>
            <a:r>
              <a:rPr lang="cs-CZ" i="1" dirty="0" smtClean="0"/>
              <a:t>x</a:t>
            </a:r>
            <a:r>
              <a:rPr lang="cs-CZ" baseline="-25000" dirty="0" smtClean="0"/>
              <a:t>n</a:t>
            </a:r>
            <a:r>
              <a:rPr lang="cs-CZ" dirty="0" smtClean="0"/>
              <a:t>	</a:t>
            </a:r>
            <a:r>
              <a:rPr lang="cs-CZ" dirty="0" smtClean="0">
                <a:sym typeface="Symbol"/>
              </a:rPr>
              <a:t></a:t>
            </a:r>
            <a:r>
              <a:rPr lang="cs-CZ" dirty="0" smtClean="0"/>
              <a:t> </a:t>
            </a:r>
            <a:r>
              <a:rPr lang="cs-CZ" i="1" dirty="0" smtClean="0"/>
              <a:t>b</a:t>
            </a:r>
            <a:r>
              <a:rPr lang="cs-CZ" baseline="-25000" dirty="0" smtClean="0"/>
              <a:t>2 </a:t>
            </a:r>
            <a:r>
              <a:rPr lang="cs-CZ" dirty="0" smtClean="0"/>
              <a:t>,</a:t>
            </a:r>
          </a:p>
          <a:p>
            <a:r>
              <a:rPr lang="cs-CZ" dirty="0" smtClean="0"/>
              <a:t>	:	</a:t>
            </a:r>
          </a:p>
          <a:p>
            <a:r>
              <a:rPr lang="cs-CZ" i="1" dirty="0" smtClean="0"/>
              <a:t>	a</a:t>
            </a:r>
            <a:r>
              <a:rPr lang="cs-CZ" baseline="-25000" dirty="0" smtClean="0"/>
              <a:t>m1</a:t>
            </a:r>
            <a:r>
              <a:rPr lang="cs-CZ" i="1" dirty="0" smtClean="0"/>
              <a:t>x</a:t>
            </a:r>
            <a:r>
              <a:rPr lang="cs-CZ" baseline="-25000" dirty="0" smtClean="0"/>
              <a:t>1</a:t>
            </a:r>
            <a:r>
              <a:rPr lang="cs-CZ" dirty="0" smtClean="0"/>
              <a:t>	+ </a:t>
            </a:r>
            <a:r>
              <a:rPr lang="cs-CZ" i="1" dirty="0" smtClean="0"/>
              <a:t>a</a:t>
            </a:r>
            <a:r>
              <a:rPr lang="cs-CZ" baseline="-25000" dirty="0" smtClean="0"/>
              <a:t>m2</a:t>
            </a:r>
            <a:r>
              <a:rPr lang="cs-CZ" i="1" dirty="0" smtClean="0"/>
              <a:t>x</a:t>
            </a:r>
            <a:r>
              <a:rPr lang="cs-CZ" baseline="-25000" dirty="0" smtClean="0"/>
              <a:t>2 	</a:t>
            </a:r>
            <a:r>
              <a:rPr lang="cs-CZ" dirty="0" smtClean="0"/>
              <a:t>+ . . . + </a:t>
            </a:r>
            <a:r>
              <a:rPr lang="cs-CZ" i="1" dirty="0" err="1" smtClean="0"/>
              <a:t>a</a:t>
            </a:r>
            <a:r>
              <a:rPr lang="cs-CZ" baseline="-25000" dirty="0" err="1" smtClean="0"/>
              <a:t>mn</a:t>
            </a:r>
            <a:r>
              <a:rPr lang="cs-CZ" i="1" dirty="0" err="1" smtClean="0"/>
              <a:t>x</a:t>
            </a:r>
            <a:r>
              <a:rPr lang="cs-CZ" baseline="-25000" dirty="0" err="1" smtClean="0"/>
              <a:t>n</a:t>
            </a:r>
            <a:r>
              <a:rPr lang="cs-CZ" dirty="0" smtClean="0"/>
              <a:t> 	</a:t>
            </a:r>
            <a:r>
              <a:rPr lang="cs-CZ" dirty="0" smtClean="0">
                <a:sym typeface="Symbol"/>
              </a:rPr>
              <a:t></a:t>
            </a:r>
            <a:r>
              <a:rPr lang="cs-CZ" dirty="0" smtClean="0"/>
              <a:t> </a:t>
            </a:r>
            <a:r>
              <a:rPr lang="cs-CZ" i="1" dirty="0" err="1" smtClean="0"/>
              <a:t>b</a:t>
            </a:r>
            <a:r>
              <a:rPr lang="cs-CZ" baseline="-25000" dirty="0" err="1" smtClean="0"/>
              <a:t>m</a:t>
            </a:r>
            <a:r>
              <a:rPr lang="cs-CZ" baseline="-25000" dirty="0" smtClean="0"/>
              <a:t> </a:t>
            </a:r>
            <a:r>
              <a:rPr lang="cs-CZ" dirty="0" smtClean="0"/>
              <a:t>,</a:t>
            </a:r>
          </a:p>
          <a:p>
            <a:r>
              <a:rPr lang="cs-CZ" i="1" dirty="0" smtClean="0"/>
              <a:t>	</a:t>
            </a:r>
            <a:r>
              <a:rPr lang="cs-CZ" i="1" dirty="0" err="1" smtClean="0"/>
              <a:t>x</a:t>
            </a:r>
            <a:r>
              <a:rPr lang="cs-CZ" baseline="-25000" dirty="0" err="1" smtClean="0"/>
              <a:t>j</a:t>
            </a:r>
            <a:r>
              <a:rPr lang="cs-CZ" dirty="0" smtClean="0"/>
              <a:t> </a:t>
            </a:r>
            <a:r>
              <a:rPr lang="cs-CZ" dirty="0" smtClean="0">
                <a:sym typeface="Symbol"/>
              </a:rPr>
              <a:t></a:t>
            </a:r>
            <a:r>
              <a:rPr lang="cs-CZ" dirty="0" smtClean="0"/>
              <a:t> 0 , </a:t>
            </a:r>
            <a:r>
              <a:rPr lang="cs-CZ" i="1" dirty="0" smtClean="0"/>
              <a:t>j </a:t>
            </a:r>
            <a:r>
              <a:rPr lang="cs-CZ" dirty="0" smtClean="0"/>
              <a:t>= 1, 2, ..., </a:t>
            </a:r>
            <a:r>
              <a:rPr lang="cs-CZ" i="1" dirty="0" smtClean="0"/>
              <a:t>n</a:t>
            </a:r>
            <a:r>
              <a:rPr lang="cs-CZ" dirty="0" smtClean="0"/>
              <a:t> .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03648" y="116632"/>
            <a:ext cx="7406640" cy="1472184"/>
          </a:xfrm>
        </p:spPr>
        <p:txBody>
          <a:bodyPr/>
          <a:lstStyle/>
          <a:p>
            <a:r>
              <a:rPr lang="cs-CZ" dirty="0" err="1" smtClean="0"/>
              <a:t>Vícekrit</a:t>
            </a:r>
            <a:r>
              <a:rPr lang="cs-CZ" dirty="0" smtClean="0"/>
              <a:t>. hodnocení variant	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648" y="2276872"/>
            <a:ext cx="7406640" cy="2797482"/>
          </a:xfrm>
        </p:spPr>
        <p:txBody>
          <a:bodyPr>
            <a:normAutofit/>
          </a:bodyPr>
          <a:lstStyle/>
          <a:p>
            <a:r>
              <a:rPr lang="cs-CZ" dirty="0" smtClean="0"/>
              <a:t>	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4</a:t>
            </a:fld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1475656" y="1124744"/>
            <a:ext cx="7128792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Cíle:</a:t>
            </a:r>
          </a:p>
          <a:p>
            <a:pPr>
              <a:buFont typeface="Wingdings" pitchFamily="2" charset="2"/>
              <a:buChar char="§"/>
            </a:pPr>
            <a:r>
              <a:rPr lang="cs-CZ" sz="2000" dirty="0" smtClean="0"/>
              <a:t> Výběr jedné „nejlepší“ (kompromisní) varianty</a:t>
            </a:r>
          </a:p>
          <a:p>
            <a:pPr>
              <a:buFont typeface="Wingdings" pitchFamily="2" charset="2"/>
              <a:buChar char="§"/>
            </a:pPr>
            <a:r>
              <a:rPr lang="cs-CZ" sz="2000" dirty="0" smtClean="0"/>
              <a:t> Uspořádání variant</a:t>
            </a:r>
          </a:p>
          <a:p>
            <a:pPr>
              <a:buFont typeface="Wingdings" pitchFamily="2" charset="2"/>
              <a:buChar char="§"/>
            </a:pPr>
            <a:r>
              <a:rPr lang="cs-CZ" sz="2000" dirty="0" smtClean="0"/>
              <a:t> Klasifikace variant (rozdělení do skupin)</a:t>
            </a:r>
          </a:p>
          <a:p>
            <a:pPr>
              <a:buFont typeface="Wingdings" pitchFamily="2" charset="2"/>
              <a:buChar char="§"/>
            </a:pPr>
            <a:endParaRPr lang="cs-CZ" sz="2000" dirty="0" smtClean="0"/>
          </a:p>
          <a:p>
            <a:r>
              <a:rPr lang="cs-CZ" sz="2000" b="1" dirty="0" smtClean="0"/>
              <a:t>Vztah dvojice variant:</a:t>
            </a:r>
          </a:p>
          <a:p>
            <a:pPr lvl="0">
              <a:spcBef>
                <a:spcPts val="600"/>
              </a:spcBef>
            </a:pPr>
            <a:r>
              <a:rPr lang="cs-CZ" sz="2000" b="1" dirty="0" smtClean="0"/>
              <a:t>varianta </a:t>
            </a:r>
            <a:r>
              <a:rPr lang="cs-CZ" sz="2000" b="1" dirty="0" err="1" smtClean="0"/>
              <a:t>X</a:t>
            </a:r>
            <a:r>
              <a:rPr lang="cs-CZ" sz="2000" b="1" baseline="-25000" dirty="0" err="1" smtClean="0"/>
              <a:t>i</a:t>
            </a:r>
            <a:r>
              <a:rPr lang="cs-CZ" sz="2000" b="1" dirty="0" smtClean="0"/>
              <a:t> dominuje variantu </a:t>
            </a:r>
            <a:r>
              <a:rPr lang="cs-CZ" sz="2000" b="1" dirty="0" err="1" smtClean="0"/>
              <a:t>X</a:t>
            </a:r>
            <a:r>
              <a:rPr lang="cs-CZ" sz="2000" b="1" baseline="-25000" dirty="0" err="1" smtClean="0"/>
              <a:t>j</a:t>
            </a:r>
            <a:r>
              <a:rPr lang="cs-CZ" sz="2000" dirty="0" smtClean="0"/>
              <a:t> pokud jsou kriteriální hodnoty varianty  </a:t>
            </a:r>
            <a:r>
              <a:rPr lang="cs-CZ" sz="2000" dirty="0" err="1" smtClean="0"/>
              <a:t>X</a:t>
            </a:r>
            <a:r>
              <a:rPr lang="cs-CZ" sz="2000" baseline="-25000" dirty="0" err="1" smtClean="0"/>
              <a:t>i</a:t>
            </a:r>
            <a:r>
              <a:rPr lang="cs-CZ" sz="2000" dirty="0" smtClean="0"/>
              <a:t> lepší nebo stejné jako kriteriální hodnoty varianty </a:t>
            </a:r>
            <a:r>
              <a:rPr lang="cs-CZ" sz="2000" dirty="0" err="1" smtClean="0"/>
              <a:t>X</a:t>
            </a:r>
            <a:r>
              <a:rPr lang="cs-CZ" sz="2000" baseline="-25000" dirty="0" err="1" smtClean="0"/>
              <a:t>i</a:t>
            </a:r>
            <a:r>
              <a:rPr lang="cs-CZ" sz="2000" dirty="0" smtClean="0"/>
              <a:t> a obě varianty nejsou stejně hodnocené podle všech kritérií; pro maximalizační kritéria platí tedy (</a:t>
            </a:r>
            <a:r>
              <a:rPr lang="cs-CZ" sz="2000" i="1" dirty="0" smtClean="0"/>
              <a:t>y</a:t>
            </a:r>
            <a:r>
              <a:rPr lang="cs-CZ" sz="2000" baseline="-25000" dirty="0" smtClean="0"/>
              <a:t>i1</a:t>
            </a:r>
            <a:r>
              <a:rPr lang="cs-CZ" sz="2000" dirty="0" smtClean="0"/>
              <a:t>, </a:t>
            </a:r>
            <a:r>
              <a:rPr lang="cs-CZ" sz="2000" i="1" dirty="0" smtClean="0"/>
              <a:t>y</a:t>
            </a:r>
            <a:r>
              <a:rPr lang="cs-CZ" sz="2000" baseline="-25000" dirty="0" smtClean="0"/>
              <a:t>i2</a:t>
            </a:r>
            <a:r>
              <a:rPr lang="cs-CZ" sz="2000" dirty="0" smtClean="0"/>
              <a:t>, ..., </a:t>
            </a:r>
            <a:r>
              <a:rPr lang="cs-CZ" sz="2000" i="1" dirty="0" err="1" smtClean="0"/>
              <a:t>y</a:t>
            </a:r>
            <a:r>
              <a:rPr lang="cs-CZ" sz="2000" baseline="-25000" dirty="0" err="1" smtClean="0"/>
              <a:t>ik</a:t>
            </a:r>
            <a:r>
              <a:rPr lang="cs-CZ" sz="2000" dirty="0" smtClean="0"/>
              <a:t>) </a:t>
            </a:r>
            <a:r>
              <a:rPr lang="cs-CZ" sz="2000" dirty="0" smtClean="0">
                <a:sym typeface="Symbol"/>
              </a:rPr>
              <a:t></a:t>
            </a:r>
            <a:r>
              <a:rPr lang="cs-CZ" sz="2000" dirty="0" smtClean="0"/>
              <a:t> (</a:t>
            </a:r>
            <a:r>
              <a:rPr lang="cs-CZ" sz="2000" i="1" dirty="0" smtClean="0"/>
              <a:t>y</a:t>
            </a:r>
            <a:r>
              <a:rPr lang="cs-CZ" sz="2000" baseline="-25000" dirty="0" smtClean="0"/>
              <a:t>j1</a:t>
            </a:r>
            <a:r>
              <a:rPr lang="cs-CZ" sz="2000" dirty="0" smtClean="0"/>
              <a:t>, </a:t>
            </a:r>
            <a:r>
              <a:rPr lang="cs-CZ" sz="2000" i="1" dirty="0" smtClean="0"/>
              <a:t>y</a:t>
            </a:r>
            <a:r>
              <a:rPr lang="cs-CZ" sz="2000" baseline="-25000" dirty="0" smtClean="0"/>
              <a:t>j2</a:t>
            </a:r>
            <a:r>
              <a:rPr lang="cs-CZ" sz="2000" dirty="0" smtClean="0"/>
              <a:t>, ..., </a:t>
            </a:r>
            <a:r>
              <a:rPr lang="cs-CZ" sz="2000" i="1" dirty="0" err="1" smtClean="0"/>
              <a:t>y</a:t>
            </a:r>
            <a:r>
              <a:rPr lang="cs-CZ" sz="2000" baseline="-25000" dirty="0" err="1" smtClean="0"/>
              <a:t>jk</a:t>
            </a:r>
            <a:r>
              <a:rPr lang="cs-CZ" sz="2000" dirty="0" smtClean="0"/>
              <a:t>)</a:t>
            </a:r>
          </a:p>
          <a:p>
            <a:pPr lvl="0"/>
            <a:r>
              <a:rPr lang="cs-CZ" sz="2000" b="1" dirty="0" smtClean="0"/>
              <a:t>varianta </a:t>
            </a:r>
            <a:r>
              <a:rPr lang="cs-CZ" sz="2000" b="1" dirty="0" err="1" smtClean="0"/>
              <a:t>X</a:t>
            </a:r>
            <a:r>
              <a:rPr lang="cs-CZ" sz="2000" b="1" baseline="-25000" dirty="0" err="1" smtClean="0"/>
              <a:t>j</a:t>
            </a:r>
            <a:r>
              <a:rPr lang="cs-CZ" sz="2000" b="1" dirty="0" smtClean="0"/>
              <a:t> dominuje variantu </a:t>
            </a:r>
            <a:r>
              <a:rPr lang="cs-CZ" sz="2000" b="1" dirty="0" err="1" smtClean="0"/>
              <a:t>X</a:t>
            </a:r>
            <a:r>
              <a:rPr lang="cs-CZ" sz="2000" b="1" baseline="-25000" dirty="0" err="1" smtClean="0"/>
              <a:t>i</a:t>
            </a:r>
            <a:r>
              <a:rPr lang="cs-CZ" sz="2000" dirty="0" smtClean="0"/>
              <a:t> pokud všechny kriteriální hodnoty varianty  </a:t>
            </a:r>
            <a:r>
              <a:rPr lang="cs-CZ" sz="2000" dirty="0" err="1" smtClean="0"/>
              <a:t>X</a:t>
            </a:r>
            <a:r>
              <a:rPr lang="cs-CZ" sz="2000" baseline="-25000" dirty="0" err="1" smtClean="0"/>
              <a:t>j</a:t>
            </a:r>
            <a:r>
              <a:rPr lang="cs-CZ" sz="2000" dirty="0" smtClean="0"/>
              <a:t> jsou lepší nebo stejné jako kriteriální hodnoty varianty </a:t>
            </a:r>
            <a:r>
              <a:rPr lang="cs-CZ" sz="2000" dirty="0" err="1" smtClean="0"/>
              <a:t>X</a:t>
            </a:r>
            <a:r>
              <a:rPr lang="cs-CZ" sz="2000" baseline="-25000" dirty="0" err="1" smtClean="0"/>
              <a:t>i</a:t>
            </a:r>
            <a:r>
              <a:rPr lang="cs-CZ" sz="2000" dirty="0" smtClean="0"/>
              <a:t> a obě varianty nejsou stejně hodnocené podle všech kritérií,</a:t>
            </a:r>
          </a:p>
          <a:p>
            <a:pPr lvl="0"/>
            <a:r>
              <a:rPr lang="cs-CZ" sz="2000" b="1" dirty="0" smtClean="0"/>
              <a:t>varianty </a:t>
            </a:r>
            <a:r>
              <a:rPr lang="cs-CZ" sz="2000" b="1" dirty="0" err="1" smtClean="0"/>
              <a:t>X</a:t>
            </a:r>
            <a:r>
              <a:rPr lang="cs-CZ" sz="2000" b="1" baseline="-25000" dirty="0" err="1" smtClean="0"/>
              <a:t>i</a:t>
            </a:r>
            <a:r>
              <a:rPr lang="cs-CZ" sz="2000" b="1" dirty="0" smtClean="0"/>
              <a:t> </a:t>
            </a:r>
            <a:r>
              <a:rPr lang="cs-CZ" sz="2000" dirty="0" smtClean="0"/>
              <a:t>a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X</a:t>
            </a:r>
            <a:r>
              <a:rPr lang="cs-CZ" sz="2000" b="1" baseline="-25000" dirty="0" err="1" smtClean="0"/>
              <a:t>j</a:t>
            </a:r>
            <a:r>
              <a:rPr lang="cs-CZ" sz="2000" dirty="0" smtClean="0"/>
              <a:t> jsou navzájem </a:t>
            </a:r>
            <a:r>
              <a:rPr lang="cs-CZ" sz="2000" b="1" dirty="0" smtClean="0"/>
              <a:t>nedominované</a:t>
            </a:r>
            <a:r>
              <a:rPr lang="cs-CZ" sz="2000" dirty="0" smtClean="0"/>
              <a:t>, neplatí-li ani jedna z předcházejících dvou možností.</a:t>
            </a:r>
          </a:p>
          <a:p>
            <a:endParaRPr lang="cs-CZ" sz="2000" b="1" dirty="0" smtClean="0"/>
          </a:p>
          <a:p>
            <a:endParaRPr lang="cs-CZ" sz="2000" b="1" dirty="0" smtClean="0"/>
          </a:p>
          <a:p>
            <a:endParaRPr lang="cs-CZ" sz="20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03648" y="116632"/>
            <a:ext cx="7406640" cy="1472184"/>
          </a:xfrm>
        </p:spPr>
        <p:txBody>
          <a:bodyPr/>
          <a:lstStyle/>
          <a:p>
            <a:r>
              <a:rPr lang="cs-CZ" dirty="0" err="1" smtClean="0"/>
              <a:t>Vícekrit</a:t>
            </a:r>
            <a:r>
              <a:rPr lang="cs-CZ" dirty="0" smtClean="0"/>
              <a:t>. hodnocení variant	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648" y="2276872"/>
            <a:ext cx="7406640" cy="2797482"/>
          </a:xfrm>
        </p:spPr>
        <p:txBody>
          <a:bodyPr>
            <a:normAutofit/>
          </a:bodyPr>
          <a:lstStyle/>
          <a:p>
            <a:r>
              <a:rPr lang="cs-CZ" dirty="0" smtClean="0"/>
              <a:t>	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1475656" y="1124744"/>
            <a:ext cx="712879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000" b="1" dirty="0" smtClean="0"/>
          </a:p>
          <a:p>
            <a:r>
              <a:rPr lang="cs-CZ" sz="2000" b="1" dirty="0" smtClean="0"/>
              <a:t>Nedominovaná varianta (v rámci celého souboru variant)</a:t>
            </a:r>
          </a:p>
          <a:p>
            <a:endParaRPr lang="cs-CZ" sz="2000" dirty="0" smtClean="0"/>
          </a:p>
          <a:p>
            <a:r>
              <a:rPr lang="cs-CZ" sz="2000" dirty="0" smtClean="0"/>
              <a:t>Je to taková varianta, ke které neexistuje jiná varianta, která by ji dominovala.</a:t>
            </a:r>
          </a:p>
          <a:p>
            <a:endParaRPr lang="cs-CZ" sz="2000" dirty="0" smtClean="0"/>
          </a:p>
          <a:p>
            <a:r>
              <a:rPr lang="cs-CZ" sz="2000" dirty="0" smtClean="0"/>
              <a:t>Při hledání </a:t>
            </a:r>
            <a:r>
              <a:rPr lang="cs-CZ" sz="2000" b="1" dirty="0" smtClean="0"/>
              <a:t>kompromisní varianty</a:t>
            </a:r>
            <a:r>
              <a:rPr lang="cs-CZ" sz="2000" dirty="0" smtClean="0"/>
              <a:t> se stačí soustředit na varianty nedominované. </a:t>
            </a:r>
          </a:p>
          <a:p>
            <a:endParaRPr lang="cs-CZ" sz="2000" b="1" dirty="0" smtClean="0"/>
          </a:p>
          <a:p>
            <a:r>
              <a:rPr lang="cs-CZ" sz="2000" dirty="0" smtClean="0"/>
              <a:t>Je-li cílem </a:t>
            </a:r>
            <a:r>
              <a:rPr lang="cs-CZ" sz="2000" b="1" dirty="0" smtClean="0"/>
              <a:t>uspořádání variant</a:t>
            </a:r>
            <a:r>
              <a:rPr lang="cs-CZ" sz="2000" dirty="0" smtClean="0"/>
              <a:t>, potom je třeba uvažovat i  varianty dominované (to že jsou dominované nemusí znamenat, že jsou špatné)</a:t>
            </a:r>
          </a:p>
          <a:p>
            <a:endParaRPr lang="cs-CZ" sz="2000" b="1" dirty="0" smtClean="0"/>
          </a:p>
          <a:p>
            <a:endParaRPr lang="cs-CZ" sz="20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03648" y="116632"/>
            <a:ext cx="7406640" cy="1008112"/>
          </a:xfrm>
        </p:spPr>
        <p:txBody>
          <a:bodyPr/>
          <a:lstStyle/>
          <a:p>
            <a:r>
              <a:rPr lang="cs-CZ" dirty="0" smtClean="0"/>
              <a:t>Metody odhadu vah kritérií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1475656" y="1124744"/>
            <a:ext cx="7128792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000" b="1" dirty="0" smtClean="0"/>
          </a:p>
          <a:p>
            <a:r>
              <a:rPr lang="cs-CZ" sz="2000" dirty="0" smtClean="0"/>
              <a:t>Kvantifikované vyjádření důležitosti jednotlivých kriterií se označuje jako </a:t>
            </a:r>
            <a:r>
              <a:rPr lang="cs-CZ" sz="2000" b="1" dirty="0" smtClean="0"/>
              <a:t>váhy kritérií</a:t>
            </a:r>
            <a:r>
              <a:rPr lang="cs-CZ" sz="2000" dirty="0" smtClean="0"/>
              <a:t>. </a:t>
            </a:r>
            <a:r>
              <a:rPr lang="cs-CZ" sz="2000" i="1" dirty="0" smtClean="0"/>
              <a:t>Váhy kritérií</a:t>
            </a:r>
            <a:r>
              <a:rPr lang="cs-CZ" sz="2000" dirty="0" smtClean="0"/>
              <a:t> lze vyjádřit ve formě váhového vektoru:</a:t>
            </a:r>
          </a:p>
          <a:p>
            <a:endParaRPr lang="cs-CZ" sz="2000" b="1" dirty="0" smtClean="0"/>
          </a:p>
          <a:p>
            <a:r>
              <a:rPr lang="cs-CZ" sz="2000" b="1" dirty="0" smtClean="0"/>
              <a:t>v</a:t>
            </a:r>
            <a:r>
              <a:rPr lang="cs-CZ" sz="2000" dirty="0" smtClean="0"/>
              <a:t> = (</a:t>
            </a:r>
            <a:r>
              <a:rPr lang="cs-CZ" sz="2000" i="1" dirty="0" smtClean="0"/>
              <a:t>v</a:t>
            </a:r>
            <a:r>
              <a:rPr lang="cs-CZ" sz="2000" baseline="-25000" dirty="0" smtClean="0"/>
              <a:t>1</a:t>
            </a:r>
            <a:r>
              <a:rPr lang="cs-CZ" sz="2000" dirty="0" smtClean="0"/>
              <a:t>, </a:t>
            </a:r>
            <a:r>
              <a:rPr lang="cs-CZ" sz="2000" i="1" dirty="0" err="1" smtClean="0"/>
              <a:t>v</a:t>
            </a:r>
            <a:r>
              <a:rPr lang="cs-CZ" sz="2000" baseline="-25000" dirty="0" err="1" smtClean="0"/>
              <a:t>1</a:t>
            </a:r>
            <a:r>
              <a:rPr lang="cs-CZ" sz="2000" dirty="0" smtClean="0"/>
              <a:t>, ...,</a:t>
            </a:r>
            <a:r>
              <a:rPr lang="cs-CZ" sz="2000" i="1" dirty="0" err="1" smtClean="0"/>
              <a:t>v</a:t>
            </a:r>
            <a:r>
              <a:rPr lang="cs-CZ" sz="2000" baseline="-25000" dirty="0" err="1" smtClean="0"/>
              <a:t>k</a:t>
            </a:r>
            <a:r>
              <a:rPr lang="cs-CZ" sz="2000" dirty="0" smtClean="0"/>
              <a:t>), </a:t>
            </a:r>
            <a:r>
              <a:rPr lang="cs-CZ" sz="2000" dirty="0" smtClean="0">
                <a:sym typeface="Symbol"/>
              </a:rPr>
              <a:t></a:t>
            </a:r>
            <a:r>
              <a:rPr lang="cs-CZ" sz="2000" i="1" dirty="0" err="1" smtClean="0"/>
              <a:t>v</a:t>
            </a:r>
            <a:r>
              <a:rPr lang="cs-CZ" sz="2000" baseline="-25000" dirty="0" err="1" smtClean="0"/>
              <a:t>j</a:t>
            </a:r>
            <a:r>
              <a:rPr lang="cs-CZ" sz="2000" dirty="0" smtClean="0"/>
              <a:t> = 1, </a:t>
            </a:r>
            <a:r>
              <a:rPr lang="cs-CZ" sz="2000" i="1" dirty="0" err="1" smtClean="0"/>
              <a:t>v</a:t>
            </a:r>
            <a:r>
              <a:rPr lang="cs-CZ" sz="2000" baseline="-25000" dirty="0" err="1" smtClean="0"/>
              <a:t>j</a:t>
            </a:r>
            <a:r>
              <a:rPr lang="cs-CZ" sz="2000" dirty="0" smtClean="0"/>
              <a:t> </a:t>
            </a:r>
            <a:r>
              <a:rPr lang="de-DE" sz="2000" dirty="0" smtClean="0"/>
              <a:t>&gt;</a:t>
            </a:r>
            <a:r>
              <a:rPr lang="cs-CZ" sz="2000" dirty="0" smtClean="0"/>
              <a:t> 0</a:t>
            </a:r>
            <a:r>
              <a:rPr lang="cs-CZ" sz="2000" dirty="0" smtClean="0"/>
              <a:t>.</a:t>
            </a:r>
          </a:p>
          <a:p>
            <a:endParaRPr lang="cs-CZ" sz="2000" dirty="0" smtClean="0"/>
          </a:p>
          <a:p>
            <a:pPr>
              <a:buFont typeface="Wingdings" pitchFamily="2" charset="2"/>
              <a:buChar char="§"/>
            </a:pPr>
            <a:r>
              <a:rPr lang="cs-CZ" sz="2000" dirty="0" smtClean="0"/>
              <a:t> </a:t>
            </a:r>
            <a:r>
              <a:rPr lang="cs-CZ" sz="2000" b="1" dirty="0" smtClean="0"/>
              <a:t>Metoda pořadí</a:t>
            </a:r>
            <a:r>
              <a:rPr lang="cs-CZ" sz="2000" dirty="0" smtClean="0"/>
              <a:t> – kritéria uspořádána podle důležitosti; kritérium s nejvyšší důležitostí získává </a:t>
            </a:r>
            <a:r>
              <a:rPr lang="cs-CZ" sz="2000" i="1" dirty="0" smtClean="0"/>
              <a:t>k</a:t>
            </a:r>
            <a:r>
              <a:rPr lang="cs-CZ" sz="2000" dirty="0" smtClean="0"/>
              <a:t> bodů, druhé (</a:t>
            </a:r>
            <a:r>
              <a:rPr lang="cs-CZ" sz="2000" i="1" dirty="0" smtClean="0"/>
              <a:t>k</a:t>
            </a:r>
            <a:r>
              <a:rPr lang="cs-CZ" sz="2000" dirty="0" smtClean="0"/>
              <a:t>-1) bodů, …, až poslední 1 bod. Označíme-li </a:t>
            </a:r>
            <a:r>
              <a:rPr lang="cs-CZ" sz="2000" i="1" dirty="0" err="1" smtClean="0"/>
              <a:t>b</a:t>
            </a:r>
            <a:r>
              <a:rPr lang="cs-CZ" sz="2000" i="1" baseline="-25000" dirty="0" err="1" smtClean="0"/>
              <a:t>j</a:t>
            </a:r>
            <a:r>
              <a:rPr lang="cs-CZ" sz="2000" dirty="0" smtClean="0"/>
              <a:t>, </a:t>
            </a:r>
            <a:r>
              <a:rPr lang="cs-CZ" sz="2000" i="1" dirty="0" smtClean="0"/>
              <a:t>j</a:t>
            </a:r>
            <a:r>
              <a:rPr lang="cs-CZ" sz="2000" dirty="0" smtClean="0"/>
              <a:t> = 1,2,…,</a:t>
            </a:r>
            <a:r>
              <a:rPr lang="cs-CZ" sz="2000" i="1" dirty="0" smtClean="0"/>
              <a:t>k, </a:t>
            </a:r>
            <a:r>
              <a:rPr lang="cs-CZ" sz="2000" dirty="0" smtClean="0"/>
              <a:t>body pro </a:t>
            </a:r>
            <a:r>
              <a:rPr lang="cs-CZ" sz="2000" i="1" dirty="0" smtClean="0"/>
              <a:t>j</a:t>
            </a:r>
            <a:r>
              <a:rPr lang="cs-CZ" sz="2000" dirty="0" smtClean="0"/>
              <a:t>-té kritérium, potom získáme váhy </a:t>
            </a:r>
            <a:r>
              <a:rPr lang="cs-CZ" sz="2000" i="1" dirty="0" err="1" smtClean="0"/>
              <a:t>v</a:t>
            </a:r>
            <a:r>
              <a:rPr lang="cs-CZ" sz="2000" i="1" baseline="-25000" dirty="0" err="1" smtClean="0"/>
              <a:t>j</a:t>
            </a:r>
            <a:r>
              <a:rPr lang="cs-CZ" sz="2000" i="1" baseline="-25000" dirty="0" smtClean="0"/>
              <a:t>  </a:t>
            </a:r>
            <a:r>
              <a:rPr lang="cs-CZ" sz="2000" dirty="0" smtClean="0"/>
              <a:t>jako</a:t>
            </a:r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pPr>
              <a:buFont typeface="Wingdings" pitchFamily="2" charset="2"/>
              <a:buChar char="§"/>
            </a:pPr>
            <a:r>
              <a:rPr lang="cs-CZ" sz="2000" dirty="0" smtClean="0"/>
              <a:t> </a:t>
            </a:r>
            <a:r>
              <a:rPr lang="cs-CZ" sz="2000" dirty="0" smtClean="0"/>
              <a:t>Bodovací metoda – dtto jako metoda pořadí, pouze místo pořadí body v nějaké stupnici.</a:t>
            </a:r>
          </a:p>
          <a:p>
            <a:endParaRPr lang="cs-CZ" sz="2000" b="1" dirty="0"/>
          </a:p>
        </p:txBody>
      </p:sp>
      <p:graphicFrame>
        <p:nvGraphicFramePr>
          <p:cNvPr id="108546" name="Object 2"/>
          <p:cNvGraphicFramePr>
            <a:graphicFrameLocks noChangeAspect="1"/>
          </p:cNvGraphicFramePr>
          <p:nvPr/>
        </p:nvGraphicFramePr>
        <p:xfrm>
          <a:off x="4579938" y="4556125"/>
          <a:ext cx="879475" cy="912813"/>
        </p:xfrm>
        <a:graphic>
          <a:graphicData uri="http://schemas.openxmlformats.org/presentationml/2006/ole">
            <p:oleObj spid="_x0000_s108546" name="Rovnice" r:id="rId3" imgW="672840" imgH="698400" progId="Equation.3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03648" y="116632"/>
            <a:ext cx="7406640" cy="1008112"/>
          </a:xfrm>
        </p:spPr>
        <p:txBody>
          <a:bodyPr/>
          <a:lstStyle/>
          <a:p>
            <a:r>
              <a:rPr lang="cs-CZ" dirty="0" smtClean="0"/>
              <a:t>Metody odhadu vah kritérií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7</a:t>
            </a:fld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1475656" y="1124744"/>
            <a:ext cx="7128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cs-CZ" sz="2000" dirty="0" smtClean="0"/>
              <a:t> </a:t>
            </a:r>
            <a:r>
              <a:rPr lang="cs-CZ" sz="2000" b="1" dirty="0" err="1" smtClean="0"/>
              <a:t>Fullerův</a:t>
            </a:r>
            <a:r>
              <a:rPr lang="cs-CZ" sz="2000" b="1" dirty="0" smtClean="0"/>
              <a:t> trojúhelník</a:t>
            </a:r>
            <a:endParaRPr lang="cs-CZ" sz="2000" b="1" dirty="0"/>
          </a:p>
        </p:txBody>
      </p:sp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3851920" y="1700808"/>
          <a:ext cx="2448270" cy="2376265"/>
        </p:xfrm>
        <a:graphic>
          <a:graphicData uri="http://schemas.openxmlformats.org/drawingml/2006/table">
            <a:tbl>
              <a:tblPr/>
              <a:tblGrid>
                <a:gridCol w="489654"/>
                <a:gridCol w="489654"/>
                <a:gridCol w="489654"/>
                <a:gridCol w="489654"/>
                <a:gridCol w="489654"/>
              </a:tblGrid>
              <a:tr h="47525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 dirty="0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150" baseline="-250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cs-CZ" sz="115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 b="1" dirty="0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150" b="1" baseline="-250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cs-CZ" sz="11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 b="1" dirty="0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150" b="1" baseline="-250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cs-CZ" sz="115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 dirty="0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150" baseline="-250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cs-CZ" sz="11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150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150" b="1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150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150" b="1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150" b="1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150" baseline="-25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25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150" b="1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15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150" b="1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150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150" b="1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150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150" b="1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150" baseline="-25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25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15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150" b="1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15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150" b="1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150" b="1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150" b="1" baseline="-25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25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150" b="1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150" b="1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150" b="1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150" baseline="-25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25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 b="1" dirty="0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150" b="1" baseline="-250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cs-CZ" sz="115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 dirty="0">
                          <a:latin typeface="Times New Roman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cs-CZ" sz="1150" baseline="-25000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cs-CZ" sz="11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3314</TotalTime>
  <Words>385</Words>
  <Application>Microsoft Office PowerPoint</Application>
  <PresentationFormat>Předvádění na obrazovce (4:3)</PresentationFormat>
  <Paragraphs>106</Paragraphs>
  <Slides>7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7</vt:i4>
      </vt:variant>
    </vt:vector>
  </HeadingPairs>
  <TitlesOfParts>
    <vt:vector size="10" baseType="lpstr">
      <vt:lpstr>Slunovrat</vt:lpstr>
      <vt:lpstr>Rovnice</vt:lpstr>
      <vt:lpstr>Editor rovnic 3.0</vt:lpstr>
      <vt:lpstr>Vícekriteriální rozhodování </vt:lpstr>
      <vt:lpstr>Klasifikace disciplín VKR </vt:lpstr>
      <vt:lpstr>Klasifikace disciplín VKR </vt:lpstr>
      <vt:lpstr>Vícekrit. hodnocení variant </vt:lpstr>
      <vt:lpstr>Vícekrit. hodnocení variant </vt:lpstr>
      <vt:lpstr>Metody odhadu vah kritérií</vt:lpstr>
      <vt:lpstr>Metody odhadu vah kritérií</vt:lpstr>
    </vt:vector>
  </TitlesOfParts>
  <Company>VSE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Operační výzkum </dc:title>
  <dc:creator>NOBODY</dc:creator>
  <cp:lastModifiedBy>NOBODY</cp:lastModifiedBy>
  <cp:revision>277</cp:revision>
  <dcterms:created xsi:type="dcterms:W3CDTF">2011-07-19T08:12:36Z</dcterms:created>
  <dcterms:modified xsi:type="dcterms:W3CDTF">2012-01-04T15:36:46Z</dcterms:modified>
</cp:coreProperties>
</file>