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71" autoAdjust="0"/>
  </p:normalViewPr>
  <p:slideViewPr>
    <p:cSldViewPr>
      <p:cViewPr>
        <p:scale>
          <a:sx n="100" d="100"/>
          <a:sy n="100" d="100"/>
        </p:scale>
        <p:origin x="-10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EA292-5346-4261-88B7-56E6A4C1889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D53D3-57CE-45CF-B83E-46AD13B4B4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1D541-5F1F-4AEB-86BC-9EC1CB0840B9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55B51-C71F-49F4-9B2B-3D5E227B45C6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527AD-975C-4A71-ABAF-E7D630374D31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B27158-2D0E-4CCF-AD1C-DB9B30AB3F33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D3AA8-61BD-48AD-9A00-5875F0481DBA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44B2-F24B-4FAA-976A-B4FCAD55DCC0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230262-FB2D-43F2-8C4E-0B723C5F4FEB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549BB6-14FA-48F4-8573-9F0378E5D54C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1ECD3A-6320-4C9A-A90E-C6F3EC8E8125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0F69E-A5F2-4DA5-8791-F4C0B2A59FF7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CFF11D-C282-463D-A6A1-CBC4CB542595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85B029-CC6E-4069-B562-628436AEC5B4}" type="datetime1">
              <a:rPr lang="cs-CZ" smtClean="0"/>
              <a:pPr/>
              <a:t>2.1.2012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Modely </a:t>
            </a:r>
            <a:r>
              <a:rPr lang="en-GB" dirty="0" err="1" smtClean="0"/>
              <a:t>hromadn</a:t>
            </a:r>
            <a:r>
              <a:rPr lang="cs-CZ" dirty="0" smtClean="0"/>
              <a:t>é</a:t>
            </a:r>
            <a:r>
              <a:rPr lang="en-GB" dirty="0" smtClean="0"/>
              <a:t> </a:t>
            </a:r>
            <a:r>
              <a:rPr lang="en-GB" dirty="0" err="1" smtClean="0"/>
              <a:t>obsluhy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Modely front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7406640" cy="3589570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Základní pojmy</a:t>
            </a:r>
          </a:p>
          <a:p>
            <a:r>
              <a:rPr lang="cs-CZ" dirty="0" smtClean="0"/>
              <a:t>Popis systémů hromadné obsluhy</a:t>
            </a:r>
          </a:p>
          <a:p>
            <a:r>
              <a:rPr lang="cs-CZ" dirty="0" smtClean="0"/>
              <a:t>	Parametry/charakteristiky</a:t>
            </a:r>
          </a:p>
          <a:p>
            <a:r>
              <a:rPr lang="cs-CZ" i="1" dirty="0" smtClean="0"/>
              <a:t>	</a:t>
            </a:r>
            <a:r>
              <a:rPr lang="cs-CZ" dirty="0" err="1" smtClean="0"/>
              <a:t>Kendalova</a:t>
            </a:r>
            <a:r>
              <a:rPr lang="cs-CZ" dirty="0" smtClean="0"/>
              <a:t> notace</a:t>
            </a:r>
          </a:p>
          <a:p>
            <a:r>
              <a:rPr lang="cs-CZ" dirty="0" smtClean="0"/>
              <a:t>	Analytické a simulační řešení</a:t>
            </a:r>
          </a:p>
          <a:p>
            <a:r>
              <a:rPr lang="cs-CZ" dirty="0" smtClean="0"/>
              <a:t>Model M/M/1</a:t>
            </a:r>
          </a:p>
          <a:p>
            <a:r>
              <a:rPr lang="cs-CZ" dirty="0" smtClean="0"/>
              <a:t>Model M/M/c</a:t>
            </a:r>
          </a:p>
          <a:p>
            <a:r>
              <a:rPr lang="cs-CZ" dirty="0" smtClean="0"/>
              <a:t>Optimalizace v modelech hromadné obsluhy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600" dirty="0" smtClean="0"/>
              <a:t>Analýza systémů hromadné obsluhy 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1052736"/>
            <a:ext cx="71287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Systém hromadné obsluhy závisí na jeho </a:t>
            </a:r>
            <a:r>
              <a:rPr lang="cs-CZ" sz="2000" b="1" dirty="0" smtClean="0"/>
              <a:t>parametrech</a:t>
            </a:r>
            <a:r>
              <a:rPr lang="cs-CZ" sz="2000" dirty="0" smtClean="0"/>
              <a:t> (intenzita příchodů, obsluhy, počet obslužných linek, atd.). Některé parametry jsou kontrolovatelné (manažerem ), jiné nekontrolovatelné. V závislosti na parametrech má systém nějaké chování, které lze popsat jeho </a:t>
            </a:r>
            <a:r>
              <a:rPr lang="cs-CZ" sz="2000" b="1" dirty="0" smtClean="0"/>
              <a:t>charakteristikami</a:t>
            </a:r>
            <a:r>
              <a:rPr lang="cs-CZ" sz="2000" dirty="0" smtClean="0"/>
              <a:t>. Ty lze rozdělit do několika skupin: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i="1" dirty="0" smtClean="0"/>
              <a:t>Časové charakteristiky</a:t>
            </a:r>
            <a:r>
              <a:rPr lang="cs-CZ" sz="2000" dirty="0" smtClean="0"/>
              <a:t> – </a:t>
            </a:r>
            <a:r>
              <a:rPr lang="cs-CZ" sz="2000" b="1" i="1" dirty="0" smtClean="0"/>
              <a:t>T</a:t>
            </a:r>
            <a:r>
              <a:rPr lang="cs-CZ" sz="2000" dirty="0" smtClean="0"/>
              <a:t> (průměrný čas strávený v systému), </a:t>
            </a:r>
            <a:r>
              <a:rPr lang="cs-CZ" sz="2000" b="1" i="1" dirty="0" err="1" smtClean="0"/>
              <a:t>T</a:t>
            </a:r>
            <a:r>
              <a:rPr lang="cs-CZ" sz="2000" b="1" i="1" baseline="-25000" dirty="0" err="1" smtClean="0"/>
              <a:t>f</a:t>
            </a:r>
            <a:r>
              <a:rPr lang="cs-CZ" sz="2000" dirty="0" smtClean="0"/>
              <a:t> (průměrný čas strávený ve frontě)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i="1" dirty="0" smtClean="0"/>
              <a:t>Charakteristiky počtu požadavků</a:t>
            </a:r>
            <a:r>
              <a:rPr lang="cs-CZ" sz="2000" dirty="0" smtClean="0"/>
              <a:t> - </a:t>
            </a:r>
            <a:r>
              <a:rPr lang="cs-CZ" sz="2000" b="1" i="1" dirty="0" smtClean="0"/>
              <a:t>N</a:t>
            </a:r>
            <a:r>
              <a:rPr lang="cs-CZ" sz="2000" dirty="0" smtClean="0"/>
              <a:t> (průměrný počet jednotek v systému), </a:t>
            </a:r>
            <a:r>
              <a:rPr lang="cs-CZ" sz="2000" b="1" i="1" dirty="0" err="1" smtClean="0"/>
              <a:t>N</a:t>
            </a:r>
            <a:r>
              <a:rPr lang="cs-CZ" sz="2000" b="1" i="1" baseline="-25000" dirty="0" err="1" smtClean="0"/>
              <a:t>f</a:t>
            </a:r>
            <a:r>
              <a:rPr lang="cs-CZ" sz="2000" dirty="0" smtClean="0"/>
              <a:t> (průměrný počet požadavků ve frontě)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i="1" dirty="0" smtClean="0"/>
              <a:t>Pravděpodobnostní charakteristiky</a:t>
            </a:r>
            <a:r>
              <a:rPr lang="cs-CZ" sz="2000" dirty="0" smtClean="0"/>
              <a:t> – pravděpodobnost, že linka pracuje/nepracuje, </a:t>
            </a:r>
            <a:r>
              <a:rPr lang="cs-CZ" sz="2000" dirty="0" err="1" smtClean="0"/>
              <a:t>pst</a:t>
            </a:r>
            <a:r>
              <a:rPr lang="cs-CZ" sz="2000" dirty="0" smtClean="0"/>
              <a:t>., že v systému je konkrétní počet požadavků, </a:t>
            </a:r>
            <a:r>
              <a:rPr lang="cs-CZ" sz="2000" dirty="0" err="1" smtClean="0"/>
              <a:t>pst</a:t>
            </a:r>
            <a:r>
              <a:rPr lang="cs-CZ" sz="2000" dirty="0" smtClean="0"/>
              <a:t>. že systém je plný (u kapacitně omezených systémů) a mnoho dalších.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dirty="0" smtClean="0"/>
              <a:t>Nákladové charakteristiky.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600" dirty="0" smtClean="0"/>
              <a:t>Analýza systémů hromadné obsluhy 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1628800"/>
            <a:ext cx="7128792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V základních systémech hromadné obsluhy platí mezi časovými a „délkovými „ charakteristikami následující vztahy:</a:t>
            </a:r>
          </a:p>
          <a:p>
            <a:endParaRPr lang="cs-CZ" sz="2000" dirty="0" smtClean="0"/>
          </a:p>
          <a:p>
            <a:r>
              <a:rPr lang="cs-CZ" sz="2000" b="1" i="1" dirty="0" smtClean="0"/>
              <a:t>N = </a:t>
            </a:r>
            <a:r>
              <a:rPr lang="cs-CZ" sz="2000" b="1" i="1" dirty="0" smtClean="0">
                <a:sym typeface="Symbol"/>
              </a:rPr>
              <a:t></a:t>
            </a:r>
            <a:r>
              <a:rPr lang="cs-CZ" sz="2000" b="1" i="1" dirty="0" smtClean="0"/>
              <a:t>T</a:t>
            </a:r>
          </a:p>
          <a:p>
            <a:pPr>
              <a:spcBef>
                <a:spcPts val="600"/>
              </a:spcBef>
            </a:pPr>
            <a:r>
              <a:rPr lang="cs-CZ" sz="2000" b="1" i="1" dirty="0" err="1" smtClean="0"/>
              <a:t>N</a:t>
            </a:r>
            <a:r>
              <a:rPr lang="cs-CZ" sz="2000" b="1" i="1" baseline="-25000" dirty="0" err="1" smtClean="0"/>
              <a:t>f</a:t>
            </a:r>
            <a:r>
              <a:rPr lang="cs-CZ" sz="2000" b="1" i="1" dirty="0" smtClean="0"/>
              <a:t> = </a:t>
            </a:r>
            <a:r>
              <a:rPr lang="cs-CZ" sz="2000" b="1" i="1" dirty="0" smtClean="0">
                <a:sym typeface="Symbol"/>
              </a:rPr>
              <a:t></a:t>
            </a:r>
            <a:r>
              <a:rPr lang="cs-CZ" sz="2000" b="1" i="1" dirty="0" err="1" smtClean="0"/>
              <a:t>T</a:t>
            </a:r>
            <a:r>
              <a:rPr lang="cs-CZ" sz="2000" b="1" i="1" baseline="-25000" dirty="0" err="1" smtClean="0"/>
              <a:t>f</a:t>
            </a:r>
            <a:r>
              <a:rPr lang="cs-CZ" sz="2000" i="1" dirty="0" smtClean="0"/>
              <a:t> </a:t>
            </a:r>
            <a:r>
              <a:rPr lang="cs-CZ" sz="2000" dirty="0" smtClean="0"/>
              <a:t>  </a:t>
            </a:r>
          </a:p>
          <a:p>
            <a:pPr>
              <a:spcBef>
                <a:spcPts val="600"/>
              </a:spcBef>
            </a:pPr>
            <a:r>
              <a:rPr lang="cs-CZ" sz="2000" b="1" i="1" dirty="0" smtClean="0"/>
              <a:t>T</a:t>
            </a:r>
            <a:r>
              <a:rPr lang="cs-CZ" sz="2000" b="1" dirty="0" smtClean="0"/>
              <a:t> = </a:t>
            </a:r>
            <a:r>
              <a:rPr lang="cs-CZ" sz="2000" b="1" i="1" dirty="0" err="1" smtClean="0"/>
              <a:t>T</a:t>
            </a:r>
            <a:r>
              <a:rPr lang="cs-CZ" sz="2000" b="1" i="1" baseline="-25000" dirty="0" err="1" smtClean="0"/>
              <a:t>f</a:t>
            </a:r>
            <a:r>
              <a:rPr lang="cs-CZ" sz="2000" b="1" i="1" dirty="0" smtClean="0"/>
              <a:t> </a:t>
            </a:r>
            <a:r>
              <a:rPr lang="en-GB" sz="2000" b="1" i="1" dirty="0" smtClean="0"/>
              <a:t>+ 1/</a:t>
            </a:r>
            <a:r>
              <a:rPr lang="el-GR" sz="2000" b="1" i="1" dirty="0" smtClean="0">
                <a:cs typeface="Times New Roman"/>
              </a:rPr>
              <a:t>μ</a:t>
            </a:r>
            <a:r>
              <a:rPr lang="en-GB" sz="2000" b="1" i="1" dirty="0" smtClean="0">
                <a:cs typeface="Times New Roman"/>
              </a:rPr>
              <a:t>, </a:t>
            </a:r>
            <a:r>
              <a:rPr lang="cs-CZ" sz="2000" b="1" i="1" dirty="0" smtClean="0">
                <a:cs typeface="Times New Roman"/>
              </a:rPr>
              <a:t>	</a:t>
            </a:r>
            <a:r>
              <a:rPr lang="en-GB" sz="2000" dirty="0" smtClean="0">
                <a:cs typeface="Times New Roman"/>
              </a:rPr>
              <a:t>(</a:t>
            </a:r>
            <a:r>
              <a:rPr lang="cs-CZ" sz="2000" dirty="0" smtClean="0">
                <a:cs typeface="Times New Roman"/>
              </a:rPr>
              <a:t>průměrný čas strávený v systému = 			průměrný čas strávený ve frontě </a:t>
            </a:r>
            <a:r>
              <a:rPr lang="en-GB" sz="2000" dirty="0" smtClean="0">
                <a:cs typeface="Times New Roman"/>
              </a:rPr>
              <a:t>+</a:t>
            </a:r>
            <a:r>
              <a:rPr lang="en-US" sz="2000" dirty="0" smtClean="0">
                <a:cs typeface="Times New Roman"/>
              </a:rPr>
              <a:t> </a:t>
            </a:r>
            <a:r>
              <a:rPr lang="cs-CZ" sz="2000" dirty="0" smtClean="0">
                <a:cs typeface="Times New Roman"/>
              </a:rPr>
              <a:t>průměrná 		doba trvání obsluhy)</a:t>
            </a:r>
            <a:endParaRPr lang="cs-CZ" sz="2000" dirty="0" smtClean="0"/>
          </a:p>
          <a:p>
            <a:pPr>
              <a:spcBef>
                <a:spcPts val="600"/>
              </a:spcBef>
            </a:pPr>
            <a:r>
              <a:rPr lang="en-GB" sz="2000" dirty="0" smtClean="0"/>
              <a:t> </a:t>
            </a:r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600" dirty="0" smtClean="0"/>
              <a:t>Analytické/simulační řešení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1379577"/>
            <a:ext cx="712879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Analytické řešení</a:t>
            </a:r>
          </a:p>
          <a:p>
            <a:pPr>
              <a:spcBef>
                <a:spcPts val="1200"/>
              </a:spcBef>
            </a:pPr>
            <a:r>
              <a:rPr lang="cs-CZ" sz="2000" dirty="0" smtClean="0"/>
              <a:t>Požadované charakteristiky jsou získány jednoduše dosazením parametrů systému do vzorců – bohužel takové vzorce jsou k dispozici jen pro ty nejjednodušší systémy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Simulace</a:t>
            </a:r>
          </a:p>
          <a:p>
            <a:pPr>
              <a:spcBef>
                <a:spcPts val="1200"/>
              </a:spcBef>
            </a:pPr>
            <a:r>
              <a:rPr lang="cs-CZ" sz="2000" dirty="0" smtClean="0"/>
              <a:t>Simulace spočívá v experimentování s modelem daného systému na počítačích s využitím vhodných programových prostředků. Na základě sběru dat v průběhu simulačního běhu lze potom aproximativně odvodit charakteristiky simulovaného systému, které zajímají uživatele. Tímto způsobem lze analyzovat i velmi složité systémy hromadné obsluhy. Výhodou je, že to, co v realitě probíhá dlouho, může být při simulaci na počítačích hotové za několik málo sekund či minut.</a:t>
            </a:r>
          </a:p>
          <a:p>
            <a:pPr>
              <a:spcBef>
                <a:spcPts val="1200"/>
              </a:spcBef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8864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100" dirty="0" smtClean="0"/>
              <a:t>M/M/1 – Jednoduchý exponenciální model</a:t>
            </a:r>
            <a:r>
              <a:rPr lang="cs-CZ" sz="3600" dirty="0" smtClean="0"/>
              <a:t>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1379577"/>
            <a:ext cx="712879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Předpoklady modelu</a:t>
            </a:r>
          </a:p>
          <a:p>
            <a:endParaRPr lang="cs-CZ" sz="2000" b="1" dirty="0" smtClean="0"/>
          </a:p>
          <a:p>
            <a:pPr lvl="0">
              <a:buFont typeface="Wingdings" pitchFamily="2" charset="2"/>
              <a:buChar char="§"/>
            </a:pPr>
            <a:r>
              <a:rPr lang="cs-CZ" sz="2000" dirty="0" smtClean="0"/>
              <a:t>  v </a:t>
            </a:r>
            <a:r>
              <a:rPr lang="cs-CZ" sz="2000" dirty="0" smtClean="0"/>
              <a:t>systému je pouze jedna obslužná linka,</a:t>
            </a:r>
          </a:p>
          <a:p>
            <a:pPr lvl="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2000" dirty="0" smtClean="0"/>
              <a:t>  intervaly </a:t>
            </a:r>
            <a:r>
              <a:rPr lang="cs-CZ" sz="2000" dirty="0" smtClean="0"/>
              <a:t>mezi příchody požadavků lze popsat </a:t>
            </a:r>
            <a:r>
              <a:rPr lang="cs-CZ" sz="2000" dirty="0" smtClean="0"/>
              <a:t>expo- </a:t>
            </a:r>
            <a:r>
              <a:rPr lang="cs-CZ" sz="2000" dirty="0" err="1" smtClean="0"/>
              <a:t>nenciálním</a:t>
            </a:r>
            <a:r>
              <a:rPr lang="cs-CZ" sz="2000" dirty="0" smtClean="0"/>
              <a:t> rozdělením </a:t>
            </a:r>
            <a:r>
              <a:rPr lang="cs-CZ" sz="2000" dirty="0" smtClean="0"/>
              <a:t>s parametrem </a:t>
            </a:r>
            <a:r>
              <a:rPr lang="cs-CZ" sz="2000" i="1" dirty="0" smtClean="0">
                <a:sym typeface="Symbol"/>
              </a:rPr>
              <a:t></a:t>
            </a:r>
            <a:r>
              <a:rPr lang="cs-CZ" sz="2000" dirty="0" smtClean="0"/>
              <a:t>,</a:t>
            </a:r>
          </a:p>
          <a:p>
            <a:pPr lvl="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2000" dirty="0" smtClean="0"/>
              <a:t>  doba </a:t>
            </a:r>
            <a:r>
              <a:rPr lang="cs-CZ" sz="2000" dirty="0" smtClean="0"/>
              <a:t>trvání obsluhy je náhodná veličina s exponenciálním </a:t>
            </a:r>
            <a:r>
              <a:rPr lang="cs-CZ" sz="2000" dirty="0" smtClean="0"/>
              <a:t>rozdělením s </a:t>
            </a:r>
            <a:r>
              <a:rPr lang="cs-CZ" sz="2000" dirty="0" smtClean="0"/>
              <a:t>parametrem </a:t>
            </a:r>
            <a:r>
              <a:rPr lang="cs-CZ" sz="2000" i="1" dirty="0" smtClean="0">
                <a:sym typeface="Symbol"/>
              </a:rPr>
              <a:t></a:t>
            </a:r>
            <a:r>
              <a:rPr lang="cs-CZ" sz="2000" dirty="0" smtClean="0"/>
              <a:t>,</a:t>
            </a:r>
          </a:p>
          <a:p>
            <a:pPr lvl="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2000" dirty="0" smtClean="0"/>
              <a:t>  neomezená </a:t>
            </a:r>
            <a:r>
              <a:rPr lang="cs-CZ" sz="2000" dirty="0" smtClean="0"/>
              <a:t>kapacita systému, neomezený zdroj požadavků a režim fronty FIFO</a:t>
            </a:r>
            <a:r>
              <a:rPr lang="cs-CZ" sz="2000" dirty="0" smtClean="0"/>
              <a:t>.</a:t>
            </a:r>
          </a:p>
          <a:p>
            <a:pPr lvl="0">
              <a:spcBef>
                <a:spcPts val="600"/>
              </a:spcBef>
              <a:buFont typeface="Wingdings" pitchFamily="2" charset="2"/>
              <a:buChar char="§"/>
            </a:pPr>
            <a:endParaRPr lang="cs-CZ" sz="2000" dirty="0" smtClean="0"/>
          </a:p>
          <a:p>
            <a:pPr lvl="0">
              <a:spcBef>
                <a:spcPts val="600"/>
              </a:spcBef>
            </a:pPr>
            <a:r>
              <a:rPr lang="cs-CZ" sz="2000" b="1" dirty="0" smtClean="0"/>
              <a:t>Podmínkou stabilizace systému M/M/1 je, že pro jeho intenzitu provozu platí  </a:t>
            </a:r>
            <a:r>
              <a:rPr lang="cs-CZ" sz="2000" b="1" i="1" dirty="0" smtClean="0">
                <a:sym typeface="Symbol"/>
              </a:rPr>
              <a:t></a:t>
            </a:r>
            <a:r>
              <a:rPr lang="cs-CZ" sz="2000" b="1" i="1" dirty="0" smtClean="0"/>
              <a:t> = </a:t>
            </a:r>
            <a:r>
              <a:rPr lang="cs-CZ" sz="2000" b="1" i="1" dirty="0" smtClean="0">
                <a:sym typeface="Symbol"/>
              </a:rPr>
              <a:t></a:t>
            </a:r>
            <a:r>
              <a:rPr lang="cs-CZ" sz="2000" b="1" i="1" dirty="0" smtClean="0"/>
              <a:t>/</a:t>
            </a:r>
            <a:r>
              <a:rPr lang="cs-CZ" sz="2000" b="1" i="1" dirty="0" smtClean="0">
                <a:sym typeface="Symbol"/>
              </a:rPr>
              <a:t></a:t>
            </a:r>
            <a:r>
              <a:rPr lang="cs-CZ" sz="2000" dirty="0" smtClean="0"/>
              <a:t> </a:t>
            </a:r>
            <a:r>
              <a:rPr lang="cs-CZ" sz="2000" b="1" dirty="0" smtClean="0"/>
              <a:t>&lt; 1</a:t>
            </a:r>
            <a:endParaRPr lang="cs-CZ" sz="2000" dirty="0" smtClean="0"/>
          </a:p>
          <a:p>
            <a:endParaRPr lang="cs-CZ" sz="2000" b="1" dirty="0" smtClean="0"/>
          </a:p>
          <a:p>
            <a:pPr>
              <a:spcBef>
                <a:spcPts val="1200"/>
              </a:spcBef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8864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100" dirty="0" smtClean="0"/>
              <a:t>M/M/1 – Jednoduchý exponenciální model</a:t>
            </a:r>
            <a:r>
              <a:rPr lang="cs-CZ" sz="3600" dirty="0" smtClean="0"/>
              <a:t>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1196752"/>
            <a:ext cx="71287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Pravděpodobnostní charakteristiky</a:t>
            </a:r>
          </a:p>
          <a:p>
            <a:endParaRPr lang="cs-CZ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cs-CZ" sz="2000" dirty="0" smtClean="0"/>
              <a:t>Pravděpodobnost, že v systému není žádný požadavek, </a:t>
            </a:r>
            <a:r>
              <a:rPr lang="cs-CZ" sz="2000" dirty="0" smtClean="0"/>
              <a:t>tj. pravděpodobnost, </a:t>
            </a:r>
            <a:r>
              <a:rPr lang="cs-CZ" sz="2000" dirty="0" smtClean="0"/>
              <a:t>že obslužná linka </a:t>
            </a:r>
            <a:r>
              <a:rPr lang="cs-CZ" sz="2000" dirty="0" smtClean="0"/>
              <a:t>nepracuje</a:t>
            </a:r>
            <a:endParaRPr lang="cs-CZ" sz="2000" dirty="0" smtClean="0"/>
          </a:p>
          <a:p>
            <a:pPr>
              <a:spcBef>
                <a:spcPts val="600"/>
              </a:spcBef>
            </a:pPr>
            <a:r>
              <a:rPr lang="cs-CZ" sz="2000" dirty="0" smtClean="0"/>
              <a:t>		</a:t>
            </a:r>
            <a:r>
              <a:rPr lang="cs-CZ" sz="2000" i="1" dirty="0" smtClean="0"/>
              <a:t>p</a:t>
            </a:r>
            <a:r>
              <a:rPr lang="cs-CZ" sz="2000" baseline="-25000" dirty="0" smtClean="0"/>
              <a:t>0</a:t>
            </a:r>
            <a:r>
              <a:rPr lang="cs-CZ" sz="2000" dirty="0" smtClean="0"/>
              <a:t> = 1 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dirty="0" smtClean="0"/>
              <a:t> </a:t>
            </a:r>
            <a:r>
              <a:rPr lang="cs-CZ" sz="2000" i="1" dirty="0" smtClean="0">
                <a:sym typeface="Symbol"/>
              </a:rPr>
              <a:t></a:t>
            </a:r>
            <a:r>
              <a:rPr lang="cs-CZ" sz="2000" dirty="0" smtClean="0"/>
              <a:t>/</a:t>
            </a:r>
            <a:r>
              <a:rPr lang="cs-CZ" sz="2000" i="1" dirty="0" smtClean="0">
                <a:sym typeface="Symbol"/>
              </a:rPr>
              <a:t></a:t>
            </a:r>
            <a:r>
              <a:rPr lang="cs-CZ" sz="2000" dirty="0" smtClean="0"/>
              <a:t> .</a:t>
            </a:r>
          </a:p>
          <a:p>
            <a:pPr>
              <a:spcBef>
                <a:spcPts val="600"/>
              </a:spcBef>
              <a:tabLst>
                <a:tab pos="447675" algn="l"/>
              </a:tabLst>
            </a:pPr>
            <a:r>
              <a:rPr lang="cs-CZ" sz="2000" dirty="0" smtClean="0"/>
              <a:t>	Z toho plyne</a:t>
            </a:r>
            <a:r>
              <a:rPr lang="cs-CZ" sz="2000" dirty="0" smtClean="0"/>
              <a:t>, že pravděpodobnost, že v systému je </a:t>
            </a:r>
            <a:r>
              <a:rPr lang="cs-CZ" sz="2000" dirty="0" smtClean="0"/>
              <a:t>	alespoň </a:t>
            </a:r>
            <a:r>
              <a:rPr lang="cs-CZ" sz="2000" dirty="0" smtClean="0"/>
              <a:t>jeden požadavek a </a:t>
            </a:r>
            <a:r>
              <a:rPr lang="cs-CZ" sz="2000" dirty="0" smtClean="0"/>
              <a:t>tedy že linka pracuje, </a:t>
            </a:r>
            <a:r>
              <a:rPr lang="cs-CZ" sz="2000" dirty="0" smtClean="0"/>
              <a:t>je 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		</a:t>
            </a:r>
            <a:r>
              <a:rPr lang="cs-CZ" sz="2000" i="1" dirty="0" smtClean="0">
                <a:sym typeface="Symbol"/>
              </a:rPr>
              <a:t></a:t>
            </a:r>
            <a:r>
              <a:rPr lang="cs-CZ" sz="2000" dirty="0" smtClean="0"/>
              <a:t> = </a:t>
            </a:r>
            <a:r>
              <a:rPr lang="cs-CZ" sz="2000" i="1" dirty="0" smtClean="0">
                <a:sym typeface="Symbol"/>
              </a:rPr>
              <a:t></a:t>
            </a:r>
            <a:r>
              <a:rPr lang="cs-CZ" sz="2000" dirty="0" smtClean="0"/>
              <a:t>/</a:t>
            </a:r>
            <a:r>
              <a:rPr lang="cs-CZ" sz="2000" i="1" dirty="0" smtClean="0">
                <a:sym typeface="Symbol"/>
              </a:rPr>
              <a:t></a:t>
            </a:r>
            <a:r>
              <a:rPr lang="cs-CZ" sz="2000" dirty="0" smtClean="0"/>
              <a:t> .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000" dirty="0" smtClean="0"/>
              <a:t>	Charakteristika </a:t>
            </a:r>
            <a:r>
              <a:rPr lang="cs-CZ" sz="2000" b="1" i="1" dirty="0" smtClean="0">
                <a:sym typeface="Symbol"/>
              </a:rPr>
              <a:t></a:t>
            </a:r>
            <a:r>
              <a:rPr lang="cs-CZ" sz="2000" dirty="0" smtClean="0"/>
              <a:t> se označuje jako </a:t>
            </a:r>
            <a:r>
              <a:rPr lang="cs-CZ" sz="2000" b="1" dirty="0" smtClean="0"/>
              <a:t>intenzita provozu</a:t>
            </a:r>
            <a:r>
              <a:rPr lang="cs-CZ" sz="2000" dirty="0" smtClean="0"/>
              <a:t> </a:t>
            </a:r>
            <a:r>
              <a:rPr lang="cs-CZ" sz="2000" dirty="0" smtClean="0"/>
              <a:t>	systému </a:t>
            </a:r>
            <a:r>
              <a:rPr lang="cs-CZ" sz="2000" dirty="0" smtClean="0"/>
              <a:t>hromadné obsluhy. Tato hodnota udává </a:t>
            </a:r>
            <a:r>
              <a:rPr lang="cs-CZ" sz="2000" dirty="0" smtClean="0"/>
              <a:t>	současně </a:t>
            </a:r>
            <a:r>
              <a:rPr lang="cs-CZ" sz="2000" dirty="0" smtClean="0"/>
              <a:t>pravděpodobnost, že požadavek, který do </a:t>
            </a:r>
            <a:r>
              <a:rPr lang="cs-CZ" sz="2000" dirty="0" smtClean="0"/>
              <a:t>	systému </a:t>
            </a:r>
            <a:r>
              <a:rPr lang="cs-CZ" sz="2000" dirty="0" smtClean="0"/>
              <a:t>přijde, bude muset na obsluhu čekat ve frontě.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000" dirty="0" smtClean="0"/>
              <a:t>2.	Pravděpodobnost</a:t>
            </a:r>
            <a:r>
              <a:rPr lang="cs-CZ" sz="2000" dirty="0" smtClean="0"/>
              <a:t>, že v systému je právě </a:t>
            </a:r>
            <a:r>
              <a:rPr lang="cs-CZ" sz="2000" i="1" dirty="0" smtClean="0"/>
              <a:t>n</a:t>
            </a:r>
            <a:r>
              <a:rPr lang="cs-CZ" sz="2000" dirty="0" smtClean="0"/>
              <a:t> požadavků, </a:t>
            </a:r>
            <a:r>
              <a:rPr lang="cs-CZ" sz="2000" dirty="0" smtClean="0"/>
              <a:t>	tj. </a:t>
            </a:r>
            <a:r>
              <a:rPr lang="cs-CZ" sz="2000" dirty="0" smtClean="0"/>
              <a:t>jeden požadavek je obsluhován a (</a:t>
            </a:r>
            <a:r>
              <a:rPr lang="cs-CZ" sz="2000" i="1" dirty="0" smtClean="0"/>
              <a:t>n 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dirty="0" smtClean="0"/>
              <a:t> 1) </a:t>
            </a:r>
            <a:r>
              <a:rPr lang="cs-CZ" sz="2000" dirty="0" smtClean="0"/>
              <a:t>je </a:t>
            </a:r>
            <a:r>
              <a:rPr lang="cs-CZ" sz="2000" dirty="0" smtClean="0"/>
              <a:t>ve frontě</a:t>
            </a:r>
          </a:p>
          <a:p>
            <a:pPr>
              <a:spcBef>
                <a:spcPts val="600"/>
              </a:spcBef>
            </a:pPr>
            <a:r>
              <a:rPr lang="cs-CZ" sz="2000" i="1" dirty="0" smtClean="0"/>
              <a:t>		</a:t>
            </a:r>
            <a:r>
              <a:rPr lang="cs-CZ" sz="2000" i="1" dirty="0" err="1" smtClean="0"/>
              <a:t>p</a:t>
            </a:r>
            <a:r>
              <a:rPr lang="cs-CZ" sz="2000" baseline="-25000" dirty="0" err="1" smtClean="0"/>
              <a:t>n</a:t>
            </a:r>
            <a:r>
              <a:rPr lang="cs-CZ" sz="2000" dirty="0" smtClean="0"/>
              <a:t> = </a:t>
            </a:r>
            <a:r>
              <a:rPr lang="cs-CZ" sz="2000" i="1" dirty="0" smtClean="0"/>
              <a:t>p</a:t>
            </a:r>
            <a:r>
              <a:rPr lang="cs-CZ" sz="2000" baseline="-25000" dirty="0" smtClean="0"/>
              <a:t>0</a:t>
            </a:r>
            <a:r>
              <a:rPr lang="cs-CZ" sz="2000" dirty="0" smtClean="0"/>
              <a:t> </a:t>
            </a:r>
            <a:r>
              <a:rPr lang="cs-CZ" sz="2000" i="1" dirty="0" smtClean="0">
                <a:sym typeface="Symbol"/>
              </a:rPr>
              <a:t></a:t>
            </a:r>
            <a:r>
              <a:rPr lang="cs-CZ" sz="2000" baseline="30000" dirty="0" smtClean="0"/>
              <a:t>n</a:t>
            </a:r>
            <a:r>
              <a:rPr lang="cs-CZ" sz="2000" dirty="0" smtClean="0"/>
              <a:t> = (1 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dirty="0" smtClean="0"/>
              <a:t> </a:t>
            </a:r>
            <a:r>
              <a:rPr lang="cs-CZ" sz="2000" i="1" dirty="0" smtClean="0">
                <a:sym typeface="Symbol"/>
              </a:rPr>
              <a:t></a:t>
            </a:r>
            <a:r>
              <a:rPr lang="cs-CZ" sz="2000" dirty="0" smtClean="0"/>
              <a:t>)</a:t>
            </a:r>
            <a:r>
              <a:rPr lang="cs-CZ" sz="2000" i="1" dirty="0" smtClean="0">
                <a:sym typeface="Symbol"/>
              </a:rPr>
              <a:t></a:t>
            </a:r>
            <a:r>
              <a:rPr lang="cs-CZ" sz="2000" baseline="30000" dirty="0" smtClean="0"/>
              <a:t>n</a:t>
            </a:r>
            <a:r>
              <a:rPr lang="cs-CZ" sz="2000" dirty="0" smtClean="0"/>
              <a:t> .</a:t>
            </a:r>
          </a:p>
          <a:p>
            <a:pPr lvl="0"/>
            <a:r>
              <a:rPr lang="cs-CZ" sz="2000" dirty="0" smtClean="0"/>
              <a:t>  </a:t>
            </a:r>
            <a:endParaRPr lang="cs-CZ" sz="2000" b="1" dirty="0" smtClean="0"/>
          </a:p>
          <a:p>
            <a:pPr>
              <a:spcBef>
                <a:spcPts val="1200"/>
              </a:spcBef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8864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100" dirty="0" smtClean="0"/>
              <a:t>M/M/1 – Jednoduchý exponenciální model</a:t>
            </a:r>
            <a:r>
              <a:rPr lang="cs-CZ" sz="3600" dirty="0" smtClean="0"/>
              <a:t>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1196752"/>
            <a:ext cx="712879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Časové charakteristiky</a:t>
            </a:r>
          </a:p>
          <a:p>
            <a:r>
              <a:rPr lang="cs-CZ" sz="2000" dirty="0" smtClean="0"/>
              <a:t>Průměrný </a:t>
            </a:r>
            <a:r>
              <a:rPr lang="cs-CZ" sz="2000" dirty="0" smtClean="0"/>
              <a:t>čas, který požadavek stráví v systému (</a:t>
            </a:r>
            <a:r>
              <a:rPr lang="cs-CZ" sz="2000" i="1" dirty="0" smtClean="0"/>
              <a:t>T</a:t>
            </a:r>
            <a:r>
              <a:rPr lang="cs-CZ" sz="2000" dirty="0" smtClean="0"/>
              <a:t>) a ve frontě (</a:t>
            </a:r>
            <a:r>
              <a:rPr lang="cs-CZ" sz="2000" i="1" dirty="0" err="1" smtClean="0"/>
              <a:t>T</a:t>
            </a:r>
            <a:r>
              <a:rPr lang="cs-CZ" sz="2000" baseline="-25000" dirty="0" err="1" smtClean="0"/>
              <a:t>f</a:t>
            </a:r>
            <a:r>
              <a:rPr lang="cs-CZ" sz="2000" dirty="0" smtClean="0"/>
              <a:t>)</a:t>
            </a:r>
          </a:p>
          <a:p>
            <a:pPr marL="457200" indent="-457200">
              <a:spcBef>
                <a:spcPts val="600"/>
              </a:spcBef>
            </a:pPr>
            <a:r>
              <a:rPr lang="cs-CZ" sz="2000" dirty="0" smtClean="0"/>
              <a:t>		</a:t>
            </a:r>
            <a:endParaRPr lang="cs-CZ" sz="2000" b="1" dirty="0" smtClean="0"/>
          </a:p>
          <a:p>
            <a:pPr>
              <a:spcBef>
                <a:spcPts val="1200"/>
              </a:spcBef>
            </a:pPr>
            <a:endParaRPr lang="cs-CZ" sz="2000" dirty="0"/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3851920" y="2060848"/>
          <a:ext cx="1112851" cy="720080"/>
        </p:xfrm>
        <a:graphic>
          <a:graphicData uri="http://schemas.openxmlformats.org/presentationml/2006/ole">
            <p:oleObj spid="_x0000_s78850" name="Rovnice" r:id="rId3" imgW="647640" imgH="419040" progId="Equation.3">
              <p:embed/>
            </p:oleObj>
          </a:graphicData>
        </a:graphic>
      </p:graphicFrame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3851920" y="2780928"/>
          <a:ext cx="2421936" cy="713606"/>
        </p:xfrm>
        <a:graphic>
          <a:graphicData uri="http://schemas.openxmlformats.org/presentationml/2006/ole">
            <p:oleObj spid="_x0000_s78851" name="Rovnice" r:id="rId4" imgW="1422360" imgH="419040" progId="Equation.3">
              <p:embed/>
            </p:oleObj>
          </a:graphicData>
        </a:graphic>
      </p:graphicFrame>
      <p:sp>
        <p:nvSpPr>
          <p:cNvPr id="9" name="Obdélník 8"/>
          <p:cNvSpPr/>
          <p:nvPr/>
        </p:nvSpPr>
        <p:spPr>
          <a:xfrm>
            <a:off x="1259632" y="3645024"/>
            <a:ext cx="69127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smtClean="0"/>
              <a:t>Charakteristiky počtu jednotek</a:t>
            </a:r>
            <a:endParaRPr lang="cs-CZ" sz="2000" b="1" dirty="0" smtClean="0"/>
          </a:p>
          <a:p>
            <a:r>
              <a:rPr lang="cs-CZ" sz="2000" dirty="0" smtClean="0"/>
              <a:t>Průměrný počet požadavků v systému (</a:t>
            </a:r>
            <a:r>
              <a:rPr lang="cs-CZ" sz="2000" i="1" dirty="0" smtClean="0"/>
              <a:t>N</a:t>
            </a:r>
            <a:r>
              <a:rPr lang="cs-CZ" sz="2000" dirty="0" smtClean="0"/>
              <a:t>) a ve frontě (</a:t>
            </a:r>
            <a:r>
              <a:rPr lang="cs-CZ" sz="2000" i="1" dirty="0" err="1" smtClean="0"/>
              <a:t>N</a:t>
            </a:r>
            <a:r>
              <a:rPr lang="cs-CZ" sz="2000" baseline="-25000" dirty="0" err="1" smtClean="0"/>
              <a:t>f</a:t>
            </a:r>
            <a:r>
              <a:rPr lang="cs-CZ" sz="2000" dirty="0" smtClean="0"/>
              <a:t>) </a:t>
            </a:r>
          </a:p>
        </p:txBody>
      </p:sp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3851919" y="4437112"/>
          <a:ext cx="1832931" cy="720080"/>
        </p:xfrm>
        <a:graphic>
          <a:graphicData uri="http://schemas.openxmlformats.org/presentationml/2006/ole">
            <p:oleObj spid="_x0000_s78852" name="Rovnice" r:id="rId5" imgW="1066680" imgH="419040" progId="Equation.3">
              <p:embed/>
            </p:oleObj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/>
        </p:nvGraphicFramePr>
        <p:xfrm>
          <a:off x="3851919" y="5301208"/>
          <a:ext cx="2353633" cy="792088"/>
        </p:xfrm>
        <a:graphic>
          <a:graphicData uri="http://schemas.openxmlformats.org/presentationml/2006/ole">
            <p:oleObj spid="_x0000_s78853" name="Rovnice" r:id="rId6" imgW="132048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8864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100" dirty="0" smtClean="0"/>
              <a:t>M/M/c </a:t>
            </a:r>
            <a:r>
              <a:rPr lang="cs-CZ" sz="3100" dirty="0" smtClean="0"/>
              <a:t>– </a:t>
            </a:r>
            <a:r>
              <a:rPr lang="cs-CZ" sz="3100" dirty="0" smtClean="0"/>
              <a:t>Exponenciální model s paralelně uspořádanými linkami</a:t>
            </a:r>
            <a:r>
              <a:rPr lang="cs-CZ" sz="3600" dirty="0" smtClean="0"/>
              <a:t>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1379577"/>
            <a:ext cx="741682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Předpoklady modelu</a:t>
            </a:r>
          </a:p>
          <a:p>
            <a:endParaRPr lang="cs-CZ" sz="2000" b="1" dirty="0" smtClean="0"/>
          </a:p>
          <a:p>
            <a:pPr lvl="0">
              <a:buFont typeface="Wingdings" pitchFamily="2" charset="2"/>
              <a:buChar char="§"/>
            </a:pPr>
            <a:r>
              <a:rPr lang="cs-CZ" sz="2000" dirty="0" smtClean="0"/>
              <a:t>  v </a:t>
            </a:r>
            <a:r>
              <a:rPr lang="cs-CZ" sz="2000" dirty="0" smtClean="0"/>
              <a:t>systému je </a:t>
            </a:r>
            <a:r>
              <a:rPr lang="cs-CZ" sz="2000" i="1" dirty="0" smtClean="0"/>
              <a:t>c</a:t>
            </a:r>
            <a:r>
              <a:rPr lang="cs-CZ" sz="2000" dirty="0" smtClean="0"/>
              <a:t> identických obslužných linek,</a:t>
            </a:r>
          </a:p>
          <a:p>
            <a:pPr lvl="0">
              <a:buFont typeface="Wingdings" pitchFamily="2" charset="2"/>
              <a:buChar char="§"/>
            </a:pPr>
            <a:r>
              <a:rPr lang="cs-CZ" sz="2000" dirty="0" smtClean="0"/>
              <a:t>  intervaly </a:t>
            </a:r>
            <a:r>
              <a:rPr lang="cs-CZ" sz="2000" dirty="0" smtClean="0"/>
              <a:t>mezi příchody požadavků lze popsat </a:t>
            </a:r>
            <a:r>
              <a:rPr lang="cs-CZ" sz="2000" dirty="0" smtClean="0"/>
              <a:t>expo-</a:t>
            </a:r>
            <a:r>
              <a:rPr lang="cs-CZ" sz="2000" dirty="0" err="1" smtClean="0"/>
              <a:t>nenciálním</a:t>
            </a:r>
            <a:r>
              <a:rPr lang="cs-CZ" sz="2000" dirty="0" smtClean="0"/>
              <a:t> rozdělením </a:t>
            </a:r>
            <a:r>
              <a:rPr lang="cs-CZ" sz="2000" dirty="0" smtClean="0"/>
              <a:t>s parametrem </a:t>
            </a:r>
            <a:r>
              <a:rPr lang="cs-CZ" sz="2000" i="1" dirty="0" smtClean="0">
                <a:sym typeface="Symbol"/>
              </a:rPr>
              <a:t></a:t>
            </a:r>
            <a:r>
              <a:rPr lang="cs-CZ" sz="2000" dirty="0" smtClean="0"/>
              <a:t>,</a:t>
            </a:r>
          </a:p>
          <a:p>
            <a:pPr lvl="0">
              <a:buFont typeface="Wingdings" pitchFamily="2" charset="2"/>
              <a:buChar char="§"/>
            </a:pPr>
            <a:r>
              <a:rPr lang="cs-CZ" sz="2000" dirty="0" smtClean="0"/>
              <a:t>  doba </a:t>
            </a:r>
            <a:r>
              <a:rPr lang="cs-CZ" sz="2000" dirty="0" smtClean="0"/>
              <a:t>trvání obsluhy na každé z </a:t>
            </a:r>
            <a:r>
              <a:rPr lang="cs-CZ" sz="2000" i="1" dirty="0" smtClean="0"/>
              <a:t>c </a:t>
            </a:r>
            <a:r>
              <a:rPr lang="cs-CZ" sz="2000" dirty="0" smtClean="0"/>
              <a:t>obslužných linek je náhodná </a:t>
            </a:r>
            <a:r>
              <a:rPr lang="cs-CZ" sz="2000" dirty="0" smtClean="0"/>
              <a:t>veličina </a:t>
            </a:r>
            <a:r>
              <a:rPr lang="cs-CZ" sz="2000" dirty="0" smtClean="0"/>
              <a:t>s exponenciálním rozdělením s parametrem </a:t>
            </a:r>
            <a:r>
              <a:rPr lang="cs-CZ" sz="2000" i="1" dirty="0" smtClean="0">
                <a:sym typeface="Symbol"/>
              </a:rPr>
              <a:t></a:t>
            </a:r>
            <a:r>
              <a:rPr lang="cs-CZ" sz="2000" dirty="0" smtClean="0"/>
              <a:t>,</a:t>
            </a:r>
          </a:p>
          <a:p>
            <a:pPr lvl="0">
              <a:buFont typeface="Wingdings" pitchFamily="2" charset="2"/>
              <a:buChar char="§"/>
            </a:pPr>
            <a:r>
              <a:rPr lang="cs-CZ" sz="2000" dirty="0" smtClean="0"/>
              <a:t>  neomezená </a:t>
            </a:r>
            <a:r>
              <a:rPr lang="cs-CZ" sz="2000" dirty="0" smtClean="0"/>
              <a:t>kapacita systému, neomezený zdroj požadavků a režim fronty FIFO.</a:t>
            </a:r>
          </a:p>
          <a:p>
            <a:pPr lvl="0">
              <a:spcBef>
                <a:spcPts val="600"/>
              </a:spcBef>
            </a:pPr>
            <a:endParaRPr lang="cs-CZ" sz="2000" dirty="0" smtClean="0"/>
          </a:p>
          <a:p>
            <a:pPr lvl="0">
              <a:spcBef>
                <a:spcPts val="600"/>
              </a:spcBef>
            </a:pPr>
            <a:r>
              <a:rPr lang="cs-CZ" sz="2000" b="1" dirty="0" smtClean="0"/>
              <a:t>Podmínkou stabilizace systému </a:t>
            </a:r>
            <a:r>
              <a:rPr lang="cs-CZ" sz="2000" b="1" dirty="0" smtClean="0"/>
              <a:t>M/M/</a:t>
            </a:r>
            <a:r>
              <a:rPr lang="cs-CZ" sz="2000" b="1" i="1" dirty="0" smtClean="0"/>
              <a:t>c</a:t>
            </a:r>
            <a:r>
              <a:rPr lang="cs-CZ" sz="2000" b="1" dirty="0" smtClean="0"/>
              <a:t> </a:t>
            </a:r>
            <a:r>
              <a:rPr lang="cs-CZ" sz="2000" b="1" dirty="0" smtClean="0"/>
              <a:t>je, že pro </a:t>
            </a:r>
            <a:r>
              <a:rPr lang="cs-CZ" sz="2000" b="1" dirty="0" smtClean="0"/>
              <a:t>intenzitu </a:t>
            </a:r>
            <a:r>
              <a:rPr lang="cs-CZ" sz="2000" b="1" dirty="0" smtClean="0"/>
              <a:t>provozu </a:t>
            </a:r>
            <a:r>
              <a:rPr lang="cs-CZ" sz="2000" b="1" dirty="0" smtClean="0"/>
              <a:t>celého systému platí  </a:t>
            </a:r>
            <a:r>
              <a:rPr lang="cs-CZ" sz="2000" b="1" i="1" dirty="0" smtClean="0">
                <a:sym typeface="Symbol"/>
              </a:rPr>
              <a:t></a:t>
            </a:r>
            <a:r>
              <a:rPr lang="cs-CZ" sz="2000" b="1" i="1" dirty="0" smtClean="0"/>
              <a:t> = </a:t>
            </a:r>
            <a:r>
              <a:rPr lang="cs-CZ" sz="2000" b="1" i="1" dirty="0" smtClean="0">
                <a:sym typeface="Symbol"/>
              </a:rPr>
              <a:t></a:t>
            </a:r>
            <a:r>
              <a:rPr lang="cs-CZ" sz="2000" b="1" i="1" dirty="0" smtClean="0"/>
              <a:t>/c</a:t>
            </a:r>
            <a:r>
              <a:rPr lang="cs-CZ" sz="2000" b="1" i="1" dirty="0" smtClean="0">
                <a:sym typeface="Symbol"/>
              </a:rPr>
              <a:t></a:t>
            </a:r>
            <a:r>
              <a:rPr lang="cs-CZ" sz="2000" dirty="0" smtClean="0"/>
              <a:t> </a:t>
            </a:r>
            <a:r>
              <a:rPr lang="cs-CZ" sz="2000" b="1" dirty="0" smtClean="0"/>
              <a:t>&lt; 1</a:t>
            </a:r>
            <a:endParaRPr lang="cs-CZ" sz="2000" dirty="0" smtClean="0"/>
          </a:p>
          <a:p>
            <a:endParaRPr lang="cs-CZ" sz="2000" b="1" dirty="0" smtClean="0"/>
          </a:p>
          <a:p>
            <a:pPr>
              <a:spcBef>
                <a:spcPts val="1200"/>
              </a:spcBef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404664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100" dirty="0" smtClean="0"/>
              <a:t>M/M/c </a:t>
            </a:r>
            <a:r>
              <a:rPr lang="cs-CZ" sz="3100" dirty="0" smtClean="0"/>
              <a:t>– </a:t>
            </a:r>
            <a:r>
              <a:rPr lang="cs-CZ" sz="3100" dirty="0" smtClean="0"/>
              <a:t>Exponenciální model s paralelně uspořádanými linkami</a:t>
            </a:r>
            <a:r>
              <a:rPr lang="cs-CZ" sz="3600" dirty="0" smtClean="0"/>
              <a:t>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1379576"/>
            <a:ext cx="741682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Všechny charakteristiky jsou nesrovnatelně složitější než u modelu M/M/1 – například: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Pravděpodobnost</a:t>
            </a:r>
            <a:r>
              <a:rPr lang="cs-CZ" sz="2000" dirty="0" smtClean="0"/>
              <a:t>, že v systému není žádný požadavek, tzn. </a:t>
            </a:r>
            <a:r>
              <a:rPr lang="cs-CZ" sz="2000" dirty="0" smtClean="0"/>
              <a:t>pravděpodobnost</a:t>
            </a:r>
            <a:r>
              <a:rPr lang="cs-CZ" sz="2000" dirty="0" smtClean="0"/>
              <a:t>, že žádná z </a:t>
            </a:r>
            <a:r>
              <a:rPr lang="cs-CZ" sz="2000" i="1" dirty="0" smtClean="0"/>
              <a:t>c </a:t>
            </a:r>
            <a:r>
              <a:rPr lang="cs-CZ" sz="2000" dirty="0" smtClean="0"/>
              <a:t>obslužných linek nepracuje, </a:t>
            </a:r>
            <a:r>
              <a:rPr lang="cs-CZ" sz="2000" dirty="0" smtClean="0"/>
              <a:t>je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b="1" dirty="0" smtClean="0"/>
              <a:t>NEUČIT SE</a:t>
            </a:r>
            <a:r>
              <a:rPr lang="en-GB" sz="2000" b="1" dirty="0" smtClean="0"/>
              <a:t>!!!</a:t>
            </a:r>
            <a:endParaRPr lang="cs-CZ" sz="2000" b="1" dirty="0" smtClean="0"/>
          </a:p>
          <a:p>
            <a:pPr>
              <a:spcBef>
                <a:spcPts val="1200"/>
              </a:spcBef>
            </a:pPr>
            <a:r>
              <a:rPr lang="en-GB" sz="2000" dirty="0" smtClean="0"/>
              <a:t>Plat</a:t>
            </a:r>
            <a:r>
              <a:rPr lang="cs-CZ" sz="2000" dirty="0" smtClean="0"/>
              <a:t>í</a:t>
            </a:r>
            <a:r>
              <a:rPr lang="en-GB" sz="2000" dirty="0" smtClean="0"/>
              <a:t> o</a:t>
            </a:r>
            <a:r>
              <a:rPr lang="cs-CZ" sz="2000" dirty="0" err="1" smtClean="0"/>
              <a:t>vš</a:t>
            </a:r>
            <a:r>
              <a:rPr lang="en-GB" sz="2000" dirty="0" err="1" smtClean="0"/>
              <a:t>em</a:t>
            </a:r>
            <a:r>
              <a:rPr lang="en-GB" sz="2000" dirty="0" smtClean="0"/>
              <a:t> </a:t>
            </a:r>
            <a:r>
              <a:rPr lang="en-GB" sz="2000" dirty="0" err="1" smtClean="0"/>
              <a:t>vztahy</a:t>
            </a:r>
            <a:r>
              <a:rPr lang="en-US" sz="2000" dirty="0" smtClean="0"/>
              <a:t>:</a:t>
            </a:r>
            <a:endParaRPr lang="en-GB" sz="2000" dirty="0" smtClean="0"/>
          </a:p>
          <a:p>
            <a:pPr>
              <a:spcBef>
                <a:spcPts val="1200"/>
              </a:spcBef>
            </a:pPr>
            <a:endParaRPr lang="cs-CZ" sz="2000" dirty="0"/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3419872" y="2852936"/>
          <a:ext cx="2934738" cy="921122"/>
        </p:xfrm>
        <a:graphic>
          <a:graphicData uri="http://schemas.openxmlformats.org/presentationml/2006/ole">
            <p:oleObj spid="_x0000_s80898" name="Rovnice" r:id="rId3" imgW="1739880" imgH="545760" progId="Equation.3">
              <p:embed/>
            </p:oleObj>
          </a:graphicData>
        </a:graphic>
      </p:graphicFrame>
      <p:sp>
        <p:nvSpPr>
          <p:cNvPr id="8" name="Obdélník 7"/>
          <p:cNvSpPr/>
          <p:nvPr/>
        </p:nvSpPr>
        <p:spPr>
          <a:xfrm>
            <a:off x="3851920" y="4581128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000" b="1" i="1" dirty="0" smtClean="0"/>
              <a:t>N = </a:t>
            </a:r>
            <a:r>
              <a:rPr lang="cs-CZ" sz="2000" b="1" i="1" dirty="0" smtClean="0">
                <a:sym typeface="Symbol"/>
              </a:rPr>
              <a:t></a:t>
            </a:r>
            <a:r>
              <a:rPr lang="cs-CZ" sz="2000" b="1" i="1" dirty="0" smtClean="0"/>
              <a:t>T</a:t>
            </a:r>
          </a:p>
          <a:p>
            <a:pPr>
              <a:spcBef>
                <a:spcPts val="600"/>
              </a:spcBef>
            </a:pPr>
            <a:r>
              <a:rPr lang="cs-CZ" sz="2000" b="1" i="1" dirty="0" err="1" smtClean="0"/>
              <a:t>N</a:t>
            </a:r>
            <a:r>
              <a:rPr lang="cs-CZ" sz="2000" b="1" i="1" baseline="-25000" dirty="0" err="1" smtClean="0"/>
              <a:t>f</a:t>
            </a:r>
            <a:r>
              <a:rPr lang="cs-CZ" sz="2000" b="1" i="1" dirty="0" smtClean="0"/>
              <a:t> = </a:t>
            </a:r>
            <a:r>
              <a:rPr lang="cs-CZ" sz="2000" b="1" i="1" dirty="0" smtClean="0">
                <a:sym typeface="Symbol"/>
              </a:rPr>
              <a:t></a:t>
            </a:r>
            <a:r>
              <a:rPr lang="cs-CZ" sz="2000" b="1" i="1" dirty="0" err="1" smtClean="0"/>
              <a:t>T</a:t>
            </a:r>
            <a:r>
              <a:rPr lang="cs-CZ" sz="2000" b="1" i="1" baseline="-25000" dirty="0" err="1" smtClean="0"/>
              <a:t>f</a:t>
            </a:r>
            <a:r>
              <a:rPr lang="cs-CZ" sz="2000" i="1" dirty="0" smtClean="0"/>
              <a:t> </a:t>
            </a:r>
            <a:r>
              <a:rPr lang="cs-CZ" sz="2000" dirty="0" smtClean="0"/>
              <a:t>  </a:t>
            </a:r>
          </a:p>
          <a:p>
            <a:pPr>
              <a:spcBef>
                <a:spcPts val="600"/>
              </a:spcBef>
            </a:pPr>
            <a:r>
              <a:rPr lang="cs-CZ" sz="2000" b="1" i="1" dirty="0" smtClean="0"/>
              <a:t>T</a:t>
            </a:r>
            <a:r>
              <a:rPr lang="cs-CZ" sz="2000" b="1" dirty="0" smtClean="0"/>
              <a:t> = </a:t>
            </a:r>
            <a:r>
              <a:rPr lang="cs-CZ" sz="2000" b="1" i="1" dirty="0" err="1" smtClean="0"/>
              <a:t>T</a:t>
            </a:r>
            <a:r>
              <a:rPr lang="cs-CZ" sz="2000" b="1" i="1" baseline="-25000" dirty="0" err="1" smtClean="0"/>
              <a:t>f</a:t>
            </a:r>
            <a:r>
              <a:rPr lang="cs-CZ" sz="2000" b="1" i="1" dirty="0" smtClean="0"/>
              <a:t> </a:t>
            </a:r>
            <a:r>
              <a:rPr lang="en-GB" sz="2000" b="1" i="1" dirty="0" smtClean="0"/>
              <a:t>+ 1/</a:t>
            </a:r>
            <a:r>
              <a:rPr lang="el-GR" sz="2000" b="1" i="1" dirty="0" smtClean="0">
                <a:cs typeface="Times New Roman"/>
              </a:rPr>
              <a:t>μ</a:t>
            </a:r>
            <a:r>
              <a:rPr lang="en-GB" sz="2000" b="1" i="1" dirty="0" smtClean="0">
                <a:cs typeface="Times New Roman"/>
              </a:rPr>
              <a:t>, 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8864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100" dirty="0" smtClean="0"/>
              <a:t>Optimalizace v modelu M/M/c</a:t>
            </a:r>
            <a:r>
              <a:rPr lang="cs-CZ" sz="3600" dirty="0" smtClean="0"/>
              <a:t>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1331640" y="1412776"/>
            <a:ext cx="698477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Optimalizace ve vztahu k počtu obslužných linek</a:t>
            </a:r>
          </a:p>
          <a:p>
            <a:endParaRPr lang="cs-CZ" sz="2000" b="1" dirty="0" smtClean="0"/>
          </a:p>
          <a:p>
            <a:pPr>
              <a:tabLst>
                <a:tab pos="542925" algn="l"/>
              </a:tabLst>
            </a:pPr>
            <a:r>
              <a:rPr lang="cs-CZ" sz="2000" i="1" dirty="0" smtClean="0"/>
              <a:t>k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	náklady </a:t>
            </a:r>
            <a:r>
              <a:rPr lang="cs-CZ" sz="2000" dirty="0" smtClean="0"/>
              <a:t>související s pobytem </a:t>
            </a:r>
            <a:r>
              <a:rPr lang="cs-CZ" sz="2000" dirty="0" smtClean="0"/>
              <a:t>jednoho požadavku </a:t>
            </a:r>
            <a:r>
              <a:rPr lang="cs-CZ" sz="2000" dirty="0" smtClean="0"/>
              <a:t>v </a:t>
            </a:r>
            <a:r>
              <a:rPr lang="cs-CZ" sz="2000" dirty="0" smtClean="0"/>
              <a:t>	systému </a:t>
            </a:r>
            <a:r>
              <a:rPr lang="cs-CZ" sz="2000" dirty="0" smtClean="0"/>
              <a:t>hromadné obsluhy </a:t>
            </a:r>
            <a:r>
              <a:rPr lang="cs-CZ" sz="2000" dirty="0" smtClean="0"/>
              <a:t>za jednotku </a:t>
            </a:r>
            <a:r>
              <a:rPr lang="cs-CZ" sz="2000" dirty="0" smtClean="0"/>
              <a:t>času,</a:t>
            </a:r>
          </a:p>
          <a:p>
            <a:pPr>
              <a:tabLst>
                <a:tab pos="542925" algn="l"/>
              </a:tabLst>
            </a:pPr>
            <a:r>
              <a:rPr lang="cs-CZ" sz="2000" i="1" dirty="0" smtClean="0"/>
              <a:t>k</a:t>
            </a:r>
            <a:r>
              <a:rPr lang="cs-CZ" sz="2000" baseline="-25000" dirty="0" smtClean="0"/>
              <a:t>2	</a:t>
            </a:r>
            <a:r>
              <a:rPr lang="cs-CZ" sz="2000" dirty="0" smtClean="0"/>
              <a:t>náklady </a:t>
            </a:r>
            <a:r>
              <a:rPr lang="cs-CZ" sz="2000" dirty="0" smtClean="0"/>
              <a:t>provozu jedné obslužné linky za jednotku času,</a:t>
            </a:r>
          </a:p>
          <a:p>
            <a:pPr>
              <a:tabLst>
                <a:tab pos="542925" algn="l"/>
              </a:tabLst>
            </a:pPr>
            <a:r>
              <a:rPr lang="cs-CZ" sz="2000" i="1" dirty="0" smtClean="0"/>
              <a:t>N</a:t>
            </a:r>
            <a:r>
              <a:rPr lang="cs-CZ" sz="2000" dirty="0" smtClean="0"/>
              <a:t>	průměrný počet jednotek v systému a</a:t>
            </a:r>
          </a:p>
          <a:p>
            <a:pPr>
              <a:tabLst>
                <a:tab pos="542925" algn="l"/>
              </a:tabLst>
            </a:pPr>
            <a:r>
              <a:rPr lang="cs-CZ" sz="2000" i="1" dirty="0" smtClean="0"/>
              <a:t>c	</a:t>
            </a:r>
            <a:r>
              <a:rPr lang="cs-CZ" sz="2000" dirty="0" smtClean="0"/>
              <a:t>počet paralelně řazených obslužných linek,</a:t>
            </a:r>
          </a:p>
          <a:p>
            <a:endParaRPr lang="cs-CZ" sz="2000" dirty="0" smtClean="0"/>
          </a:p>
          <a:p>
            <a:r>
              <a:rPr lang="cs-CZ" sz="2000" b="1" dirty="0" smtClean="0"/>
              <a:t>Nákladová funkce:</a:t>
            </a:r>
            <a:endParaRPr lang="cs-CZ" sz="2000" b="1" dirty="0" smtClean="0"/>
          </a:p>
          <a:p>
            <a:pPr>
              <a:spcBef>
                <a:spcPts val="1200"/>
              </a:spcBef>
            </a:pPr>
            <a:r>
              <a:rPr lang="cs-CZ" sz="2000" i="1" dirty="0" smtClean="0"/>
              <a:t>		</a:t>
            </a:r>
            <a:r>
              <a:rPr lang="cs-CZ" sz="2000" b="1" i="1" dirty="0" smtClean="0"/>
              <a:t>NF</a:t>
            </a:r>
            <a:r>
              <a:rPr lang="cs-CZ" sz="2000" b="1" dirty="0" smtClean="0"/>
              <a:t>(</a:t>
            </a:r>
            <a:r>
              <a:rPr lang="cs-CZ" sz="2000" b="1" i="1" dirty="0" smtClean="0"/>
              <a:t>c</a:t>
            </a:r>
            <a:r>
              <a:rPr lang="cs-CZ" sz="2000" b="1" dirty="0" smtClean="0"/>
              <a:t>) = </a:t>
            </a:r>
            <a:r>
              <a:rPr lang="cs-CZ" sz="2000" b="1" i="1" dirty="0" smtClean="0"/>
              <a:t>k</a:t>
            </a:r>
            <a:r>
              <a:rPr lang="cs-CZ" sz="2000" b="1" baseline="-25000" dirty="0" smtClean="0"/>
              <a:t>1</a:t>
            </a:r>
            <a:r>
              <a:rPr lang="cs-CZ" sz="2000" b="1" i="1" dirty="0" smtClean="0"/>
              <a:t>N</a:t>
            </a:r>
            <a:r>
              <a:rPr lang="cs-CZ" sz="2000" b="1" dirty="0" smtClean="0"/>
              <a:t> + </a:t>
            </a:r>
            <a:r>
              <a:rPr lang="cs-CZ" sz="2000" b="1" i="1" dirty="0" smtClean="0"/>
              <a:t>k</a:t>
            </a:r>
            <a:r>
              <a:rPr lang="cs-CZ" sz="2000" b="1" baseline="-25000" dirty="0" smtClean="0"/>
              <a:t>2</a:t>
            </a:r>
            <a:r>
              <a:rPr lang="cs-CZ" sz="2000" b="1" i="1" dirty="0" smtClean="0"/>
              <a:t>c</a:t>
            </a:r>
            <a:r>
              <a:rPr lang="cs-CZ" sz="2000" dirty="0" smtClean="0"/>
              <a:t> </a:t>
            </a:r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88640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3100" dirty="0" smtClean="0"/>
              <a:t>Optimalizace v modelu M/M/c</a:t>
            </a:r>
            <a:r>
              <a:rPr lang="cs-CZ" sz="3600" dirty="0" smtClean="0"/>
              <a:t>	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1331640" y="1412776"/>
            <a:ext cx="69847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Příklad:</a:t>
            </a:r>
          </a:p>
          <a:p>
            <a:endParaRPr lang="cs-CZ" sz="2000" b="1" dirty="0" smtClean="0"/>
          </a:p>
          <a:p>
            <a:pPr>
              <a:tabLst>
                <a:tab pos="542925" algn="l"/>
              </a:tabLst>
            </a:pPr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/>
          </a:p>
        </p:txBody>
      </p:sp>
      <p:sp>
        <p:nvSpPr>
          <p:cNvPr id="7" name="Obdélník 6"/>
          <p:cNvSpPr/>
          <p:nvPr/>
        </p:nvSpPr>
        <p:spPr>
          <a:xfrm>
            <a:off x="1403648" y="1844824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000" b="1" i="1" dirty="0" smtClean="0">
                <a:sym typeface="Symbol"/>
              </a:rPr>
              <a:t> = 68,	</a:t>
            </a:r>
            <a:r>
              <a:rPr lang="cs-CZ" sz="2000" b="1" i="1" dirty="0" smtClean="0">
                <a:sym typeface="Symbol"/>
              </a:rPr>
              <a:t> </a:t>
            </a:r>
            <a:r>
              <a:rPr lang="cs-CZ" sz="2000" b="1" i="1" dirty="0" smtClean="0">
                <a:sym typeface="Symbol"/>
              </a:rPr>
              <a:t>k</a:t>
            </a:r>
            <a:r>
              <a:rPr lang="cs-CZ" sz="2000" b="1" i="1" baseline="-25000" dirty="0" smtClean="0">
                <a:sym typeface="Symbol"/>
              </a:rPr>
              <a:t>1</a:t>
            </a:r>
            <a:r>
              <a:rPr lang="cs-CZ" sz="2000" b="1" i="1" dirty="0" smtClean="0">
                <a:sym typeface="Symbol"/>
              </a:rPr>
              <a:t> </a:t>
            </a:r>
            <a:r>
              <a:rPr lang="cs-CZ" sz="2000" b="1" i="1" dirty="0" smtClean="0">
                <a:sym typeface="Symbol"/>
              </a:rPr>
              <a:t>= </a:t>
            </a:r>
            <a:r>
              <a:rPr lang="cs-CZ" sz="2000" b="1" i="1" dirty="0" smtClean="0">
                <a:sym typeface="Symbol"/>
              </a:rPr>
              <a:t>200 Kč, </a:t>
            </a:r>
            <a:endParaRPr lang="cs-CZ" sz="2000" b="1" i="1" dirty="0" smtClean="0"/>
          </a:p>
          <a:p>
            <a:pPr>
              <a:spcBef>
                <a:spcPts val="600"/>
              </a:spcBef>
            </a:pPr>
            <a:r>
              <a:rPr lang="el-GR" sz="2000" b="1" i="1" dirty="0" smtClean="0">
                <a:cs typeface="Times New Roman"/>
              </a:rPr>
              <a:t>μ</a:t>
            </a:r>
            <a:r>
              <a:rPr lang="cs-CZ" sz="2000" b="1" i="1" dirty="0" smtClean="0">
                <a:cs typeface="Times New Roman"/>
              </a:rPr>
              <a:t> =</a:t>
            </a:r>
            <a:r>
              <a:rPr lang="el-GR" sz="2000" b="1" i="1" dirty="0" smtClean="0">
                <a:cs typeface="Times New Roman"/>
              </a:rPr>
              <a:t> </a:t>
            </a:r>
            <a:r>
              <a:rPr lang="cs-CZ" sz="2000" b="1" i="1" dirty="0" smtClean="0">
                <a:cs typeface="Times New Roman"/>
              </a:rPr>
              <a:t> 25</a:t>
            </a:r>
            <a:r>
              <a:rPr lang="cs-CZ" sz="2000" b="1" i="1" dirty="0" smtClean="0">
                <a:sym typeface="Symbol"/>
              </a:rPr>
              <a:t> ,	 </a:t>
            </a:r>
            <a:r>
              <a:rPr lang="cs-CZ" sz="2000" b="1" i="1" dirty="0" smtClean="0">
                <a:sym typeface="Symbol"/>
              </a:rPr>
              <a:t>k</a:t>
            </a:r>
            <a:r>
              <a:rPr lang="cs-CZ" sz="2000" b="1" i="1" baseline="-25000" dirty="0" smtClean="0">
                <a:sym typeface="Symbol"/>
              </a:rPr>
              <a:t>2</a:t>
            </a:r>
            <a:r>
              <a:rPr lang="cs-CZ" sz="2000" b="1" i="1" dirty="0" smtClean="0">
                <a:sym typeface="Symbol"/>
              </a:rPr>
              <a:t> </a:t>
            </a:r>
            <a:r>
              <a:rPr lang="cs-CZ" sz="2000" b="1" i="1" dirty="0" smtClean="0">
                <a:sym typeface="Symbol"/>
              </a:rPr>
              <a:t>= </a:t>
            </a:r>
            <a:r>
              <a:rPr lang="cs-CZ" sz="2000" b="1" i="1" dirty="0" smtClean="0">
                <a:sym typeface="Symbol"/>
              </a:rPr>
              <a:t>500 </a:t>
            </a:r>
            <a:r>
              <a:rPr lang="cs-CZ" sz="2000" b="1" i="1" dirty="0" smtClean="0">
                <a:sym typeface="Symbol"/>
              </a:rPr>
              <a:t>Kč,</a:t>
            </a:r>
            <a:r>
              <a:rPr lang="cs-CZ" sz="2000" i="1" dirty="0" smtClean="0"/>
              <a:t> </a:t>
            </a:r>
            <a:r>
              <a:rPr lang="cs-CZ" sz="2000" dirty="0" smtClean="0"/>
              <a:t>  </a:t>
            </a:r>
            <a:endParaRPr lang="cs-CZ" sz="2000" dirty="0" smtClean="0"/>
          </a:p>
          <a:p>
            <a:pPr>
              <a:spcBef>
                <a:spcPts val="600"/>
              </a:spcBef>
            </a:pPr>
            <a:r>
              <a:rPr lang="en-GB" sz="2000" b="1" i="1" dirty="0" smtClean="0">
                <a:cs typeface="Times New Roman"/>
              </a:rPr>
              <a:t> </a:t>
            </a:r>
            <a:endParaRPr lang="cs-CZ" sz="2000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2699792" y="3068960"/>
          <a:ext cx="4669497" cy="2468880"/>
        </p:xfrm>
        <a:graphic>
          <a:graphicData uri="http://schemas.openxmlformats.org/drawingml/2006/table">
            <a:tbl>
              <a:tblPr/>
              <a:tblGrid>
                <a:gridCol w="1147062"/>
                <a:gridCol w="1174145"/>
                <a:gridCol w="1174145"/>
                <a:gridCol w="1174145"/>
              </a:tblGrid>
              <a:tr h="25864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endParaRPr lang="cs-CZ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Náklady</a:t>
                      </a:r>
                      <a:endParaRPr lang="cs-CZ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586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počet linek</a:t>
                      </a:r>
                      <a:endParaRPr lang="cs-CZ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pobyt klientů</a:t>
                      </a:r>
                      <a:endParaRPr lang="cs-CZ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provoz </a:t>
                      </a:r>
                      <a:endParaRPr lang="cs-CZ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>
                          <a:latin typeface="+mn-lt"/>
                          <a:ea typeface="Times New Roman"/>
                        </a:rPr>
                        <a:t>Celkem</a:t>
                      </a:r>
                      <a:endParaRPr lang="cs-CZ" sz="1800" b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586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c</a:t>
                      </a:r>
                      <a:endParaRPr lang="cs-CZ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k</a:t>
                      </a:r>
                      <a:r>
                        <a:rPr lang="cs-CZ" sz="1800" b="0" baseline="-25000" dirty="0">
                          <a:latin typeface="+mn-lt"/>
                          <a:ea typeface="Times New Roman"/>
                        </a:rPr>
                        <a:t>1</a:t>
                      </a: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N</a:t>
                      </a:r>
                      <a:endParaRPr lang="cs-CZ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k</a:t>
                      </a:r>
                      <a:r>
                        <a:rPr lang="cs-CZ" sz="1800" b="0" baseline="-25000" dirty="0">
                          <a:latin typeface="+mn-lt"/>
                          <a:ea typeface="Times New Roman"/>
                        </a:rPr>
                        <a:t>2</a:t>
                      </a:r>
                      <a:r>
                        <a:rPr lang="cs-CZ" sz="1800" b="0" i="1" dirty="0">
                          <a:latin typeface="+mn-lt"/>
                          <a:ea typeface="Times New Roman"/>
                        </a:rPr>
                        <a:t>c</a:t>
                      </a:r>
                      <a:endParaRPr lang="cs-CZ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i="1">
                          <a:latin typeface="+mn-lt"/>
                          <a:ea typeface="Times New Roman"/>
                        </a:rPr>
                        <a:t>k</a:t>
                      </a:r>
                      <a:r>
                        <a:rPr lang="cs-CZ" sz="1800" b="0" baseline="-25000">
                          <a:latin typeface="+mn-lt"/>
                          <a:ea typeface="Times New Roman"/>
                        </a:rPr>
                        <a:t>1</a:t>
                      </a:r>
                      <a:r>
                        <a:rPr lang="cs-CZ" sz="1800" b="0" i="1">
                          <a:latin typeface="+mn-lt"/>
                          <a:ea typeface="Times New Roman"/>
                        </a:rPr>
                        <a:t>N + k</a:t>
                      </a:r>
                      <a:r>
                        <a:rPr lang="cs-CZ" sz="1800" b="0" baseline="-25000">
                          <a:latin typeface="+mn-lt"/>
                          <a:ea typeface="Times New Roman"/>
                        </a:rPr>
                        <a:t>2</a:t>
                      </a:r>
                      <a:r>
                        <a:rPr lang="cs-CZ" sz="1800" b="0" i="1">
                          <a:latin typeface="+mn-lt"/>
                          <a:ea typeface="Times New Roman"/>
                        </a:rPr>
                        <a:t>c</a:t>
                      </a:r>
                      <a:endParaRPr lang="cs-CZ" sz="1800" b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586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8965" algn="dec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</a:t>
                      </a:r>
                      <a:r>
                        <a:rPr lang="cs-CZ" sz="1800" b="0" dirty="0">
                          <a:latin typeface="+mn-lt"/>
                          <a:ea typeface="Times New Roman"/>
                          <a:sym typeface="Symbol"/>
                        </a:rPr>
                        <a:t></a:t>
                      </a: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72770" algn="r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1000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745" algn="dec"/>
                          <a:tab pos="1828800" algn="l"/>
                        </a:tabLst>
                      </a:pPr>
                      <a:r>
                        <a:rPr lang="cs-CZ" sz="1800" b="0">
                          <a:latin typeface="+mn-lt"/>
                          <a:ea typeface="Times New Roman"/>
                        </a:rPr>
                        <a:t>	</a:t>
                      </a:r>
                      <a:r>
                        <a:rPr lang="cs-CZ" sz="1800" b="0">
                          <a:latin typeface="+mn-lt"/>
                          <a:ea typeface="Times New Roman"/>
                          <a:sym typeface="Symbol"/>
                        </a:rPr>
                        <a:t></a:t>
                      </a:r>
                      <a:endParaRPr lang="cs-CZ" sz="1800" b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6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8965" algn="dec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2154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72770" algn="r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1500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745" algn="dec"/>
                          <a:tab pos="1828800" algn="l"/>
                        </a:tabLst>
                      </a:pPr>
                      <a:r>
                        <a:rPr lang="cs-CZ" sz="1800" b="0">
                          <a:latin typeface="+mn-lt"/>
                          <a:ea typeface="Times New Roman"/>
                        </a:rPr>
                        <a:t>	3654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6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8965" algn="dec"/>
                          <a:tab pos="1828800" algn="l"/>
                        </a:tabLst>
                      </a:pPr>
                      <a:r>
                        <a:rPr lang="cs-CZ" sz="1800" b="0">
                          <a:latin typeface="+mn-lt"/>
                          <a:ea typeface="Times New Roman"/>
                        </a:rPr>
                        <a:t>	714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72770" algn="r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2000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745" algn="dec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2714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586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8965" algn="dec"/>
                          <a:tab pos="1828800" algn="l"/>
                        </a:tabLst>
                      </a:pPr>
                      <a:r>
                        <a:rPr lang="cs-CZ" sz="1800" b="0">
                          <a:latin typeface="+mn-lt"/>
                          <a:ea typeface="Times New Roman"/>
                        </a:rPr>
                        <a:t>	586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72770" algn="r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2500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745" algn="dec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3086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6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8965" algn="dec"/>
                          <a:tab pos="1828800" algn="l"/>
                        </a:tabLst>
                      </a:pPr>
                      <a:r>
                        <a:rPr lang="cs-CZ" sz="1800" b="0">
                          <a:latin typeface="+mn-lt"/>
                          <a:ea typeface="Times New Roman"/>
                        </a:rPr>
                        <a:t>	556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72770" algn="r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3000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745" algn="dec"/>
                          <a:tab pos="1828800" algn="l"/>
                        </a:tabLst>
                      </a:pPr>
                      <a:r>
                        <a:rPr lang="cs-CZ" sz="1800" b="0" dirty="0">
                          <a:latin typeface="+mn-lt"/>
                          <a:ea typeface="Times New Roman"/>
                        </a:rPr>
                        <a:t>	3556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Úvod – základní pojmy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1475656" y="1628800"/>
          <a:ext cx="7116955" cy="3240360"/>
        </p:xfrm>
        <a:graphic>
          <a:graphicData uri="http://schemas.openxmlformats.org/presentationml/2006/ole">
            <p:oleObj spid="_x0000_s45057" name="Picture" r:id="rId3" imgW="4925568" imgH="2243328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Úvod – základní pojmy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1547664" y="1700808"/>
          <a:ext cx="6984776" cy="3384372"/>
        </p:xfrm>
        <a:graphic>
          <a:graphicData uri="http://schemas.openxmlformats.org/drawingml/2006/table">
            <a:tbl>
              <a:tblPr/>
              <a:tblGrid>
                <a:gridCol w="2544693"/>
                <a:gridCol w="2544693"/>
                <a:gridCol w="1895390"/>
              </a:tblGrid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systém</a:t>
                      </a:r>
                      <a:endParaRPr lang="cs-CZ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 i="1">
                          <a:latin typeface="Times New Roman"/>
                          <a:ea typeface="Times New Roman"/>
                          <a:cs typeface="Times New Roman"/>
                        </a:rPr>
                        <a:t>obslužné linky</a:t>
                      </a:r>
                      <a:endParaRPr lang="cs-CZ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 i="1">
                          <a:latin typeface="Times New Roman"/>
                          <a:ea typeface="Times New Roman"/>
                          <a:cs typeface="Times New Roman"/>
                        </a:rPr>
                        <a:t>požadavky</a:t>
                      </a:r>
                      <a:endParaRPr lang="cs-CZ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ordinace lékaře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Lékař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pacienti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banka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Úředníci u přepážky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klienti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9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samoobsluha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pokladny, nákupní vozíky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zákazníci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výrobní linka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místa na výrobní lince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výrobky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dopravní systém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křižovatky se semafory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vozidla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benzínová pumpa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čerpací stojany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vozidla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nádraží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pokladny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cestující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pojišťovna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Úředníci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pojistné případy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telefonní centrála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telefonní linky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volající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lyžařské středisko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latin typeface="Times New Roman"/>
                          <a:ea typeface="Times New Roman"/>
                          <a:cs typeface="Times New Roman"/>
                        </a:rPr>
                        <a:t>Vleky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latin typeface="Times New Roman"/>
                          <a:ea typeface="Times New Roman"/>
                          <a:cs typeface="Times New Roman"/>
                        </a:rPr>
                        <a:t>lyžaři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7632848" cy="115212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Popis systému hromadné obsluhy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1259632" y="980728"/>
            <a:ext cx="7416824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Příchod požadavků do systému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Zpravidla jsou to 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náhodné veličiny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 nějakým </a:t>
            </a:r>
            <a:r>
              <a:rPr kumimoji="0" 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pravděpodob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</a:t>
            </a:r>
            <a:r>
              <a:rPr kumimoji="0" 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nostním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rozdělením a parametry.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Příchody požadavků lze popsat buď pomocí 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intenzity příchodů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což je počet požadavků, které do systému přijdou za časovou jednotku, nebo pomocí 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intervalů mezi příchody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což je charakteristika, udávající čas mezi dvěma po sobě následujícími příchody. Pro popis intervalů mezi příchody často vyhovuje exponenciální rozdělení, jehož střední hodnota je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b="1" dirty="0" smtClean="0">
                <a:ea typeface="Times New Roman" pitchFamily="18" charset="0"/>
              </a:rPr>
              <a:t>E(X) = 1/</a:t>
            </a:r>
            <a:r>
              <a:rPr lang="el-GR" sz="2000" b="1" i="1" dirty="0" smtClean="0">
                <a:ea typeface="Times New Roman" pitchFamily="18" charset="0"/>
              </a:rPr>
              <a:t>λ</a:t>
            </a:r>
            <a:r>
              <a:rPr lang="cs-CZ" sz="2000" b="1" dirty="0" smtClean="0">
                <a:ea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lang="el-GR" sz="2000" b="1" i="1" dirty="0" smtClean="0">
                <a:ea typeface="Times New Roman" pitchFamily="18" charset="0"/>
              </a:rPr>
              <a:t>λ</a:t>
            </a:r>
            <a:r>
              <a:rPr lang="cs-CZ" sz="2000" b="1" dirty="0" smtClean="0">
                <a:ea typeface="Times New Roman" pitchFamily="18" charset="0"/>
              </a:rPr>
              <a:t> </a:t>
            </a:r>
            <a:r>
              <a:rPr lang="cs-CZ" sz="2000" dirty="0" smtClean="0">
                <a:ea typeface="Times New Roman" pitchFamily="18" charset="0"/>
              </a:rPr>
              <a:t>je potom </a:t>
            </a:r>
            <a:r>
              <a:rPr lang="cs-CZ" sz="2000" b="1" dirty="0" smtClean="0">
                <a:ea typeface="Times New Roman" pitchFamily="18" charset="0"/>
              </a:rPr>
              <a:t>průměrný počet příchodů za jednotku času</a:t>
            </a:r>
            <a:r>
              <a:rPr lang="cs-CZ" sz="2000" dirty="0" smtClean="0">
                <a:ea typeface="Times New Roman" pitchFamily="18" charset="0"/>
              </a:rPr>
              <a:t> – budeme označovat jako </a:t>
            </a:r>
            <a:r>
              <a:rPr lang="cs-CZ" sz="2000" b="1" dirty="0" smtClean="0">
                <a:ea typeface="Times New Roman" pitchFamily="18" charset="0"/>
              </a:rPr>
              <a:t>intenzita příchodů.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7632848" cy="115212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Popis systému hromadné obsluhy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1259632" y="1412776"/>
            <a:ext cx="7416824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Doba trvání obsluhy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Podobně jako pro popis</a:t>
            </a:r>
            <a:r>
              <a:rPr kumimoji="0" lang="cs-C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náhodné veličiny intervalů mezi příchody požadavků, i pro popis doby trvání obsluhy lze použít často exponenciální rozdělení, jeho střední hodnota v tomto případě může být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b="1" dirty="0" smtClean="0">
                <a:ea typeface="Times New Roman" pitchFamily="18" charset="0"/>
              </a:rPr>
              <a:t>E(X) = 1/</a:t>
            </a:r>
            <a:r>
              <a:rPr lang="el-GR" sz="2000" b="1" i="1" dirty="0" smtClean="0">
                <a:ea typeface="Times New Roman" pitchFamily="18" charset="0"/>
                <a:cs typeface="Times New Roman"/>
              </a:rPr>
              <a:t>μ</a:t>
            </a:r>
            <a:r>
              <a:rPr lang="cs-CZ" sz="2000" b="1" dirty="0" smtClean="0">
                <a:ea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lang="el-GR" sz="2000" b="1" i="1" dirty="0" smtClean="0">
                <a:ea typeface="Times New Roman" pitchFamily="18" charset="0"/>
                <a:cs typeface="Times New Roman"/>
              </a:rPr>
              <a:t>μ</a:t>
            </a:r>
            <a:r>
              <a:rPr lang="cs-CZ" sz="2000" b="1" dirty="0" smtClean="0">
                <a:ea typeface="Times New Roman" pitchFamily="18" charset="0"/>
              </a:rPr>
              <a:t> </a:t>
            </a:r>
            <a:r>
              <a:rPr lang="cs-CZ" sz="2000" dirty="0" smtClean="0">
                <a:ea typeface="Times New Roman" pitchFamily="18" charset="0"/>
              </a:rPr>
              <a:t>je potom </a:t>
            </a:r>
            <a:r>
              <a:rPr lang="cs-CZ" sz="2000" b="1" dirty="0" smtClean="0">
                <a:ea typeface="Times New Roman" pitchFamily="18" charset="0"/>
              </a:rPr>
              <a:t>průměrný počet obsloužených požadavků za jednotku času</a:t>
            </a:r>
            <a:r>
              <a:rPr lang="cs-CZ" sz="2000" dirty="0" smtClean="0">
                <a:ea typeface="Times New Roman" pitchFamily="18" charset="0"/>
              </a:rPr>
              <a:t> – budeme označovat jako </a:t>
            </a:r>
            <a:r>
              <a:rPr lang="cs-CZ" sz="2000" b="1" dirty="0" smtClean="0">
                <a:ea typeface="Times New Roman" pitchFamily="18" charset="0"/>
              </a:rPr>
              <a:t>intenzita obsluhy.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116632"/>
            <a:ext cx="7632848" cy="115212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Popis systému hromadné obsluhy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1187624" y="692696"/>
            <a:ext cx="741682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Síť obslužných linek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4753" name="Object 1"/>
          <p:cNvGraphicFramePr>
            <a:graphicFrameLocks noChangeAspect="1"/>
          </p:cNvGraphicFramePr>
          <p:nvPr/>
        </p:nvGraphicFramePr>
        <p:xfrm>
          <a:off x="2915816" y="1412776"/>
          <a:ext cx="4594305" cy="4392488"/>
        </p:xfrm>
        <a:graphic>
          <a:graphicData uri="http://schemas.openxmlformats.org/presentationml/2006/ole">
            <p:oleObj spid="_x0000_s74753" name="Picture" r:id="rId3" imgW="4093464" imgH="391363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476672"/>
            <a:ext cx="7632848" cy="115212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Popis systému hromadné obsluhy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1187624" y="1225352"/>
            <a:ext cx="7416824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b="1" i="1" dirty="0" smtClean="0"/>
              <a:t>Režim fronty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cs-CZ" sz="2000" dirty="0" smtClean="0"/>
              <a:t>1. </a:t>
            </a:r>
            <a:r>
              <a:rPr lang="cs-CZ" sz="2000" b="1" dirty="0" smtClean="0"/>
              <a:t>FIFO</a:t>
            </a:r>
            <a:r>
              <a:rPr lang="cs-CZ" sz="2000" dirty="0" smtClean="0"/>
              <a:t> (</a:t>
            </a:r>
            <a:r>
              <a:rPr lang="cs-CZ" sz="2000" dirty="0" err="1" smtClean="0"/>
              <a:t>first</a:t>
            </a:r>
            <a:r>
              <a:rPr lang="cs-CZ" sz="2000" dirty="0" smtClean="0"/>
              <a:t>-in / </a:t>
            </a:r>
            <a:r>
              <a:rPr lang="cs-CZ" sz="2000" dirty="0" err="1" smtClean="0"/>
              <a:t>first</a:t>
            </a:r>
            <a:r>
              <a:rPr lang="cs-CZ" sz="2000" dirty="0" smtClean="0"/>
              <a:t>-</a:t>
            </a:r>
            <a:r>
              <a:rPr lang="cs-CZ" sz="2000" dirty="0" err="1" smtClean="0"/>
              <a:t>out</a:t>
            </a:r>
            <a:r>
              <a:rPr lang="cs-CZ" sz="2000" dirty="0" smtClean="0"/>
              <a:t>) představuje situaci, kdy požadavky přecházejí z fronty do obsluhy v tom pořadí, v jakém do systému přišly..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2. </a:t>
            </a:r>
            <a:r>
              <a:rPr lang="cs-CZ" sz="2000" b="1" dirty="0" smtClean="0"/>
              <a:t>LIFO</a:t>
            </a:r>
            <a:r>
              <a:rPr lang="cs-CZ" sz="2000" dirty="0" smtClean="0"/>
              <a:t> (last-in / last-</a:t>
            </a:r>
            <a:r>
              <a:rPr lang="cs-CZ" sz="2000" dirty="0" err="1" smtClean="0"/>
              <a:t>out</a:t>
            </a:r>
            <a:r>
              <a:rPr lang="cs-CZ" sz="2000" dirty="0" smtClean="0"/>
              <a:t>). Požadavky jsou obsluhované v opačném pořadí než v jakém do systému vstoupily. 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3. Náhodný způsob přechodu z fronty do obsluhy – </a:t>
            </a:r>
            <a:r>
              <a:rPr lang="cs-CZ" sz="2000" b="1" dirty="0" smtClean="0"/>
              <a:t>SIRO </a:t>
            </a:r>
            <a:r>
              <a:rPr lang="cs-CZ" sz="2000" dirty="0" smtClean="0"/>
              <a:t>(</a:t>
            </a:r>
            <a:r>
              <a:rPr lang="cs-CZ" sz="2000" dirty="0" err="1" smtClean="0"/>
              <a:t>selection</a:t>
            </a:r>
            <a:r>
              <a:rPr lang="cs-CZ" sz="2000" dirty="0" smtClean="0"/>
              <a:t> in </a:t>
            </a:r>
            <a:r>
              <a:rPr lang="cs-CZ" sz="2000" dirty="0" err="1" smtClean="0"/>
              <a:t>random</a:t>
            </a:r>
            <a:r>
              <a:rPr lang="cs-CZ" sz="2000" dirty="0" smtClean="0"/>
              <a:t> </a:t>
            </a:r>
            <a:r>
              <a:rPr lang="cs-CZ" sz="2000" dirty="0" err="1" smtClean="0"/>
              <a:t>order</a:t>
            </a:r>
            <a:r>
              <a:rPr lang="cs-CZ" sz="2000" dirty="0" smtClean="0"/>
              <a:t>).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4. Přechod z fronty do obsluhy podle zadaných priorit - režim </a:t>
            </a:r>
            <a:r>
              <a:rPr lang="cs-CZ" sz="2000" b="1" dirty="0" smtClean="0"/>
              <a:t>PRI</a:t>
            </a:r>
            <a:r>
              <a:rPr lang="cs-CZ" sz="2000" dirty="0" smtClean="0"/>
              <a:t>. V tomto režimu jsou požadavky obsluhovány podle definovaných priorit. 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476672"/>
            <a:ext cx="7632848" cy="115212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Popis systému hromadné obsluhy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1187624" y="1657400"/>
            <a:ext cx="7560840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b="1" i="1" dirty="0" smtClean="0"/>
              <a:t>Zdroj požadavků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000" b="1" i="1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000" dirty="0" smtClean="0"/>
              <a:t>Může být v zásadě konečný (cyklické systémy) nebo nekonečný.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cs-CZ" sz="20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000" b="1" i="1" dirty="0" smtClean="0"/>
              <a:t>Speciální vlastnosti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cs-CZ" sz="2000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cs-CZ" sz="2000" b="1" i="1" dirty="0" smtClean="0"/>
              <a:t> </a:t>
            </a:r>
            <a:r>
              <a:rPr lang="cs-CZ" sz="2000" dirty="0" smtClean="0"/>
              <a:t>Systémy s omezenou nebo neomezenou trpělivostí požadavků,</a:t>
            </a:r>
          </a:p>
          <a:p>
            <a:pPr lvl="0" algn="just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cs-CZ" sz="2000" dirty="0" smtClean="0"/>
              <a:t> Systémy s omezenou kapacitou čekacího prostoru nebo zcela bez čekacích míst</a:t>
            </a:r>
          </a:p>
          <a:p>
            <a:pPr lvl="0" algn="just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cs-CZ" sz="2000" dirty="0" smtClean="0"/>
              <a:t> Cyklické systémy</a:t>
            </a:r>
          </a:p>
          <a:p>
            <a:pPr lvl="0" algn="just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cs-CZ" sz="2000" dirty="0" smtClean="0"/>
              <a:t> Systémy se skupinovou obsluhou požadavků, …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16632"/>
            <a:ext cx="7632848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Kendalova</a:t>
            </a:r>
            <a:r>
              <a:rPr lang="cs-CZ" dirty="0" smtClean="0"/>
              <a:t> notace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1331640" y="1407259"/>
            <a:ext cx="756084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b="1" i="1" dirty="0" smtClean="0"/>
              <a:t>A/B/C/D/E/F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000" b="1" i="1" dirty="0" smtClean="0"/>
          </a:p>
          <a:p>
            <a:r>
              <a:rPr lang="cs-CZ" sz="2000" b="1" dirty="0" smtClean="0"/>
              <a:t>A  </a:t>
            </a:r>
            <a:r>
              <a:rPr lang="cs-CZ" sz="2000" dirty="0" smtClean="0"/>
              <a:t>charakterizuje typ pravděpodobnostního rozdělení, popisující intervaly mezi příchody požadavků do systému. Pro exponenciální rozdělení je používán symbol </a:t>
            </a:r>
            <a:r>
              <a:rPr lang="cs-CZ" sz="2000" b="1" dirty="0" smtClean="0"/>
              <a:t>M</a:t>
            </a:r>
            <a:r>
              <a:rPr lang="cs-CZ" sz="2000" dirty="0" smtClean="0"/>
              <a:t>, pro konstantní intervaly mezi příchody symbol </a:t>
            </a:r>
            <a:r>
              <a:rPr lang="cs-CZ" sz="2000" b="1" dirty="0" smtClean="0"/>
              <a:t>D</a:t>
            </a:r>
            <a:r>
              <a:rPr lang="cs-CZ" sz="2000" dirty="0" smtClean="0"/>
              <a:t>,</a:t>
            </a:r>
          </a:p>
          <a:p>
            <a:r>
              <a:rPr lang="cs-CZ" sz="2000" b="1" dirty="0" smtClean="0"/>
              <a:t>B  </a:t>
            </a:r>
            <a:r>
              <a:rPr lang="cs-CZ" sz="2000" dirty="0" smtClean="0"/>
              <a:t>charakterizuje typ pravděpodobnostního rozdělení, popisující dobu trvání obsluhy. Používají se stejné symboly jako při popisu intervalů mezi příchody.</a:t>
            </a:r>
          </a:p>
          <a:p>
            <a:r>
              <a:rPr lang="cs-CZ" sz="2000" b="1" dirty="0" smtClean="0"/>
              <a:t>C  </a:t>
            </a:r>
            <a:r>
              <a:rPr lang="cs-CZ" sz="2000" dirty="0" smtClean="0"/>
              <a:t>je počet paralelně uspořádaných obslužných linek.</a:t>
            </a:r>
          </a:p>
          <a:p>
            <a:r>
              <a:rPr lang="cs-CZ" sz="2000" b="1" dirty="0" smtClean="0"/>
              <a:t>D </a:t>
            </a:r>
            <a:r>
              <a:rPr lang="cs-CZ" sz="2000" dirty="0" smtClean="0"/>
              <a:t>je číslo udávající kapacitu systému hromadné obsluhy - pokud není tato kapacita omezená, použije se symbol </a:t>
            </a:r>
            <a:r>
              <a:rPr lang="cs-CZ" sz="2000" dirty="0" smtClean="0">
                <a:sym typeface="Symbol"/>
              </a:rPr>
              <a:t></a:t>
            </a:r>
            <a:r>
              <a:rPr lang="cs-CZ" sz="2000" dirty="0" smtClean="0"/>
              <a:t>.</a:t>
            </a:r>
          </a:p>
          <a:p>
            <a:r>
              <a:rPr lang="cs-CZ" sz="2000" b="1" dirty="0" smtClean="0"/>
              <a:t>E  </a:t>
            </a:r>
            <a:r>
              <a:rPr lang="cs-CZ" sz="2000" dirty="0" smtClean="0"/>
              <a:t>je číslo udávající početnost zdroje požadavků - pokud je zdroj požadavků nekonečný, použije se opět symbol </a:t>
            </a:r>
            <a:r>
              <a:rPr lang="cs-CZ" sz="2000" dirty="0" smtClean="0">
                <a:sym typeface="Symbol"/>
              </a:rPr>
              <a:t></a:t>
            </a:r>
            <a:r>
              <a:rPr lang="cs-CZ" sz="2000" dirty="0" smtClean="0"/>
              <a:t>.</a:t>
            </a:r>
          </a:p>
          <a:p>
            <a:r>
              <a:rPr lang="cs-CZ" sz="2000" b="1" dirty="0" smtClean="0"/>
              <a:t>F  </a:t>
            </a:r>
            <a:r>
              <a:rPr lang="cs-CZ" sz="2000" dirty="0" smtClean="0"/>
              <a:t>je režim fronty (FIFO, LIFO, PRI, SIRO).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3130</TotalTime>
  <Words>1049</Words>
  <Application>Microsoft Office PowerPoint</Application>
  <PresentationFormat>Předvádění na obrazovce (4:3)</PresentationFormat>
  <Paragraphs>218</Paragraphs>
  <Slides>19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Slunovrat</vt:lpstr>
      <vt:lpstr>Picture</vt:lpstr>
      <vt:lpstr>Editor rovnic 3.0</vt:lpstr>
      <vt:lpstr>Modely hromadné obsluhy Modely front </vt:lpstr>
      <vt:lpstr>Úvod – základní pojmy </vt:lpstr>
      <vt:lpstr>Úvod – základní pojmy </vt:lpstr>
      <vt:lpstr> Popis systému hromadné obsluhy  </vt:lpstr>
      <vt:lpstr> Popis systému hromadné obsluhy  </vt:lpstr>
      <vt:lpstr> Popis systému hromadné obsluhy  </vt:lpstr>
      <vt:lpstr> Popis systému hromadné obsluhy  </vt:lpstr>
      <vt:lpstr> Popis systému hromadné obsluhy  </vt:lpstr>
      <vt:lpstr> Kendalova notace  </vt:lpstr>
      <vt:lpstr> Analýza systémů hromadné obsluhy  </vt:lpstr>
      <vt:lpstr> Analýza systémů hromadné obsluhy  </vt:lpstr>
      <vt:lpstr> Analytické/simulační řešení </vt:lpstr>
      <vt:lpstr> M/M/1 – Jednoduchý exponenciální model </vt:lpstr>
      <vt:lpstr> M/M/1 – Jednoduchý exponenciální model </vt:lpstr>
      <vt:lpstr> M/M/1 – Jednoduchý exponenciální model </vt:lpstr>
      <vt:lpstr> M/M/c – Exponenciální model s paralelně uspořádanými linkami </vt:lpstr>
      <vt:lpstr> M/M/c – Exponenciální model s paralelně uspořádanými linkami </vt:lpstr>
      <vt:lpstr> Optimalizace v modelu M/M/c </vt:lpstr>
      <vt:lpstr> Optimalizace v modelu M/M/c 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výzkum </dc:title>
  <dc:creator>NOBODY</dc:creator>
  <cp:lastModifiedBy>NOBODY</cp:lastModifiedBy>
  <cp:revision>255</cp:revision>
  <dcterms:created xsi:type="dcterms:W3CDTF">2011-07-19T08:12:36Z</dcterms:created>
  <dcterms:modified xsi:type="dcterms:W3CDTF">2012-01-02T10:58:13Z</dcterms:modified>
</cp:coreProperties>
</file>