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71" autoAdjust="0"/>
  </p:normalViewPr>
  <p:slideViewPr>
    <p:cSldViewPr>
      <p:cViewPr>
        <p:scale>
          <a:sx n="100" d="100"/>
          <a:sy n="100" d="100"/>
        </p:scale>
        <p:origin x="-10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EA292-5346-4261-88B7-56E6A4C18898}" type="datetimeFigureOut">
              <a:rPr lang="cs-CZ" smtClean="0"/>
              <a:pPr/>
              <a:t>30.12.2011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D53D3-57CE-45CF-B83E-46AD13B4B4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1D541-5F1F-4AEB-86BC-9EC1CB0840B9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55B51-C71F-49F4-9B2B-3D5E227B45C6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527AD-975C-4A71-ABAF-E7D630374D31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B27158-2D0E-4CCF-AD1C-DB9B30AB3F33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D3AA8-61BD-48AD-9A00-5875F0481DBA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44B2-F24B-4FAA-976A-B4FCAD55DCC0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230262-FB2D-43F2-8C4E-0B723C5F4FEB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549BB6-14FA-48F4-8573-9F0378E5D54C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1ECD3A-6320-4C9A-A90E-C6F3EC8E8125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0F69E-A5F2-4DA5-8791-F4C0B2A59FF7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CFF11D-C282-463D-A6A1-CBC4CB542595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185B029-CC6E-4069-B562-628436AEC5B4}" type="datetime1">
              <a:rPr lang="cs-CZ" smtClean="0"/>
              <a:pPr/>
              <a:t>30.12.2011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Modely řízení zásob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7406640" cy="358957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Základní pojmy</a:t>
            </a:r>
          </a:p>
          <a:p>
            <a:r>
              <a:rPr lang="cs-CZ" dirty="0" smtClean="0"/>
              <a:t>Deterministické modely</a:t>
            </a:r>
          </a:p>
          <a:p>
            <a:r>
              <a:rPr lang="cs-CZ" dirty="0" smtClean="0"/>
              <a:t>	Model EOQ (model I)</a:t>
            </a:r>
          </a:p>
          <a:p>
            <a:r>
              <a:rPr lang="cs-CZ" dirty="0" smtClean="0"/>
              <a:t>	Model POQ (model III – produkční model)</a:t>
            </a:r>
          </a:p>
          <a:p>
            <a:r>
              <a:rPr lang="cs-CZ" dirty="0" smtClean="0"/>
              <a:t>	Model s množstevními rabaty</a:t>
            </a:r>
          </a:p>
          <a:p>
            <a:r>
              <a:rPr lang="cs-CZ" dirty="0" smtClean="0"/>
              <a:t>Stochastické modely</a:t>
            </a:r>
          </a:p>
          <a:p>
            <a:r>
              <a:rPr lang="cs-CZ" dirty="0" smtClean="0"/>
              <a:t>	Optimalizace pojistné zásoby</a:t>
            </a:r>
          </a:p>
          <a:p>
            <a:r>
              <a:rPr lang="cs-CZ" dirty="0" smtClean="0"/>
              <a:t>	Optimalizace jednorázové objednávky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Deterministické modely - EOQ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3779912" y="1844824"/>
          <a:ext cx="1334042" cy="792088"/>
        </p:xfrm>
        <a:graphic>
          <a:graphicData uri="http://schemas.openxmlformats.org/presentationml/2006/ole">
            <p:oleObj spid="_x0000_s38916" name="Rovnice" r:id="rId3" imgW="812520" imgH="482400" progId="Equation.3">
              <p:embed/>
            </p:oleObj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1475656" y="1340768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Optimální velikost objednávky (dodávky):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547664" y="263691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Optimální velikost nákladů:</a:t>
            </a:r>
            <a:endParaRPr lang="cs-CZ" b="1" dirty="0"/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3707904" y="3068960"/>
          <a:ext cx="1598578" cy="432048"/>
        </p:xfrm>
        <a:graphic>
          <a:graphicData uri="http://schemas.openxmlformats.org/presentationml/2006/ole">
            <p:oleObj spid="_x0000_s38917" name="Rovnice" r:id="rId4" imgW="939600" imgH="253800" progId="Equation.3">
              <p:embed/>
            </p:oleObj>
          </a:graphicData>
        </a:graphic>
      </p:graphicFrame>
      <p:sp>
        <p:nvSpPr>
          <p:cNvPr id="13" name="TextovéPole 12"/>
          <p:cNvSpPr txBox="1"/>
          <p:nvPr/>
        </p:nvSpPr>
        <p:spPr>
          <a:xfrm>
            <a:off x="1547664" y="371703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Optimální délka dodávkového cyklu:</a:t>
            </a:r>
            <a:endParaRPr lang="cs-CZ" b="1" dirty="0"/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3779912" y="4077072"/>
          <a:ext cx="1688399" cy="792088"/>
        </p:xfrm>
        <a:graphic>
          <a:graphicData uri="http://schemas.openxmlformats.org/presentationml/2006/ole">
            <p:oleObj spid="_x0000_s38918" name="Rovnice" r:id="rId5" imgW="1028520" imgH="482400" progId="Equation.3">
              <p:embed/>
            </p:oleObj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1547664" y="4941168"/>
            <a:ext cx="482453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Bod znovuobjednávky:</a:t>
            </a:r>
          </a:p>
          <a:p>
            <a:endParaRPr lang="cs-CZ" dirty="0" smtClean="0"/>
          </a:p>
          <a:p>
            <a:pPr>
              <a:tabLst>
                <a:tab pos="2066925" algn="l"/>
              </a:tabLst>
            </a:pPr>
            <a:r>
              <a:rPr lang="cs-CZ" dirty="0" smtClean="0"/>
              <a:t>	</a:t>
            </a:r>
            <a:r>
              <a:rPr lang="cs-CZ" sz="22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2200" i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= MOD(</a:t>
            </a:r>
            <a:r>
              <a:rPr lang="en-GB" sz="2200" i="1" dirty="0" err="1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200" i="1" dirty="0" smtClean="0">
                <a:latin typeface="Times New Roman" pitchFamily="18" charset="0"/>
                <a:cs typeface="Times New Roman" pitchFamily="18" charset="0"/>
              </a:rPr>
              <a:t>q*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cs-CZ" dirty="0" smtClean="0"/>
              <a:t>	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Deterministické modely - </a:t>
            </a:r>
            <a:r>
              <a:rPr lang="en-GB" dirty="0" smtClean="0"/>
              <a:t>P</a:t>
            </a:r>
            <a:r>
              <a:rPr lang="cs-CZ" dirty="0" smtClean="0"/>
              <a:t>OQ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47675" algn="l"/>
              </a:tabLst>
            </a:pPr>
            <a:r>
              <a:rPr lang="en-GB" sz="2400" dirty="0" smtClean="0"/>
              <a:t>P</a:t>
            </a:r>
            <a:r>
              <a:rPr lang="cs-CZ" sz="2400" dirty="0" smtClean="0"/>
              <a:t>OQ = </a:t>
            </a:r>
            <a:r>
              <a:rPr lang="en-GB" sz="2400" dirty="0" smtClean="0"/>
              <a:t>Production</a:t>
            </a:r>
            <a:r>
              <a:rPr lang="cs-CZ" sz="2400" dirty="0" smtClean="0"/>
              <a:t> </a:t>
            </a:r>
            <a:r>
              <a:rPr lang="cs-CZ" sz="2400" dirty="0" err="1" smtClean="0"/>
              <a:t>Order</a:t>
            </a:r>
            <a:r>
              <a:rPr lang="cs-CZ" sz="2400" dirty="0" smtClean="0"/>
              <a:t> </a:t>
            </a:r>
            <a:r>
              <a:rPr lang="cs-CZ" sz="2400" dirty="0" err="1" smtClean="0"/>
              <a:t>Quantity</a:t>
            </a:r>
            <a:endParaRPr lang="cs-CZ" sz="2400" dirty="0" smtClean="0"/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cs-CZ" sz="2400" dirty="0" smtClean="0"/>
              <a:t>Předpoklady modelu: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000" dirty="0" smtClean="0"/>
              <a:t>K doplnění skladu </a:t>
            </a:r>
            <a:r>
              <a:rPr lang="en-GB" sz="2000" b="1" dirty="0" smtClean="0"/>
              <a:t>ne</a:t>
            </a:r>
            <a:r>
              <a:rPr lang="cs-CZ" sz="2000" b="1" dirty="0" smtClean="0"/>
              <a:t>dochází</a:t>
            </a:r>
            <a:r>
              <a:rPr lang="cs-CZ" sz="2000" dirty="0" smtClean="0"/>
              <a:t> v jednom časovém okamžiku.</a:t>
            </a:r>
            <a:endParaRPr lang="en-GB" sz="20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sz="2000" dirty="0" err="1" smtClean="0"/>
              <a:t>Jinak</a:t>
            </a:r>
            <a:r>
              <a:rPr lang="en-GB" sz="2000" dirty="0" smtClean="0"/>
              <a:t> p</a:t>
            </a:r>
            <a:r>
              <a:rPr lang="cs-CZ" sz="2000" dirty="0" smtClean="0"/>
              <a:t>ř</a:t>
            </a:r>
            <a:r>
              <a:rPr lang="en-GB" sz="2000" dirty="0" err="1" smtClean="0"/>
              <a:t>edpoklady</a:t>
            </a:r>
            <a:r>
              <a:rPr lang="en-GB" sz="2000" dirty="0" smtClean="0"/>
              <a:t> </a:t>
            </a:r>
            <a:r>
              <a:rPr lang="en-GB" sz="2000" dirty="0" err="1" smtClean="0"/>
              <a:t>shodn</a:t>
            </a:r>
            <a:r>
              <a:rPr lang="cs-CZ" sz="2000" dirty="0" smtClean="0"/>
              <a:t>é</a:t>
            </a:r>
            <a:r>
              <a:rPr lang="en-GB" sz="2000" dirty="0" smtClean="0"/>
              <a:t> s </a:t>
            </a:r>
            <a:r>
              <a:rPr lang="en-GB" sz="2000" dirty="0" err="1" smtClean="0"/>
              <a:t>Modelem</a:t>
            </a:r>
            <a:r>
              <a:rPr lang="en-GB" sz="2000" dirty="0" smtClean="0"/>
              <a:t> I</a:t>
            </a:r>
            <a:endParaRPr lang="cs-CZ" sz="2000" dirty="0" smtClean="0"/>
          </a:p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852936"/>
            <a:ext cx="6264696" cy="352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Deterministické modely - POQ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547664" y="1268760"/>
            <a:ext cx="6696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Nákladová funkce:</a:t>
            </a:r>
          </a:p>
          <a:p>
            <a:endParaRPr lang="cs-CZ" i="1" dirty="0" smtClean="0"/>
          </a:p>
          <a:p>
            <a:r>
              <a:rPr lang="cs-CZ" sz="2000" i="1" dirty="0" smtClean="0"/>
              <a:t>N</a:t>
            </a:r>
            <a:r>
              <a:rPr lang="cs-CZ" sz="2000" dirty="0" smtClean="0"/>
              <a:t>(</a:t>
            </a:r>
            <a:r>
              <a:rPr lang="cs-CZ" sz="2000" i="1" dirty="0" smtClean="0"/>
              <a:t>q</a:t>
            </a:r>
            <a:r>
              <a:rPr lang="cs-CZ" sz="2000" dirty="0" smtClean="0"/>
              <a:t>) = </a:t>
            </a:r>
            <a:r>
              <a:rPr lang="cs-CZ" sz="2000" i="1" dirty="0" smtClean="0"/>
              <a:t>c</a:t>
            </a:r>
            <a:r>
              <a:rPr lang="cs-CZ" sz="2000" baseline="-25000" dirty="0" smtClean="0"/>
              <a:t>1</a:t>
            </a:r>
            <a:r>
              <a:rPr lang="cs-CZ" sz="2000" dirty="0" smtClean="0"/>
              <a:t>(</a:t>
            </a:r>
            <a:r>
              <a:rPr lang="cs-CZ" sz="2000" i="1" dirty="0" smtClean="0"/>
              <a:t>průměrná výše zásoby</a:t>
            </a:r>
            <a:r>
              <a:rPr lang="cs-CZ" sz="2000" dirty="0" smtClean="0"/>
              <a:t>) + c</a:t>
            </a:r>
            <a:r>
              <a:rPr lang="cs-CZ" sz="2000" baseline="-25000" dirty="0" smtClean="0"/>
              <a:t>2</a:t>
            </a:r>
            <a:r>
              <a:rPr lang="cs-CZ" sz="2000" dirty="0" smtClean="0"/>
              <a:t>(</a:t>
            </a:r>
            <a:r>
              <a:rPr lang="cs-CZ" sz="2000" i="1" dirty="0" smtClean="0"/>
              <a:t>počet cyklů za rok</a:t>
            </a:r>
            <a:r>
              <a:rPr lang="cs-CZ" sz="2000" dirty="0" smtClean="0"/>
              <a:t>)</a:t>
            </a:r>
            <a:endParaRPr lang="cs-CZ" sz="2000" i="1" dirty="0"/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3563888" y="2348880"/>
          <a:ext cx="2376264" cy="648072"/>
        </p:xfrm>
        <a:graphic>
          <a:graphicData uri="http://schemas.openxmlformats.org/presentationml/2006/ole">
            <p:oleObj spid="_x0000_s40964" name="Rovnice" r:id="rId3" imgW="1536480" imgH="419040" progId="Equation.3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3563888" y="3068960"/>
          <a:ext cx="2003425" cy="649287"/>
        </p:xfrm>
        <a:graphic>
          <a:graphicData uri="http://schemas.openxmlformats.org/presentationml/2006/ole">
            <p:oleObj spid="_x0000_s40965" name="Rovnice" r:id="rId4" imgW="1295280" imgH="419040" progId="Equation.3">
              <p:embed/>
            </p:oleObj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635896" y="4221088"/>
          <a:ext cx="3063875" cy="792163"/>
        </p:xfrm>
        <a:graphic>
          <a:graphicData uri="http://schemas.openxmlformats.org/presentationml/2006/ole">
            <p:oleObj spid="_x0000_s40966" name="Rovnice" r:id="rId5" imgW="1866600" imgH="482400" progId="Equation.3">
              <p:embed/>
            </p:oleObj>
          </a:graphicData>
        </a:graphic>
      </p:graphicFrame>
      <p:sp>
        <p:nvSpPr>
          <p:cNvPr id="12" name="Obdélník 11"/>
          <p:cNvSpPr/>
          <p:nvPr/>
        </p:nvSpPr>
        <p:spPr>
          <a:xfrm>
            <a:off x="1547664" y="3789040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Optimální velikost výrobní dávky:</a:t>
            </a:r>
            <a:endParaRPr lang="cs-CZ" b="1" dirty="0"/>
          </a:p>
        </p:txBody>
      </p:sp>
      <p:sp>
        <p:nvSpPr>
          <p:cNvPr id="13" name="Obdélník 12"/>
          <p:cNvSpPr/>
          <p:nvPr/>
        </p:nvSpPr>
        <p:spPr>
          <a:xfrm>
            <a:off x="1619672" y="5085184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Optimální velikost nákladů:</a:t>
            </a:r>
            <a:endParaRPr lang="cs-CZ" b="1" dirty="0"/>
          </a:p>
        </p:txBody>
      </p:sp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3131840" y="5589240"/>
          <a:ext cx="3680582" cy="792311"/>
        </p:xfrm>
        <a:graphic>
          <a:graphicData uri="http://schemas.openxmlformats.org/presentationml/2006/ole">
            <p:oleObj spid="_x0000_s40967" name="Rovnice" r:id="rId6" imgW="218412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Model s množstevními rabaty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331640" y="1285861"/>
            <a:ext cx="7488832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cs-CZ" sz="2400" dirty="0" smtClean="0"/>
              <a:t>Předpoklady modelu: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000" dirty="0" smtClean="0"/>
              <a:t>Nákupní cena </a:t>
            </a:r>
            <a:r>
              <a:rPr lang="cs-CZ" sz="2000" b="1" dirty="0" smtClean="0"/>
              <a:t>závisí</a:t>
            </a:r>
            <a:r>
              <a:rPr lang="cs-CZ" sz="2000" dirty="0" smtClean="0"/>
              <a:t> na velikosti objednávky (</a:t>
            </a:r>
            <a:r>
              <a:rPr lang="cs-CZ" sz="2000" b="1" dirty="0" smtClean="0"/>
              <a:t>uvažují se</a:t>
            </a:r>
            <a:r>
              <a:rPr lang="cs-CZ" sz="2000" dirty="0" smtClean="0"/>
              <a:t> množstevní rabaty).</a:t>
            </a:r>
            <a:endParaRPr lang="en-GB" sz="20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sz="2000" dirty="0" err="1" smtClean="0"/>
              <a:t>Jinak</a:t>
            </a:r>
            <a:r>
              <a:rPr lang="en-GB" sz="2000" dirty="0" smtClean="0"/>
              <a:t> p</a:t>
            </a:r>
            <a:r>
              <a:rPr lang="cs-CZ" sz="2000" dirty="0" smtClean="0"/>
              <a:t>ř</a:t>
            </a:r>
            <a:r>
              <a:rPr lang="en-GB" sz="2000" dirty="0" err="1" smtClean="0"/>
              <a:t>edpoklady</a:t>
            </a:r>
            <a:r>
              <a:rPr lang="en-GB" sz="2000" dirty="0" smtClean="0"/>
              <a:t> </a:t>
            </a:r>
            <a:r>
              <a:rPr lang="en-GB" sz="2000" dirty="0" err="1" smtClean="0"/>
              <a:t>shodn</a:t>
            </a:r>
            <a:r>
              <a:rPr lang="cs-CZ" sz="2000" dirty="0" smtClean="0"/>
              <a:t>é</a:t>
            </a:r>
            <a:r>
              <a:rPr lang="en-GB" sz="2000" dirty="0" smtClean="0"/>
              <a:t> s </a:t>
            </a:r>
            <a:r>
              <a:rPr lang="en-GB" sz="2000" dirty="0" err="1" smtClean="0"/>
              <a:t>Modelem</a:t>
            </a:r>
            <a:r>
              <a:rPr lang="en-GB" sz="2000" dirty="0" smtClean="0"/>
              <a:t> I</a:t>
            </a:r>
            <a:endParaRPr lang="cs-CZ" sz="2000" dirty="0" smtClean="0"/>
          </a:p>
          <a:p>
            <a:pPr marL="457200" lvl="0" indent="-457200">
              <a:buFont typeface="+mj-lt"/>
              <a:buAutoNum type="arabicPeriod"/>
            </a:pPr>
            <a:endParaRPr lang="cs-CZ" sz="2000" dirty="0" smtClean="0"/>
          </a:p>
          <a:p>
            <a:pPr lvl="0"/>
            <a:r>
              <a:rPr lang="cs-CZ" sz="2000" dirty="0" smtClean="0"/>
              <a:t>Nákladová funkce, kde </a:t>
            </a:r>
            <a:r>
              <a:rPr lang="cs-CZ" sz="2000" i="1" dirty="0" err="1" smtClean="0"/>
              <a:t>c</a:t>
            </a:r>
            <a:r>
              <a:rPr lang="cs-CZ" sz="2000" i="1" baseline="30000" dirty="0" err="1" smtClean="0"/>
              <a:t>q</a:t>
            </a:r>
            <a:r>
              <a:rPr lang="cs-CZ" sz="2000" dirty="0" smtClean="0"/>
              <a:t> je cena jednotky zásoby při objednání množství </a:t>
            </a:r>
            <a:r>
              <a:rPr lang="cs-CZ" sz="2000" i="1" dirty="0" smtClean="0"/>
              <a:t>q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491880" y="4077072"/>
          <a:ext cx="2749395" cy="720080"/>
        </p:xfrm>
        <a:graphic>
          <a:graphicData uri="http://schemas.openxmlformats.org/presentationml/2006/ole">
            <p:oleObj spid="_x0000_s41990" name="Rovnice" r:id="rId3" imgW="16002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Model s množstevními rabaty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331640" y="1285861"/>
            <a:ext cx="7488832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cs-CZ" sz="2400" u="sng" dirty="0" smtClean="0"/>
              <a:t>Algoritmus: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tabLst>
                <a:tab pos="542925" algn="l"/>
              </a:tabLst>
            </a:pPr>
            <a:r>
              <a:rPr lang="cs-CZ" sz="2000" dirty="0" smtClean="0"/>
              <a:t>Pro každou diskontní kategorii vypočteme optimální velikost objednávky </a:t>
            </a:r>
            <a:r>
              <a:rPr lang="cs-CZ" sz="2000" i="1" dirty="0" smtClean="0"/>
              <a:t>q</a:t>
            </a:r>
            <a:r>
              <a:rPr lang="cs-CZ" sz="2000" baseline="-25000" dirty="0" smtClean="0"/>
              <a:t>1</a:t>
            </a:r>
            <a:r>
              <a:rPr lang="cs-CZ" sz="2000" dirty="0" smtClean="0"/>
              <a:t>*, </a:t>
            </a:r>
            <a:r>
              <a:rPr lang="cs-CZ" sz="2000" i="1" dirty="0" smtClean="0"/>
              <a:t>q</a:t>
            </a:r>
            <a:r>
              <a:rPr lang="cs-CZ" sz="2000" baseline="-25000" dirty="0" smtClean="0"/>
              <a:t>2</a:t>
            </a:r>
            <a:r>
              <a:rPr lang="cs-CZ" sz="2000" dirty="0" smtClean="0"/>
              <a:t>*, ..., </a:t>
            </a:r>
            <a:r>
              <a:rPr lang="cs-CZ" sz="2000" i="1" dirty="0" err="1" smtClean="0"/>
              <a:t>q</a:t>
            </a:r>
            <a:r>
              <a:rPr lang="cs-CZ" sz="2000" baseline="-25000" dirty="0" err="1" smtClean="0"/>
              <a:t>k</a:t>
            </a:r>
            <a:r>
              <a:rPr lang="cs-CZ" sz="2000" dirty="0" smtClean="0"/>
              <a:t>* podle vztahu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3491880" y="2492896"/>
          <a:ext cx="3384376" cy="779432"/>
        </p:xfrm>
        <a:graphic>
          <a:graphicData uri="http://schemas.openxmlformats.org/presentationml/2006/ole">
            <p:oleObj spid="_x0000_s43011" name="Rovnice" r:id="rId3" imgW="2095200" imgH="482400" progId="Equation.3">
              <p:embed/>
            </p:oleObj>
          </a:graphicData>
        </a:graphic>
      </p:graphicFrame>
      <p:sp>
        <p:nvSpPr>
          <p:cNvPr id="8" name="Obdélník 7"/>
          <p:cNvSpPr/>
          <p:nvPr/>
        </p:nvSpPr>
        <p:spPr>
          <a:xfrm>
            <a:off x="1259632" y="3212976"/>
            <a:ext cx="7560840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AutoNum type="arabicPeriod" startAt="2"/>
            </a:pPr>
            <a:r>
              <a:rPr lang="cs-CZ" sz="2000" dirty="0" smtClean="0"/>
              <a:t>Jsou-li některé optimální velikosti objednávek </a:t>
            </a:r>
            <a:r>
              <a:rPr lang="cs-CZ" sz="2000" i="1" dirty="0" smtClean="0"/>
              <a:t>q</a:t>
            </a:r>
            <a:r>
              <a:rPr lang="cs-CZ" sz="2000" baseline="-25000" dirty="0" smtClean="0"/>
              <a:t>1</a:t>
            </a:r>
            <a:r>
              <a:rPr lang="cs-CZ" sz="2000" dirty="0" smtClean="0"/>
              <a:t>*, </a:t>
            </a:r>
            <a:r>
              <a:rPr lang="cs-CZ" sz="2000" i="1" dirty="0" smtClean="0"/>
              <a:t>q</a:t>
            </a:r>
            <a:r>
              <a:rPr lang="cs-CZ" sz="2000" baseline="-25000" dirty="0" smtClean="0"/>
              <a:t>2</a:t>
            </a:r>
            <a:r>
              <a:rPr lang="cs-CZ" sz="2000" dirty="0" smtClean="0"/>
              <a:t>*, ..., </a:t>
            </a:r>
            <a:r>
              <a:rPr lang="cs-CZ" sz="2000" i="1" dirty="0" err="1" smtClean="0"/>
              <a:t>q</a:t>
            </a:r>
            <a:r>
              <a:rPr lang="cs-CZ" sz="2000" baseline="-25000" dirty="0" err="1" smtClean="0"/>
              <a:t>k</a:t>
            </a:r>
            <a:r>
              <a:rPr lang="cs-CZ" sz="2000" dirty="0" smtClean="0"/>
              <a:t>* příliš nízké pro to, aby spadaly do příslušné diskontní kategorie, zvýšíme je na dolní mez dané kategorie.</a:t>
            </a:r>
          </a:p>
          <a:p>
            <a:pPr marL="457200" lvl="0" indent="-457200">
              <a:spcBef>
                <a:spcPts val="600"/>
              </a:spcBef>
              <a:buAutoNum type="arabicPeriod" startAt="2"/>
            </a:pPr>
            <a:r>
              <a:rPr lang="cs-CZ" sz="2000" dirty="0" smtClean="0"/>
              <a:t>Jsou-li některé optimální hodnoty </a:t>
            </a:r>
            <a:r>
              <a:rPr lang="cs-CZ" sz="2000" i="1" dirty="0" smtClean="0"/>
              <a:t>q</a:t>
            </a:r>
            <a:r>
              <a:rPr lang="cs-CZ" sz="2000" baseline="-25000" dirty="0" smtClean="0"/>
              <a:t>1</a:t>
            </a:r>
            <a:r>
              <a:rPr lang="cs-CZ" sz="2000" dirty="0" smtClean="0"/>
              <a:t>*, </a:t>
            </a:r>
            <a:r>
              <a:rPr lang="cs-CZ" sz="2000" i="1" dirty="0" smtClean="0"/>
              <a:t>q</a:t>
            </a:r>
            <a:r>
              <a:rPr lang="cs-CZ" sz="2000" baseline="-25000" dirty="0" smtClean="0"/>
              <a:t>2</a:t>
            </a:r>
            <a:r>
              <a:rPr lang="cs-CZ" sz="2000" dirty="0" smtClean="0"/>
              <a:t>*, ..., </a:t>
            </a:r>
            <a:r>
              <a:rPr lang="cs-CZ" sz="2000" i="1" dirty="0" err="1" smtClean="0"/>
              <a:t>q</a:t>
            </a:r>
            <a:r>
              <a:rPr lang="cs-CZ" sz="2000" baseline="-25000" dirty="0" err="1" smtClean="0"/>
              <a:t>k</a:t>
            </a:r>
            <a:r>
              <a:rPr lang="cs-CZ" sz="2000" dirty="0" smtClean="0"/>
              <a:t>* příliš vysoké a přesahují horní hranici dané diskontní kategorie, nemusíme je v dalším výpočtu vůbec uvažovat, protože nemohou být v žádném případě optimální.</a:t>
            </a:r>
          </a:p>
          <a:p>
            <a:pPr marL="457200" lvl="0" indent="-457200">
              <a:spcBef>
                <a:spcPts val="600"/>
              </a:spcBef>
              <a:buAutoNum type="arabicPeriod" startAt="2"/>
            </a:pPr>
            <a:r>
              <a:rPr lang="cs-CZ" sz="2000" dirty="0" smtClean="0"/>
              <a:t>Pro každou hodnotu </a:t>
            </a:r>
            <a:r>
              <a:rPr lang="cs-CZ" sz="2000" i="1" dirty="0" smtClean="0"/>
              <a:t>q</a:t>
            </a:r>
            <a:r>
              <a:rPr lang="cs-CZ" sz="2000" baseline="-25000" dirty="0" smtClean="0"/>
              <a:t>1</a:t>
            </a:r>
            <a:r>
              <a:rPr lang="cs-CZ" sz="2000" dirty="0" smtClean="0"/>
              <a:t>*, </a:t>
            </a:r>
            <a:r>
              <a:rPr lang="cs-CZ" sz="2000" i="1" dirty="0" smtClean="0"/>
              <a:t>q</a:t>
            </a:r>
            <a:r>
              <a:rPr lang="cs-CZ" sz="2000" baseline="-25000" dirty="0" smtClean="0"/>
              <a:t>2</a:t>
            </a:r>
            <a:r>
              <a:rPr lang="cs-CZ" sz="2000" dirty="0" smtClean="0"/>
              <a:t>*, ..., </a:t>
            </a:r>
            <a:r>
              <a:rPr lang="cs-CZ" sz="2000" i="1" dirty="0" err="1" smtClean="0"/>
              <a:t>q</a:t>
            </a:r>
            <a:r>
              <a:rPr lang="cs-CZ" sz="2000" baseline="-25000" dirty="0" err="1" smtClean="0"/>
              <a:t>k</a:t>
            </a:r>
            <a:r>
              <a:rPr lang="cs-CZ" sz="2000" dirty="0" smtClean="0"/>
              <a:t>* vypočteme celkové náklady podle nákladové funkce. Optimální výše objednávky je potom ta, pro kterou vychází nejnižší celkové náklady.</a:t>
            </a:r>
          </a:p>
          <a:p>
            <a:pPr marL="457200" lvl="0" indent="-457200">
              <a:spcBef>
                <a:spcPts val="600"/>
              </a:spcBef>
              <a:buAutoNum type="arabicPeriod" startAt="2"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476672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Stochastické modely</a:t>
            </a:r>
            <a:br>
              <a:rPr lang="cs-CZ" dirty="0" smtClean="0"/>
            </a:br>
            <a:r>
              <a:rPr lang="cs-CZ" sz="3100" dirty="0" smtClean="0"/>
              <a:t>stochastická spojitá poptávka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060848"/>
            <a:ext cx="6913563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692696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Stochastické modely</a:t>
            </a:r>
            <a:br>
              <a:rPr lang="cs-CZ" dirty="0" smtClean="0"/>
            </a:br>
            <a:r>
              <a:rPr lang="cs-CZ" sz="3100" dirty="0" smtClean="0"/>
              <a:t>stochastická spojitá poptávka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475656" y="2276872"/>
            <a:ext cx="69847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Jde o to určit velikost pojistné zásoby </a:t>
            </a:r>
            <a:r>
              <a:rPr lang="cs-CZ" sz="2000" b="1" i="1" dirty="0" smtClean="0"/>
              <a:t>w</a:t>
            </a:r>
            <a:r>
              <a:rPr lang="cs-CZ" sz="2000" i="1" dirty="0" smtClean="0"/>
              <a:t>, </a:t>
            </a:r>
            <a:r>
              <a:rPr lang="cs-CZ" sz="2000" dirty="0" smtClean="0"/>
              <a:t>která zajistí požadovanou úroveň obsluhy </a:t>
            </a:r>
            <a:r>
              <a:rPr lang="el-GR" sz="2000" b="1" dirty="0" smtClean="0">
                <a:latin typeface="Times New Roman"/>
                <a:cs typeface="Times New Roman"/>
              </a:rPr>
              <a:t>γ</a:t>
            </a:r>
            <a:r>
              <a:rPr lang="cs-CZ" sz="2000" dirty="0" smtClean="0">
                <a:latin typeface="Times New Roman"/>
                <a:cs typeface="Times New Roman"/>
              </a:rPr>
              <a:t>.</a:t>
            </a:r>
            <a:r>
              <a:rPr lang="cs-CZ" sz="2000" dirty="0" smtClean="0">
                <a:cs typeface="Times New Roman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cs-CZ" sz="2000" dirty="0" smtClean="0">
                <a:cs typeface="Times New Roman"/>
              </a:rPr>
              <a:t>Bod znobuobjednávky, který zabezpečí úroveň obsluhy </a:t>
            </a:r>
            <a:r>
              <a:rPr lang="el-GR" sz="2000" b="1" dirty="0" smtClean="0">
                <a:cs typeface="Times New Roman"/>
              </a:rPr>
              <a:t>γ</a:t>
            </a:r>
            <a:r>
              <a:rPr lang="cs-CZ" sz="2000" dirty="0" smtClean="0">
                <a:cs typeface="Times New Roman"/>
              </a:rPr>
              <a:t>, označíme </a:t>
            </a:r>
            <a:r>
              <a:rPr lang="cs-CZ" sz="2000" b="1" i="1" dirty="0" smtClean="0">
                <a:cs typeface="Times New Roman"/>
              </a:rPr>
              <a:t>r</a:t>
            </a:r>
            <a:r>
              <a:rPr lang="el-GR" sz="2000" b="1" i="1" baseline="-25000" dirty="0" smtClean="0">
                <a:cs typeface="Times New Roman"/>
              </a:rPr>
              <a:t>γ</a:t>
            </a:r>
            <a:r>
              <a:rPr lang="cs-CZ" sz="2000" dirty="0" smtClean="0">
                <a:cs typeface="Times New Roman"/>
              </a:rPr>
              <a:t> . Tato veličina je tvořena hodnotou </a:t>
            </a:r>
            <a:r>
              <a:rPr lang="cs-CZ" sz="2000" b="1" i="1" dirty="0" smtClean="0">
                <a:cs typeface="Times New Roman"/>
              </a:rPr>
              <a:t>r</a:t>
            </a:r>
            <a:r>
              <a:rPr lang="en-GB" sz="2000" b="1" i="1" dirty="0" smtClean="0">
                <a:cs typeface="Times New Roman"/>
              </a:rPr>
              <a:t>* </a:t>
            </a:r>
            <a:r>
              <a:rPr lang="cs-CZ" sz="2000" dirty="0" smtClean="0">
                <a:cs typeface="Times New Roman"/>
              </a:rPr>
              <a:t>(bod znobuobjednávky, který by zajistil 50</a:t>
            </a:r>
            <a:r>
              <a:rPr lang="en-GB" sz="2000" dirty="0" smtClean="0">
                <a:cs typeface="Times New Roman"/>
              </a:rPr>
              <a:t>% </a:t>
            </a:r>
            <a:r>
              <a:rPr lang="cs-CZ" sz="2000" dirty="0" smtClean="0">
                <a:cs typeface="Times New Roman"/>
              </a:rPr>
              <a:t>úroveň obsluhy) </a:t>
            </a:r>
            <a:r>
              <a:rPr lang="en-GB" sz="2000" dirty="0" smtClean="0">
                <a:cs typeface="Times New Roman"/>
              </a:rPr>
              <a:t>a </a:t>
            </a:r>
            <a:r>
              <a:rPr lang="cs-CZ" sz="2000" dirty="0" smtClean="0">
                <a:cs typeface="Times New Roman"/>
              </a:rPr>
              <a:t>pojistné zásoby </a:t>
            </a:r>
            <a:r>
              <a:rPr lang="cs-CZ" sz="2000" b="1" i="1" dirty="0" smtClean="0">
                <a:cs typeface="Times New Roman"/>
              </a:rPr>
              <a:t>w </a:t>
            </a:r>
            <a:r>
              <a:rPr lang="cs-CZ" sz="2000" dirty="0" smtClean="0">
                <a:cs typeface="Times New Roman"/>
              </a:rPr>
              <a:t>, tj.: </a:t>
            </a:r>
          </a:p>
          <a:p>
            <a:pPr>
              <a:spcBef>
                <a:spcPts val="1200"/>
              </a:spcBef>
            </a:pPr>
            <a:r>
              <a:rPr lang="cs-CZ" sz="2000" b="1" i="1" dirty="0" smtClean="0"/>
              <a:t>			r</a:t>
            </a:r>
            <a:r>
              <a:rPr lang="cs-CZ" sz="2000" b="1" baseline="-25000" dirty="0" smtClean="0">
                <a:sym typeface="Symbol"/>
              </a:rPr>
              <a:t></a:t>
            </a:r>
            <a:r>
              <a:rPr lang="cs-CZ" sz="2000" b="1" dirty="0" smtClean="0"/>
              <a:t> = </a:t>
            </a:r>
            <a:r>
              <a:rPr lang="cs-CZ" sz="2000" b="1" i="1" dirty="0" err="1" smtClean="0"/>
              <a:t>r</a:t>
            </a:r>
            <a:r>
              <a:rPr lang="cs-CZ" sz="2000" b="1" dirty="0" smtClean="0"/>
              <a:t>* + </a:t>
            </a:r>
            <a:r>
              <a:rPr lang="cs-CZ" sz="2000" b="1" i="1" dirty="0" smtClean="0"/>
              <a:t>w</a:t>
            </a:r>
            <a:r>
              <a:rPr lang="cs-CZ" sz="2000" dirty="0" smtClean="0">
                <a:cs typeface="Times New Roman"/>
              </a:rPr>
              <a:t> </a:t>
            </a:r>
          </a:p>
          <a:p>
            <a:endParaRPr lang="cs-CZ" sz="2000" dirty="0" smtClean="0">
              <a:latin typeface="Times New Roman"/>
              <a:cs typeface="Times New Roman"/>
            </a:endParaRPr>
          </a:p>
          <a:p>
            <a:r>
              <a:rPr lang="cs-CZ" sz="2000" dirty="0" smtClean="0"/>
              <a:t> 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692696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Stochastické modely</a:t>
            </a:r>
            <a:br>
              <a:rPr lang="cs-CZ" dirty="0" smtClean="0"/>
            </a:br>
            <a:r>
              <a:rPr lang="cs-CZ" sz="3100" dirty="0" smtClean="0"/>
              <a:t>stochastická spojitá poptávka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475656" y="2060848"/>
            <a:ext cx="698477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cs typeface="Times New Roman"/>
              </a:rPr>
              <a:t>Předpokládejme, že poptávka během pořizovací lhůty dodávky </a:t>
            </a:r>
            <a:r>
              <a:rPr lang="cs-CZ" sz="2000" b="1" i="1" dirty="0" smtClean="0">
                <a:cs typeface="Times New Roman"/>
              </a:rPr>
              <a:t>d</a:t>
            </a:r>
            <a:r>
              <a:rPr lang="cs-CZ" sz="2000" dirty="0" smtClean="0">
                <a:cs typeface="Times New Roman"/>
              </a:rPr>
              <a:t> má normální rozdělení se střední hodnotou </a:t>
            </a:r>
            <a:r>
              <a:rPr lang="el-GR" sz="2000" b="1" i="1" dirty="0" smtClean="0">
                <a:cs typeface="Times New Roman"/>
              </a:rPr>
              <a:t>μ</a:t>
            </a:r>
            <a:r>
              <a:rPr lang="cs-CZ" sz="2000" b="1" i="1" baseline="-25000" dirty="0" smtClean="0">
                <a:cs typeface="Times New Roman"/>
              </a:rPr>
              <a:t>d</a:t>
            </a:r>
            <a:r>
              <a:rPr lang="cs-CZ" sz="2000" dirty="0" smtClean="0">
                <a:cs typeface="Times New Roman"/>
              </a:rPr>
              <a:t> a směrodatnou odchylkou </a:t>
            </a:r>
            <a:r>
              <a:rPr lang="el-GR" sz="2000" b="1" i="1" dirty="0" smtClean="0">
                <a:cs typeface="Times New Roman"/>
              </a:rPr>
              <a:t>σ</a:t>
            </a:r>
            <a:r>
              <a:rPr lang="cs-CZ" sz="2000" b="1" i="1" baseline="-25000" dirty="0" smtClean="0">
                <a:cs typeface="Times New Roman"/>
              </a:rPr>
              <a:t>d</a:t>
            </a:r>
            <a:r>
              <a:rPr lang="cs-CZ" sz="2000" dirty="0" smtClean="0">
                <a:cs typeface="Times New Roman"/>
              </a:rPr>
              <a:t> , tj. N(</a:t>
            </a:r>
            <a:r>
              <a:rPr lang="el-GR" sz="2000" i="1" dirty="0" smtClean="0">
                <a:cs typeface="Times New Roman"/>
              </a:rPr>
              <a:t>μ</a:t>
            </a:r>
            <a:r>
              <a:rPr lang="cs-CZ" sz="2000" i="1" baseline="-25000" dirty="0" smtClean="0">
                <a:cs typeface="Times New Roman"/>
              </a:rPr>
              <a:t>d</a:t>
            </a:r>
            <a:r>
              <a:rPr lang="cs-CZ" sz="2000" dirty="0" smtClean="0">
                <a:cs typeface="Times New Roman"/>
              </a:rPr>
              <a:t>, </a:t>
            </a:r>
            <a:r>
              <a:rPr lang="el-GR" sz="2000" i="1" dirty="0" smtClean="0">
                <a:cs typeface="Times New Roman"/>
              </a:rPr>
              <a:t>σ</a:t>
            </a:r>
            <a:r>
              <a:rPr lang="cs-CZ" sz="2000" i="1" baseline="-25000" dirty="0" smtClean="0">
                <a:cs typeface="Times New Roman"/>
              </a:rPr>
              <a:t>d</a:t>
            </a:r>
            <a:r>
              <a:rPr lang="cs-CZ" sz="2000" dirty="0" smtClean="0">
                <a:cs typeface="Times New Roman"/>
              </a:rPr>
              <a:t>). 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Potom je třeba pojistnou </a:t>
            </a:r>
            <a:r>
              <a:rPr lang="cs-CZ" sz="2000" b="1" dirty="0" smtClean="0"/>
              <a:t>zásobu </a:t>
            </a:r>
            <a:r>
              <a:rPr lang="cs-CZ" sz="2000" b="1" i="1" dirty="0" smtClean="0"/>
              <a:t>w</a:t>
            </a:r>
            <a:r>
              <a:rPr lang="cs-CZ" sz="2000" b="1" dirty="0" smtClean="0"/>
              <a:t> </a:t>
            </a:r>
            <a:r>
              <a:rPr lang="cs-CZ" sz="2000" b="1" dirty="0" smtClean="0"/>
              <a:t>vytvořit </a:t>
            </a:r>
            <a:r>
              <a:rPr lang="cs-CZ" sz="2000" b="1" dirty="0" smtClean="0"/>
              <a:t>v takové výši, aby platilo </a:t>
            </a:r>
            <a:endParaRPr lang="cs-CZ" sz="2000" dirty="0" smtClean="0"/>
          </a:p>
          <a:p>
            <a:r>
              <a:rPr lang="cs-CZ" sz="2000" b="1" i="1" dirty="0" smtClean="0"/>
              <a:t>	</a:t>
            </a:r>
            <a:r>
              <a:rPr lang="cs-CZ" sz="2000" b="1" i="1" dirty="0" smtClean="0"/>
              <a:t>		w</a:t>
            </a:r>
            <a:r>
              <a:rPr lang="cs-CZ" sz="2000" b="1" dirty="0" smtClean="0"/>
              <a:t>  </a:t>
            </a:r>
            <a:r>
              <a:rPr lang="cs-CZ" sz="2000" dirty="0" smtClean="0">
                <a:sym typeface="Symbol"/>
              </a:rPr>
              <a:t></a:t>
            </a:r>
            <a:r>
              <a:rPr lang="cs-CZ" sz="2000" b="1" dirty="0" smtClean="0"/>
              <a:t> </a:t>
            </a:r>
            <a:r>
              <a:rPr lang="cs-CZ" sz="2000" b="1" i="1" dirty="0" smtClean="0"/>
              <a:t>z</a:t>
            </a:r>
            <a:r>
              <a:rPr lang="cs-CZ" sz="2000" b="1" baseline="-25000" dirty="0" smtClean="0">
                <a:sym typeface="Symbol"/>
              </a:rPr>
              <a:t></a:t>
            </a:r>
            <a:r>
              <a:rPr lang="cs-CZ" sz="2000" b="1" i="1" dirty="0" smtClean="0">
                <a:sym typeface="Symbol"/>
              </a:rPr>
              <a:t></a:t>
            </a:r>
            <a:r>
              <a:rPr lang="cs-CZ" sz="2000" b="1" baseline="-25000" dirty="0" smtClean="0"/>
              <a:t>d </a:t>
            </a:r>
            <a:r>
              <a:rPr lang="cs-CZ" sz="2000" b="1" dirty="0" smtClean="0"/>
              <a:t>,</a:t>
            </a:r>
          </a:p>
          <a:p>
            <a:endParaRPr lang="cs-CZ" sz="2000" b="1" dirty="0" smtClean="0"/>
          </a:p>
          <a:p>
            <a:r>
              <a:rPr lang="cs-CZ" sz="2000" dirty="0" smtClean="0"/>
              <a:t>kde </a:t>
            </a:r>
            <a:r>
              <a:rPr lang="cs-CZ" sz="2000" b="1" i="1" dirty="0" smtClean="0"/>
              <a:t>z</a:t>
            </a:r>
            <a:r>
              <a:rPr lang="cs-CZ" sz="2000" b="1" baseline="-25000" dirty="0" smtClean="0">
                <a:sym typeface="Symbol"/>
              </a:rPr>
              <a:t></a:t>
            </a:r>
            <a:r>
              <a:rPr lang="cs-CZ" sz="2000" dirty="0" smtClean="0">
                <a:sym typeface="Symbol"/>
              </a:rPr>
              <a:t> je bod, ve kterém distribuční funkce standardizované-ho normálního rozdělení nabývá hodnoty </a:t>
            </a:r>
            <a:r>
              <a:rPr lang="el-GR" sz="2000" b="1" dirty="0" smtClean="0">
                <a:cs typeface="Times New Roman"/>
              </a:rPr>
              <a:t>γ</a:t>
            </a:r>
            <a:r>
              <a:rPr lang="cs-CZ" sz="2000" b="1" dirty="0" smtClean="0">
                <a:cs typeface="Times New Roman"/>
              </a:rPr>
              <a:t> </a:t>
            </a:r>
            <a:r>
              <a:rPr lang="cs-CZ" sz="2000" dirty="0" smtClean="0">
                <a:cs typeface="Times New Roman"/>
              </a:rPr>
              <a:t>(viz tabulky hodnot distribuční funkce standardizovaného normálního rozdělení). Pro ilustraci: </a:t>
            </a:r>
            <a:r>
              <a:rPr lang="cs-CZ" sz="2000" dirty="0" smtClean="0">
                <a:sym typeface="Symbol"/>
              </a:rPr>
              <a:t> </a:t>
            </a:r>
            <a:endParaRPr lang="cs-CZ" sz="2000" dirty="0" smtClean="0"/>
          </a:p>
          <a:p>
            <a:pPr>
              <a:spcBef>
                <a:spcPts val="1200"/>
              </a:spcBef>
            </a:pPr>
            <a:r>
              <a:rPr lang="cs-CZ" sz="2000" i="1" dirty="0" smtClean="0"/>
              <a:t>Z</a:t>
            </a:r>
            <a:r>
              <a:rPr lang="cs-CZ" sz="2000" baseline="-25000" dirty="0" smtClean="0">
                <a:sym typeface="Symbol"/>
              </a:rPr>
              <a:t>0,95</a:t>
            </a:r>
            <a:r>
              <a:rPr lang="cs-CZ" sz="2000" dirty="0" smtClean="0">
                <a:sym typeface="Symbol"/>
              </a:rPr>
              <a:t> = 1,645 a </a:t>
            </a:r>
            <a:r>
              <a:rPr lang="cs-CZ" sz="2000" i="1" dirty="0" smtClean="0"/>
              <a:t>Z</a:t>
            </a:r>
            <a:r>
              <a:rPr lang="cs-CZ" sz="2000" baseline="-25000" dirty="0" smtClean="0">
                <a:sym typeface="Symbol"/>
              </a:rPr>
              <a:t>0,99</a:t>
            </a:r>
            <a:r>
              <a:rPr lang="cs-CZ" sz="2000" dirty="0" smtClean="0">
                <a:sym typeface="Symbol"/>
              </a:rPr>
              <a:t> </a:t>
            </a:r>
            <a:r>
              <a:rPr lang="cs-CZ" sz="2000" dirty="0" smtClean="0">
                <a:sym typeface="Symbol"/>
              </a:rPr>
              <a:t>= </a:t>
            </a:r>
            <a:r>
              <a:rPr lang="cs-CZ" sz="2000" dirty="0" smtClean="0">
                <a:sym typeface="Symbol"/>
              </a:rPr>
              <a:t>2,327.</a:t>
            </a:r>
            <a:endParaRPr lang="cs-CZ" sz="2000" dirty="0" smtClean="0">
              <a:cs typeface="Times New Roman"/>
            </a:endParaRPr>
          </a:p>
          <a:p>
            <a:endParaRPr lang="cs-CZ" sz="2000" dirty="0" smtClean="0">
              <a:latin typeface="Times New Roman"/>
              <a:cs typeface="Times New Roman"/>
            </a:endParaRPr>
          </a:p>
          <a:p>
            <a:r>
              <a:rPr lang="cs-CZ" sz="2000" dirty="0" smtClean="0"/>
              <a:t> 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692696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Stochastické modely</a:t>
            </a:r>
            <a:br>
              <a:rPr lang="cs-CZ" dirty="0" smtClean="0"/>
            </a:br>
            <a:r>
              <a:rPr lang="cs-CZ" sz="3100" dirty="0" smtClean="0"/>
              <a:t>optimalizace jednorázově vytvářené zásoby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68760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475656" y="1916832"/>
            <a:ext cx="69847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Model předpokládá situaci, že </a:t>
            </a:r>
            <a:r>
              <a:rPr lang="cs-CZ" sz="2000" dirty="0" smtClean="0"/>
              <a:t>uživatel </a:t>
            </a:r>
            <a:r>
              <a:rPr lang="cs-CZ" sz="2000" dirty="0" smtClean="0"/>
              <a:t>stojí před </a:t>
            </a:r>
            <a:r>
              <a:rPr lang="cs-CZ" sz="2000" dirty="0" smtClean="0"/>
              <a:t>problémem vytvořit na počátku nějakého období </a:t>
            </a:r>
            <a:r>
              <a:rPr lang="cs-CZ" sz="2000" dirty="0" smtClean="0"/>
              <a:t>zásobu ve výši </a:t>
            </a:r>
            <a:r>
              <a:rPr lang="cs-CZ" sz="2000" b="1" i="1" dirty="0" smtClean="0"/>
              <a:t>q</a:t>
            </a:r>
            <a:r>
              <a:rPr lang="cs-CZ" sz="2000" dirty="0" smtClean="0"/>
              <a:t>, </a:t>
            </a:r>
            <a:r>
              <a:rPr lang="cs-CZ" sz="2000" dirty="0" smtClean="0"/>
              <a:t>kterou nelze již dále v průběhu období doplňovat (nebo je ji možné doplňovat jen s nějakými dodatečnými náklady). Poptávka </a:t>
            </a:r>
            <a:r>
              <a:rPr lang="cs-CZ" sz="2000" b="1" i="1" dirty="0" smtClean="0"/>
              <a:t>Q </a:t>
            </a:r>
            <a:r>
              <a:rPr lang="cs-CZ" sz="2000" dirty="0" smtClean="0"/>
              <a:t>v </a:t>
            </a:r>
            <a:r>
              <a:rPr lang="cs-CZ" sz="2000" dirty="0" smtClean="0"/>
              <a:t>tomto období však není deterministická, ale lze ji popsat pouze nějakým pravděpodobnostním </a:t>
            </a:r>
            <a:r>
              <a:rPr lang="cs-CZ" sz="2000" dirty="0" smtClean="0"/>
              <a:t>rozdělením </a:t>
            </a:r>
            <a:r>
              <a:rPr lang="cs-CZ" sz="2000" dirty="0" smtClean="0"/>
              <a:t>s danou střední hodnotou a směrodatnou odchylkou</a:t>
            </a:r>
            <a:r>
              <a:rPr lang="cs-CZ" sz="2000" dirty="0" smtClean="0"/>
              <a:t>.</a:t>
            </a:r>
          </a:p>
          <a:p>
            <a:endParaRPr lang="cs-CZ" sz="2000" dirty="0" smtClean="0"/>
          </a:p>
          <a:p>
            <a:pPr>
              <a:spcBef>
                <a:spcPts val="1200"/>
              </a:spcBef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692696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Stochastické modely</a:t>
            </a:r>
            <a:br>
              <a:rPr lang="cs-CZ" dirty="0" smtClean="0"/>
            </a:br>
            <a:r>
              <a:rPr lang="cs-CZ" sz="3100" dirty="0" smtClean="0"/>
              <a:t>optimalizace jednorázově vytvářené zásoby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68760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475656" y="1700808"/>
            <a:ext cx="69847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Mohou nastat tři základní případy: 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1. Skutečná </a:t>
            </a:r>
            <a:r>
              <a:rPr lang="cs-CZ" sz="2000" b="1" dirty="0" smtClean="0"/>
              <a:t>poptávka </a:t>
            </a:r>
            <a:r>
              <a:rPr lang="cs-CZ" sz="2000" b="1" i="1" dirty="0" smtClean="0"/>
              <a:t>Q </a:t>
            </a:r>
            <a:r>
              <a:rPr lang="cs-CZ" sz="2000" b="1" dirty="0" smtClean="0"/>
              <a:t>se ukáže být v daném období nižší než </a:t>
            </a:r>
            <a:r>
              <a:rPr lang="cs-CZ" sz="2000" b="1" dirty="0" smtClean="0"/>
              <a:t>počáteční zásoba </a:t>
            </a:r>
            <a:r>
              <a:rPr lang="cs-CZ" sz="2000" b="1" i="1" dirty="0" err="1" smtClean="0"/>
              <a:t>q</a:t>
            </a:r>
            <a:r>
              <a:rPr lang="cs-CZ" sz="2000" b="1" dirty="0" smtClean="0"/>
              <a:t>. </a:t>
            </a:r>
            <a:endParaRPr lang="cs-CZ" sz="2000" dirty="0" smtClean="0"/>
          </a:p>
          <a:p>
            <a:r>
              <a:rPr lang="cs-CZ" sz="2000" dirty="0" smtClean="0"/>
              <a:t>Potom </a:t>
            </a:r>
            <a:r>
              <a:rPr lang="cs-CZ" sz="2000" dirty="0" smtClean="0"/>
              <a:t>část zásoby ve výši (</a:t>
            </a:r>
            <a:r>
              <a:rPr lang="cs-CZ" sz="2000" i="1" dirty="0" smtClean="0"/>
              <a:t>q</a:t>
            </a:r>
            <a:r>
              <a:rPr lang="cs-CZ" sz="2000" dirty="0" smtClean="0">
                <a:sym typeface="Symbol"/>
              </a:rPr>
              <a:t></a:t>
            </a:r>
            <a:r>
              <a:rPr lang="cs-CZ" sz="2000" i="1" dirty="0" smtClean="0"/>
              <a:t>Q</a:t>
            </a:r>
            <a:r>
              <a:rPr lang="cs-CZ" sz="2000" dirty="0" smtClean="0"/>
              <a:t>) zůstane na konci období na skladu. Model předpokládá, že zboží má na konci období nějakou zůstatkovou </a:t>
            </a:r>
            <a:r>
              <a:rPr lang="cs-CZ" sz="2000" dirty="0" smtClean="0"/>
              <a:t>hodnotu, </a:t>
            </a:r>
            <a:r>
              <a:rPr lang="cs-CZ" sz="2000" dirty="0" smtClean="0"/>
              <a:t>která je však nižší než nákupní cena zvýšená o další náklady související například se skladováním apod. </a:t>
            </a:r>
            <a:r>
              <a:rPr lang="cs-CZ" sz="2000" dirty="0" smtClean="0"/>
              <a:t>Předpokládejme </a:t>
            </a:r>
            <a:r>
              <a:rPr lang="cs-CZ" sz="2000" dirty="0" smtClean="0"/>
              <a:t>tedy, že s každou zbylou jednotkou souvisejí ztráty </a:t>
            </a:r>
            <a:r>
              <a:rPr lang="cs-CZ" sz="2000" b="1" i="1" dirty="0" smtClean="0"/>
              <a:t>c</a:t>
            </a:r>
            <a:r>
              <a:rPr lang="cs-CZ" sz="2000" b="1" baseline="-25000" dirty="0" smtClean="0"/>
              <a:t>1</a:t>
            </a:r>
            <a:r>
              <a:rPr lang="cs-CZ" sz="2000" dirty="0" smtClean="0"/>
              <a:t>, které lze vyjádřit </a:t>
            </a:r>
            <a:r>
              <a:rPr lang="cs-CZ" sz="2000" dirty="0" smtClean="0"/>
              <a:t>  </a:t>
            </a:r>
            <a:endParaRPr lang="cs-CZ" sz="2000" dirty="0" smtClean="0"/>
          </a:p>
          <a:p>
            <a:pPr>
              <a:spcBef>
                <a:spcPts val="1200"/>
              </a:spcBef>
            </a:pPr>
            <a:r>
              <a:rPr lang="cs-CZ" sz="2000" i="1" dirty="0" smtClean="0"/>
              <a:t>c</a:t>
            </a:r>
            <a:r>
              <a:rPr lang="cs-CZ" sz="2000" baseline="-25000" dirty="0" smtClean="0"/>
              <a:t>1</a:t>
            </a:r>
            <a:r>
              <a:rPr lang="cs-CZ" sz="2000" dirty="0" smtClean="0"/>
              <a:t> = </a:t>
            </a:r>
            <a:r>
              <a:rPr lang="cs-CZ" sz="2000" dirty="0" smtClean="0"/>
              <a:t>	nákupní </a:t>
            </a:r>
            <a:r>
              <a:rPr lang="cs-CZ" sz="2000" dirty="0" smtClean="0"/>
              <a:t>cena + dodatečné jednotkové náklady </a:t>
            </a:r>
            <a:r>
              <a:rPr lang="cs-CZ" sz="2000" dirty="0" smtClean="0">
                <a:sym typeface="Symbol"/>
              </a:rPr>
              <a:t></a:t>
            </a:r>
            <a:r>
              <a:rPr lang="cs-CZ" sz="2000" dirty="0" smtClean="0"/>
              <a:t> </a:t>
            </a:r>
            <a:r>
              <a:rPr lang="cs-CZ" sz="2000" dirty="0" smtClean="0"/>
              <a:t>	zůstatková </a:t>
            </a:r>
            <a:r>
              <a:rPr lang="cs-CZ" sz="2000" dirty="0" smtClean="0"/>
              <a:t>cena </a:t>
            </a:r>
          </a:p>
          <a:p>
            <a:pPr>
              <a:spcBef>
                <a:spcPts val="1200"/>
              </a:spcBef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Úvod – základní pojmy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428728" y="1285860"/>
            <a:ext cx="70723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b="1" i="1" dirty="0" smtClean="0"/>
          </a:p>
          <a:p>
            <a:r>
              <a:rPr lang="cs-CZ" sz="2400" dirty="0" smtClean="0"/>
              <a:t>Hlavními dvěma otázkami, které se objevují v souvislosti s řízením zásob, jsou:</a:t>
            </a:r>
          </a:p>
          <a:p>
            <a:endParaRPr lang="cs-CZ" sz="2400" dirty="0" smtClean="0"/>
          </a:p>
          <a:p>
            <a:pPr marL="457200" indent="-457200">
              <a:buAutoNum type="arabicPeriod"/>
              <a:tabLst>
                <a:tab pos="542925" algn="l"/>
              </a:tabLst>
            </a:pPr>
            <a:r>
              <a:rPr lang="cs-CZ" sz="2400" dirty="0" smtClean="0"/>
              <a:t>V jakém okamžiku objednat novou dodávku 	dané jednotky zásob?</a:t>
            </a:r>
          </a:p>
          <a:p>
            <a:pPr marL="457200" indent="-457200">
              <a:buAutoNum type="arabicPeriod"/>
              <a:tabLst>
                <a:tab pos="542925" algn="l"/>
              </a:tabLst>
            </a:pPr>
            <a:endParaRPr lang="cs-CZ" sz="2400" dirty="0" smtClean="0"/>
          </a:p>
          <a:p>
            <a:pPr>
              <a:tabLst>
                <a:tab pos="542925" algn="l"/>
              </a:tabLst>
            </a:pPr>
            <a:r>
              <a:rPr lang="cs-CZ" sz="2400" dirty="0" smtClean="0"/>
              <a:t>2. 	Jak velká by měla být tato objednávka?</a:t>
            </a:r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692696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Stochastické modely</a:t>
            </a:r>
            <a:br>
              <a:rPr lang="cs-CZ" dirty="0" smtClean="0"/>
            </a:br>
            <a:r>
              <a:rPr lang="cs-CZ" sz="3100" dirty="0" smtClean="0"/>
              <a:t>optimalizace jednorázově vytvářené zásoby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68760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475656" y="1700808"/>
            <a:ext cx="69847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2. Skutečná </a:t>
            </a:r>
            <a:r>
              <a:rPr lang="cs-CZ" sz="2000" b="1" dirty="0" smtClean="0"/>
              <a:t>poptávka </a:t>
            </a:r>
            <a:r>
              <a:rPr lang="cs-CZ" sz="2000" b="1" i="1" dirty="0" smtClean="0"/>
              <a:t>Q</a:t>
            </a:r>
            <a:r>
              <a:rPr lang="cs-CZ" sz="2000" b="1" dirty="0" smtClean="0"/>
              <a:t> se ukáže být v daném období  </a:t>
            </a:r>
            <a:r>
              <a:rPr lang="cs-CZ" sz="2000" b="1" dirty="0" smtClean="0"/>
              <a:t> vyšší </a:t>
            </a:r>
            <a:r>
              <a:rPr lang="cs-CZ" sz="2000" b="1" dirty="0" smtClean="0"/>
              <a:t>než </a:t>
            </a:r>
            <a:r>
              <a:rPr lang="cs-CZ" sz="2000" b="1" dirty="0" smtClean="0"/>
              <a:t>počáteční zásoba </a:t>
            </a:r>
            <a:r>
              <a:rPr lang="cs-CZ" sz="2000" b="1" i="1" dirty="0" err="1" smtClean="0"/>
              <a:t>q</a:t>
            </a:r>
            <a:r>
              <a:rPr lang="cs-CZ" sz="2000" b="1" dirty="0" smtClean="0"/>
              <a:t>.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Dochází </a:t>
            </a:r>
            <a:r>
              <a:rPr lang="cs-CZ" sz="2000" dirty="0" smtClean="0"/>
              <a:t>k situaci, že všechny požadavky nemohou být  vytvořenou </a:t>
            </a:r>
            <a:r>
              <a:rPr lang="cs-CZ" sz="2000" dirty="0" smtClean="0"/>
              <a:t>počáteční </a:t>
            </a:r>
            <a:r>
              <a:rPr lang="cs-CZ" sz="2000" dirty="0" smtClean="0"/>
              <a:t>zásobou uspokojeny. Neuspokojeno zůstává posledních (</a:t>
            </a:r>
            <a:r>
              <a:rPr lang="cs-CZ" sz="2000" i="1" dirty="0" smtClean="0"/>
              <a:t>Q</a:t>
            </a:r>
            <a:r>
              <a:rPr lang="cs-CZ" sz="2000" dirty="0" smtClean="0">
                <a:sym typeface="Symbol"/>
              </a:rPr>
              <a:t></a:t>
            </a:r>
            <a:r>
              <a:rPr lang="cs-CZ" sz="2000" i="1" dirty="0" smtClean="0"/>
              <a:t>q</a:t>
            </a:r>
            <a:r>
              <a:rPr lang="cs-CZ" sz="2000" dirty="0" smtClean="0"/>
              <a:t>) požadavků. V souvislosti s jednotkovým neuspokojením požadavku </a:t>
            </a:r>
            <a:r>
              <a:rPr lang="cs-CZ" sz="2000" dirty="0" smtClean="0"/>
              <a:t>vzni</a:t>
            </a:r>
            <a:r>
              <a:rPr lang="cs-CZ" sz="2000" dirty="0" smtClean="0"/>
              <a:t>k</a:t>
            </a:r>
            <a:r>
              <a:rPr lang="cs-CZ" sz="2000" dirty="0" smtClean="0"/>
              <a:t>ají </a:t>
            </a:r>
            <a:r>
              <a:rPr lang="cs-CZ" sz="2000" dirty="0" smtClean="0"/>
              <a:t>náklady (ztráty na ušlém zisku) ve výši </a:t>
            </a:r>
            <a:r>
              <a:rPr lang="cs-CZ" sz="2000" i="1" dirty="0" smtClean="0"/>
              <a:t>c</a:t>
            </a:r>
            <a:r>
              <a:rPr lang="cs-CZ" sz="2000" baseline="-25000" dirty="0" smtClean="0"/>
              <a:t>2 </a:t>
            </a:r>
            <a:r>
              <a:rPr lang="cs-CZ" sz="2000" dirty="0" smtClean="0"/>
              <a:t>, </a:t>
            </a:r>
          </a:p>
          <a:p>
            <a:endParaRPr lang="cs-CZ" sz="2000" dirty="0" smtClean="0"/>
          </a:p>
          <a:p>
            <a:r>
              <a:rPr lang="cs-CZ" sz="2000" i="1" dirty="0" smtClean="0"/>
              <a:t>c</a:t>
            </a:r>
            <a:r>
              <a:rPr lang="cs-CZ" sz="2000" baseline="-25000" dirty="0" smtClean="0"/>
              <a:t>2</a:t>
            </a:r>
            <a:r>
              <a:rPr lang="cs-CZ" sz="2000" dirty="0" smtClean="0"/>
              <a:t> </a:t>
            </a:r>
            <a:r>
              <a:rPr lang="cs-CZ" sz="2000" dirty="0" smtClean="0"/>
              <a:t>= </a:t>
            </a:r>
            <a:r>
              <a:rPr lang="cs-CZ" sz="2000" dirty="0" smtClean="0"/>
              <a:t>	prodejní </a:t>
            </a:r>
            <a:r>
              <a:rPr lang="cs-CZ" sz="2000" dirty="0" smtClean="0"/>
              <a:t>cena </a:t>
            </a:r>
            <a:r>
              <a:rPr lang="cs-CZ" sz="2000" dirty="0" smtClean="0">
                <a:sym typeface="Symbol"/>
              </a:rPr>
              <a:t></a:t>
            </a:r>
            <a:r>
              <a:rPr lang="cs-CZ" sz="2000" dirty="0" smtClean="0"/>
              <a:t> nákupní cena </a:t>
            </a:r>
            <a:r>
              <a:rPr lang="cs-CZ" sz="2000" dirty="0" smtClean="0">
                <a:sym typeface="Symbol"/>
              </a:rPr>
              <a:t></a:t>
            </a:r>
            <a:r>
              <a:rPr lang="cs-CZ" sz="2000" dirty="0" smtClean="0"/>
              <a:t> dodatečné </a:t>
            </a:r>
            <a:r>
              <a:rPr lang="cs-CZ" sz="2000" dirty="0" smtClean="0"/>
              <a:t>	jednotkové náklady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3.</a:t>
            </a:r>
            <a:r>
              <a:rPr lang="cs-CZ" sz="2000" dirty="0" smtClean="0"/>
              <a:t> </a:t>
            </a:r>
            <a:r>
              <a:rPr lang="cs-CZ" sz="2000" b="1" dirty="0" smtClean="0"/>
              <a:t>Skutečná </a:t>
            </a:r>
            <a:r>
              <a:rPr lang="cs-CZ" sz="2000" b="1" dirty="0" smtClean="0"/>
              <a:t>poptávka </a:t>
            </a:r>
            <a:r>
              <a:rPr lang="cs-CZ" sz="2000" b="1" i="1" dirty="0" smtClean="0"/>
              <a:t>Q</a:t>
            </a:r>
            <a:r>
              <a:rPr lang="cs-CZ" sz="2000" b="1" dirty="0" smtClean="0"/>
              <a:t> je rovna vytvořené zásobě </a:t>
            </a:r>
            <a:r>
              <a:rPr lang="cs-CZ" sz="2000" b="1" i="1" dirty="0" err="1" smtClean="0"/>
              <a:t>q</a:t>
            </a:r>
            <a:r>
              <a:rPr lang="cs-CZ" sz="2000" dirty="0" smtClean="0"/>
              <a:t>.</a:t>
            </a:r>
          </a:p>
          <a:p>
            <a:endParaRPr lang="cs-CZ" sz="2000" dirty="0" smtClean="0"/>
          </a:p>
          <a:p>
            <a:r>
              <a:rPr lang="cs-CZ" sz="2000" dirty="0" smtClean="0"/>
              <a:t>Spíše </a:t>
            </a:r>
            <a:r>
              <a:rPr lang="cs-CZ" sz="2000" dirty="0" smtClean="0"/>
              <a:t>hypotetická situace. Žádné náklady ani ztráty v tomto případě </a:t>
            </a:r>
            <a:r>
              <a:rPr lang="cs-CZ" sz="2000" dirty="0" smtClean="0"/>
              <a:t>samozřejmě </a:t>
            </a:r>
            <a:r>
              <a:rPr lang="cs-CZ" sz="2000" dirty="0" smtClean="0"/>
              <a:t>nevznikají.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692696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Stochastické modely</a:t>
            </a:r>
            <a:br>
              <a:rPr lang="cs-CZ" dirty="0" smtClean="0"/>
            </a:br>
            <a:r>
              <a:rPr lang="cs-CZ" sz="3100" dirty="0" smtClean="0"/>
              <a:t>optimalizace jednorázově vytvářené zásoby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21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68760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475656" y="1700808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V uvažovaném modelu je možné dokázat, že minimální úroveň střední hodnoty nákladů </a:t>
            </a:r>
            <a:r>
              <a:rPr lang="cs-CZ" sz="2000" dirty="0" smtClean="0"/>
              <a:t>(ztrát) je </a:t>
            </a:r>
            <a:r>
              <a:rPr lang="cs-CZ" sz="2000" dirty="0" smtClean="0"/>
              <a:t>dosažena, jestliže pro úroveň obsluhy </a:t>
            </a:r>
            <a:r>
              <a:rPr lang="cs-CZ" sz="2000" dirty="0" smtClean="0">
                <a:sym typeface="Symbol"/>
              </a:rPr>
              <a:t></a:t>
            </a:r>
            <a:r>
              <a:rPr lang="cs-CZ" sz="2000" dirty="0" smtClean="0"/>
              <a:t> </a:t>
            </a:r>
            <a:r>
              <a:rPr lang="cs-CZ" sz="2000" dirty="0" smtClean="0"/>
              <a:t>platí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	 </a:t>
            </a:r>
            <a:endParaRPr lang="cs-CZ" sz="2000" dirty="0"/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4139951" y="2780928"/>
          <a:ext cx="1206985" cy="719956"/>
        </p:xfrm>
        <a:graphic>
          <a:graphicData uri="http://schemas.openxmlformats.org/presentationml/2006/ole">
            <p:oleObj spid="_x0000_s65538" name="Rovnice" r:id="rId3" imgW="723600" imgH="431640" progId="Equation.3">
              <p:embed/>
            </p:oleObj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619672" y="3717033"/>
            <a:ext cx="69847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Za předpokladu, že poptávka má normální rozdělení </a:t>
            </a:r>
          </a:p>
          <a:p>
            <a:r>
              <a:rPr lang="cs-CZ" sz="2000" dirty="0" smtClean="0">
                <a:cs typeface="Times New Roman"/>
              </a:rPr>
              <a:t>N(</a:t>
            </a:r>
            <a:r>
              <a:rPr lang="el-GR" sz="2000" i="1" dirty="0" smtClean="0">
                <a:cs typeface="Times New Roman"/>
              </a:rPr>
              <a:t>μ</a:t>
            </a:r>
            <a:r>
              <a:rPr lang="cs-CZ" sz="2000" dirty="0" smtClean="0">
                <a:cs typeface="Times New Roman"/>
              </a:rPr>
              <a:t>, </a:t>
            </a:r>
            <a:r>
              <a:rPr lang="el-GR" sz="2000" i="1" dirty="0" smtClean="0">
                <a:cs typeface="Times New Roman"/>
              </a:rPr>
              <a:t>σ</a:t>
            </a:r>
            <a:r>
              <a:rPr lang="cs-CZ" sz="2000" dirty="0" smtClean="0">
                <a:cs typeface="Times New Roman"/>
              </a:rPr>
              <a:t>), potom je tedy třeba vytvořit počáteční zásobu ve výši:</a:t>
            </a:r>
          </a:p>
          <a:p>
            <a:r>
              <a:rPr lang="cs-CZ" sz="2000" b="1" i="1" dirty="0" smtClean="0"/>
              <a:t>		q</a:t>
            </a:r>
            <a:r>
              <a:rPr lang="en-GB" sz="2000" b="1" i="1" dirty="0" smtClean="0"/>
              <a:t>*</a:t>
            </a:r>
            <a:r>
              <a:rPr lang="cs-CZ" sz="2000" b="1" dirty="0" smtClean="0"/>
              <a:t>  </a:t>
            </a:r>
            <a:r>
              <a:rPr lang="en-GB" sz="2000" b="1" dirty="0" smtClean="0">
                <a:sym typeface="Symbol"/>
              </a:rPr>
              <a:t>= </a:t>
            </a:r>
            <a:r>
              <a:rPr lang="el-GR" sz="2000" b="1" i="1" dirty="0" smtClean="0">
                <a:cs typeface="Times New Roman"/>
              </a:rPr>
              <a:t>μ</a:t>
            </a:r>
            <a:r>
              <a:rPr lang="en-GB" sz="2000" b="1" i="1" dirty="0" smtClean="0">
                <a:cs typeface="Times New Roman"/>
              </a:rPr>
              <a:t> + </a:t>
            </a:r>
            <a:r>
              <a:rPr lang="cs-CZ" sz="2000" b="1" i="1" dirty="0" smtClean="0"/>
              <a:t>z</a:t>
            </a:r>
            <a:r>
              <a:rPr lang="cs-CZ" sz="2000" b="1" baseline="-25000" dirty="0" smtClean="0">
                <a:sym typeface="Symbol"/>
              </a:rPr>
              <a:t></a:t>
            </a:r>
            <a:r>
              <a:rPr lang="cs-CZ" sz="2000" b="1" i="1" dirty="0" smtClean="0">
                <a:sym typeface="Symbol"/>
              </a:rPr>
              <a:t></a:t>
            </a:r>
            <a:r>
              <a:rPr lang="cs-CZ" sz="2000" b="1" baseline="-25000" dirty="0" smtClean="0"/>
              <a:t> </a:t>
            </a:r>
            <a:r>
              <a:rPr lang="en-GB" sz="2000" b="1" dirty="0" smtClean="0"/>
              <a:t>,</a:t>
            </a:r>
          </a:p>
          <a:p>
            <a:endParaRPr lang="en-GB" sz="2000" b="1" dirty="0" smtClean="0"/>
          </a:p>
          <a:p>
            <a:r>
              <a:rPr lang="cs-CZ" sz="2000" dirty="0" smtClean="0"/>
              <a:t>kde </a:t>
            </a:r>
            <a:r>
              <a:rPr lang="cs-CZ" sz="2000" b="1" i="1" dirty="0" smtClean="0"/>
              <a:t>z</a:t>
            </a:r>
            <a:r>
              <a:rPr lang="cs-CZ" sz="2000" b="1" baseline="-25000" dirty="0" smtClean="0">
                <a:sym typeface="Symbol"/>
              </a:rPr>
              <a:t></a:t>
            </a:r>
            <a:r>
              <a:rPr lang="cs-CZ" sz="2000" dirty="0" smtClean="0">
                <a:sym typeface="Symbol"/>
              </a:rPr>
              <a:t> je bod, ve kterém distribuční funkce standardizované-ho normálního rozdělení nabývá hodnoty </a:t>
            </a:r>
            <a:r>
              <a:rPr lang="el-GR" sz="2000" b="1" dirty="0" smtClean="0">
                <a:cs typeface="Times New Roman"/>
              </a:rPr>
              <a:t>γ</a:t>
            </a:r>
            <a:r>
              <a:rPr lang="cs-CZ" sz="2000" b="1" dirty="0" smtClean="0">
                <a:cs typeface="Times New Roman"/>
              </a:rPr>
              <a:t> </a:t>
            </a:r>
            <a:r>
              <a:rPr lang="cs-CZ" sz="2000" dirty="0" smtClean="0">
                <a:cs typeface="Times New Roman"/>
              </a:rPr>
              <a:t>(viz tabulky hodnot distribuční funkce standardizovaného normálního rozdělení</a:t>
            </a:r>
            <a:r>
              <a:rPr lang="cs-CZ" sz="2000" dirty="0" smtClean="0">
                <a:cs typeface="Times New Roman"/>
              </a:rPr>
              <a:t>)</a:t>
            </a:r>
            <a:r>
              <a:rPr lang="en-GB" sz="2000" dirty="0" smtClean="0">
                <a:cs typeface="Times New Roman"/>
              </a:rPr>
              <a:t>.</a:t>
            </a:r>
            <a:endParaRPr lang="en-GB" sz="2000" b="1" dirty="0" smtClean="0"/>
          </a:p>
          <a:p>
            <a:endParaRPr lang="en-GB" sz="2000" b="1" i="1" dirty="0" smtClean="0">
              <a:cs typeface="Times New Roman"/>
            </a:endParaRPr>
          </a:p>
          <a:p>
            <a:r>
              <a:rPr lang="en-GB" sz="2000" b="1" i="1" dirty="0" smtClean="0">
                <a:cs typeface="Times New Roman"/>
              </a:rPr>
              <a:t> </a:t>
            </a:r>
            <a:endParaRPr lang="cs-CZ" sz="2000" b="1" dirty="0" smtClean="0"/>
          </a:p>
          <a:p>
            <a:endParaRPr lang="cs-CZ" sz="2000" dirty="0" smtClean="0">
              <a:cs typeface="Times New Roman"/>
            </a:endParaRPr>
          </a:p>
          <a:p>
            <a:endParaRPr lang="cs-CZ" sz="2000" dirty="0" smtClean="0">
              <a:cs typeface="Times New Roman"/>
            </a:endParaRPr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	 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Úvod – základní pojmy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428728" y="1285860"/>
            <a:ext cx="707236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b="1" i="1" dirty="0" smtClean="0"/>
          </a:p>
          <a:p>
            <a:r>
              <a:rPr lang="cs-CZ" sz="2400" b="1" dirty="0" smtClean="0"/>
              <a:t>Deterministické modely zásob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Všechny veličiny, které se v nich vyskytují, jsou pevně dány, jsou tedy deterministické</a:t>
            </a:r>
          </a:p>
          <a:p>
            <a:endParaRPr lang="cs-CZ" sz="2400" dirty="0" smtClean="0"/>
          </a:p>
          <a:p>
            <a:r>
              <a:rPr lang="cs-CZ" sz="2400" b="1" dirty="0" smtClean="0"/>
              <a:t>Stochastické modely zásob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Některé veličiny (nemusí to být tedy všechny), které se v nich vyskytují, jsou pravděpodobnostní (náhodné) - jsou tedy stochastické</a:t>
            </a:r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Úvod – základní pojmy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47675" algn="l"/>
              </a:tabLst>
            </a:pPr>
            <a:endParaRPr lang="cs-CZ" sz="2400" b="1" dirty="0" smtClean="0"/>
          </a:p>
          <a:p>
            <a:pPr algn="just">
              <a:tabLst>
                <a:tab pos="447675" algn="l"/>
              </a:tabLst>
            </a:pPr>
            <a:r>
              <a:rPr lang="cs-CZ" sz="2400" b="1" dirty="0" smtClean="0"/>
              <a:t>Poptávka (</a:t>
            </a:r>
            <a:r>
              <a:rPr lang="cs-CZ" sz="2400" b="1" i="1" dirty="0" smtClean="0"/>
              <a:t>Q</a:t>
            </a:r>
            <a:r>
              <a:rPr lang="cs-CZ" sz="2400" b="1" dirty="0" smtClean="0"/>
              <a:t>) </a:t>
            </a:r>
            <a:r>
              <a:rPr lang="cs-CZ" sz="2400" dirty="0" smtClean="0"/>
              <a:t>po dané jednotce zásoby za určité 	časové období (deterministická nebo stochastická)</a:t>
            </a:r>
          </a:p>
          <a:p>
            <a:pPr algn="just">
              <a:spcBef>
                <a:spcPts val="600"/>
              </a:spcBef>
              <a:tabLst>
                <a:tab pos="542925" algn="l"/>
              </a:tabLst>
            </a:pPr>
            <a:r>
              <a:rPr lang="cs-CZ" sz="2400" b="1" dirty="0" smtClean="0"/>
              <a:t>Pořizovací lhůta dodávky</a:t>
            </a:r>
            <a:r>
              <a:rPr lang="cs-CZ" sz="2400" dirty="0" smtClean="0"/>
              <a:t> (</a:t>
            </a:r>
            <a:r>
              <a:rPr lang="cs-CZ" sz="2400" b="1" i="1" dirty="0" smtClean="0"/>
              <a:t>d</a:t>
            </a:r>
            <a:r>
              <a:rPr lang="cs-CZ" sz="2400" dirty="0" smtClean="0"/>
              <a:t>) je čas, který uplyne od 	vystavení objednávky do okamžiku, kdy dodávka 	dojde na sklad 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cs-CZ" sz="2400" b="1" dirty="0" smtClean="0"/>
              <a:t>Bod znovuobjednávky</a:t>
            </a:r>
            <a:r>
              <a:rPr lang="cs-CZ" sz="2400" dirty="0" smtClean="0"/>
              <a:t> (</a:t>
            </a:r>
            <a:r>
              <a:rPr lang="cs-CZ" sz="2400" b="1" i="1" dirty="0" smtClean="0"/>
              <a:t>r</a:t>
            </a:r>
            <a:r>
              <a:rPr lang="cs-CZ" sz="2400" dirty="0" smtClean="0"/>
              <a:t>) je stav zásoby, při kterém 	je 	třeba vystavit objednávku, aby dodávka došla 	na	sklad v požadovaném okamžiku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cs-CZ" sz="2400" b="1" dirty="0" smtClean="0"/>
              <a:t>Dodávkový cyklus a jeho délka</a:t>
            </a:r>
            <a:r>
              <a:rPr lang="cs-CZ" sz="2400" dirty="0" smtClean="0"/>
              <a:t> (</a:t>
            </a:r>
            <a:r>
              <a:rPr lang="cs-CZ" sz="2400" b="1" i="1" dirty="0" smtClean="0"/>
              <a:t>t</a:t>
            </a:r>
            <a:r>
              <a:rPr lang="cs-CZ" sz="2400" dirty="0" smtClean="0"/>
              <a:t>) je interval mezi 	dvěma dodávkami</a:t>
            </a:r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Úvod – základní pojmy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47675" algn="l"/>
              </a:tabLst>
            </a:pPr>
            <a:endParaRPr lang="cs-CZ" sz="2400" b="1" dirty="0" smtClean="0"/>
          </a:p>
          <a:p>
            <a:pPr algn="just">
              <a:tabLst>
                <a:tab pos="447675" algn="l"/>
              </a:tabLst>
            </a:pPr>
            <a:r>
              <a:rPr lang="cs-CZ" sz="2400" b="1" dirty="0" smtClean="0"/>
              <a:t>Pro stochastické modely zásob</a:t>
            </a:r>
            <a:endParaRPr lang="cs-CZ" sz="2400" dirty="0" smtClean="0"/>
          </a:p>
          <a:p>
            <a:pPr algn="just">
              <a:spcBef>
                <a:spcPts val="600"/>
              </a:spcBef>
              <a:tabLst>
                <a:tab pos="542925" algn="l"/>
              </a:tabLst>
            </a:pPr>
            <a:endParaRPr lang="cs-CZ" sz="2400" b="1" dirty="0" smtClean="0"/>
          </a:p>
          <a:p>
            <a:pPr algn="just">
              <a:spcBef>
                <a:spcPts val="600"/>
              </a:spcBef>
              <a:tabLst>
                <a:tab pos="542925" algn="l"/>
              </a:tabLst>
            </a:pPr>
            <a:r>
              <a:rPr lang="cs-CZ" sz="2400" b="1" dirty="0" smtClean="0"/>
              <a:t>Úroveň obsluhy </a:t>
            </a:r>
            <a:r>
              <a:rPr lang="cs-CZ" sz="2400" dirty="0" smtClean="0"/>
              <a:t>(</a:t>
            </a:r>
            <a:r>
              <a:rPr lang="cs-CZ" sz="2400" b="1" dirty="0" smtClean="0">
                <a:sym typeface="Symbol"/>
              </a:rPr>
              <a:t></a:t>
            </a:r>
            <a:r>
              <a:rPr lang="cs-CZ" sz="2400" dirty="0" smtClean="0">
                <a:sym typeface="Symbol"/>
              </a:rPr>
              <a:t>)</a:t>
            </a:r>
            <a:r>
              <a:rPr lang="cs-CZ" sz="2400" dirty="0" smtClean="0"/>
              <a:t> je pravděpodobnost, že v rámci 	jednoho dodávkového cyklu nedojde k výskytu 	nedostatku zásoby na skladě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cs-CZ" sz="2400" b="1" dirty="0" smtClean="0"/>
              <a:t>Pojistná zásoba</a:t>
            </a:r>
            <a:r>
              <a:rPr lang="cs-CZ" sz="2400" dirty="0" smtClean="0"/>
              <a:t> (</a:t>
            </a:r>
            <a:r>
              <a:rPr lang="cs-CZ" sz="2400" i="1" dirty="0" smtClean="0"/>
              <a:t>w</a:t>
            </a:r>
            <a:r>
              <a:rPr lang="cs-CZ" sz="2400" dirty="0" smtClean="0"/>
              <a:t>) je navýšení bodu znovu-	objednávky tak, aby v rámci dodávkového cyklu 	docházelo k výskytu nedostatku zásoby pouze se 	stanovenou pravděpodobností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Úvod – základní pojmy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47675" algn="l"/>
              </a:tabLst>
            </a:pPr>
            <a:endParaRPr lang="cs-CZ" sz="2400" dirty="0" smtClean="0"/>
          </a:p>
          <a:p>
            <a:pPr algn="just">
              <a:tabLst>
                <a:tab pos="447675" algn="l"/>
              </a:tabLst>
            </a:pPr>
            <a:r>
              <a:rPr lang="cs-CZ" sz="2400" dirty="0" smtClean="0"/>
              <a:t>Kritériem optimality v modelech zásob je minima-</a:t>
            </a:r>
            <a:r>
              <a:rPr lang="cs-CZ" sz="2400" dirty="0" err="1" smtClean="0"/>
              <a:t>lizace</a:t>
            </a:r>
            <a:r>
              <a:rPr lang="cs-CZ" sz="2400" dirty="0" smtClean="0"/>
              <a:t> nákladů. Uvažujeme následující nákladové položky:</a:t>
            </a:r>
          </a:p>
          <a:p>
            <a:pPr algn="just">
              <a:tabLst>
                <a:tab pos="447675" algn="l"/>
              </a:tabLst>
            </a:pPr>
            <a:endParaRPr lang="cs-CZ" sz="2400" dirty="0" smtClean="0"/>
          </a:p>
          <a:p>
            <a:pPr marL="457200" indent="-457200" algn="just">
              <a:buFont typeface="+mj-lt"/>
              <a:buAutoNum type="arabicPeriod"/>
              <a:tabLst>
                <a:tab pos="447675" algn="l"/>
              </a:tabLst>
            </a:pPr>
            <a:r>
              <a:rPr lang="cs-CZ" sz="2400" dirty="0" smtClean="0"/>
              <a:t>Skladovací náklady (variabilní) – často stanovené jako </a:t>
            </a:r>
            <a:r>
              <a:rPr lang="en-GB" sz="2400" dirty="0" smtClean="0"/>
              <a:t>% </a:t>
            </a:r>
            <a:r>
              <a:rPr lang="en-US" sz="2400" dirty="0" smtClean="0"/>
              <a:t>z </a:t>
            </a:r>
            <a:r>
              <a:rPr lang="cs-CZ" sz="2400" dirty="0" smtClean="0"/>
              <a:t>nákupní ceny dané jednotky zásoby – </a:t>
            </a:r>
            <a:r>
              <a:rPr lang="cs-CZ" sz="2400" i="1" dirty="0" smtClean="0"/>
              <a:t>c</a:t>
            </a:r>
            <a:r>
              <a:rPr lang="cs-CZ" sz="2400" i="1" baseline="-25000" dirty="0" smtClean="0"/>
              <a:t>1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eriod"/>
              <a:tabLst>
                <a:tab pos="447675" algn="l"/>
              </a:tabLst>
            </a:pPr>
            <a:r>
              <a:rPr lang="cs-CZ" sz="2400" dirty="0" smtClean="0"/>
              <a:t>Pořizovací náklady (fixní) – náklady související s vyřízením jedné objednávky (dodávky) libovolné velikosti – </a:t>
            </a:r>
            <a:r>
              <a:rPr lang="cs-CZ" sz="2400" i="1" dirty="0" smtClean="0"/>
              <a:t>c</a:t>
            </a:r>
            <a:r>
              <a:rPr lang="cs-CZ" sz="2400" i="1" baseline="-25000" dirty="0" smtClean="0"/>
              <a:t>2</a:t>
            </a:r>
            <a:endParaRPr lang="cs-CZ" sz="2400" i="1" dirty="0" smtClean="0"/>
          </a:p>
          <a:p>
            <a:pPr marL="457200" indent="-457200" algn="just">
              <a:spcBef>
                <a:spcPts val="600"/>
              </a:spcBef>
              <a:buFont typeface="+mj-lt"/>
              <a:buAutoNum type="arabicPeriod"/>
              <a:tabLst>
                <a:tab pos="447675" algn="l"/>
              </a:tabLst>
            </a:pPr>
            <a:r>
              <a:rPr lang="cs-CZ" sz="2400" dirty="0" smtClean="0"/>
              <a:t>Náklady (ztráty) z nedostatku zásoby na skladě – </a:t>
            </a:r>
            <a:r>
              <a:rPr lang="cs-CZ" sz="2400" i="1" dirty="0" smtClean="0"/>
              <a:t>c</a:t>
            </a:r>
            <a:r>
              <a:rPr lang="cs-CZ" sz="2400" i="1" baseline="-25000" dirty="0" smtClean="0"/>
              <a:t>3</a:t>
            </a:r>
            <a:endParaRPr lang="cs-CZ" sz="2400" i="1" dirty="0" smtClean="0"/>
          </a:p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Deterministické modely - EOQ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7340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47675" algn="l"/>
              </a:tabLst>
            </a:pPr>
            <a:r>
              <a:rPr lang="cs-CZ" sz="2400" dirty="0" smtClean="0"/>
              <a:t>EOQ = </a:t>
            </a:r>
            <a:r>
              <a:rPr lang="cs-CZ" sz="2400" dirty="0" err="1" smtClean="0"/>
              <a:t>Economic</a:t>
            </a:r>
            <a:r>
              <a:rPr lang="cs-CZ" sz="2400" dirty="0" smtClean="0"/>
              <a:t> </a:t>
            </a:r>
            <a:r>
              <a:rPr lang="cs-CZ" sz="2400" dirty="0" err="1" smtClean="0"/>
              <a:t>Order</a:t>
            </a:r>
            <a:r>
              <a:rPr lang="cs-CZ" sz="2400" dirty="0" smtClean="0"/>
              <a:t> </a:t>
            </a:r>
            <a:r>
              <a:rPr lang="cs-CZ" sz="2400" dirty="0" err="1" smtClean="0"/>
              <a:t>Quantity</a:t>
            </a:r>
            <a:endParaRPr lang="cs-CZ" sz="2400" dirty="0" smtClean="0"/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cs-CZ" sz="2400" dirty="0" smtClean="0"/>
              <a:t>Předpoklady modelu: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  <a:tabLst>
                <a:tab pos="361950" algn="l"/>
              </a:tabLst>
            </a:pPr>
            <a:r>
              <a:rPr lang="cs-CZ" sz="2400" dirty="0" smtClean="0"/>
              <a:t>Poptávka je známá a je konstantní.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 smtClean="0"/>
              <a:t>Čerpání zásob ze skladu je rovnoměrné.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 smtClean="0"/>
              <a:t>Pořizovací lhůta dodávek je známá a konstantní.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 smtClean="0"/>
              <a:t>Velikost všech dodávek je konstantní - označíme ji symbolem </a:t>
            </a:r>
            <a:r>
              <a:rPr lang="cs-CZ" sz="2400" i="1" dirty="0" err="1" smtClean="0"/>
              <a:t>q</a:t>
            </a:r>
            <a:r>
              <a:rPr lang="cs-CZ" sz="2400" i="1" dirty="0" smtClean="0"/>
              <a:t>.</a:t>
            </a:r>
            <a:endParaRPr lang="cs-CZ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cs-CZ" sz="2400" dirty="0" smtClean="0"/>
              <a:t>Nákupní cena je nezávislá na velikosti objednávky (neuvažují se množstevní rabaty).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 smtClean="0"/>
              <a:t>Není připuštěn vznik nedostatku zásoby (k doplnění skladu dochází v okamžiku jeho vyčerpání).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 smtClean="0"/>
              <a:t>K doplnění skladu dochází v jednom časovém okamžiku.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Deterministické modely - EOQ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556792"/>
            <a:ext cx="6879899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Deterministické modely - EOQ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1285861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068960"/>
            <a:ext cx="5832648" cy="328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véPole 6"/>
          <p:cNvSpPr txBox="1"/>
          <p:nvPr/>
        </p:nvSpPr>
        <p:spPr>
          <a:xfrm>
            <a:off x="1547664" y="126876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Nákladová funkce:</a:t>
            </a:r>
            <a:endParaRPr lang="cs-CZ" i="1" dirty="0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851920" y="1484784"/>
          <a:ext cx="1904939" cy="648072"/>
        </p:xfrm>
        <a:graphic>
          <a:graphicData uri="http://schemas.openxmlformats.org/presentationml/2006/ole">
            <p:oleObj spid="_x0000_s37891" name="Rovnice" r:id="rId4" imgW="1231560" imgH="419040" progId="Equation.3">
              <p:embed/>
            </p:oleObj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3851920" y="2132856"/>
          <a:ext cx="1944216" cy="681478"/>
        </p:xfrm>
        <a:graphic>
          <a:graphicData uri="http://schemas.openxmlformats.org/presentationml/2006/ole">
            <p:oleObj spid="_x0000_s37892" name="Rovnice" r:id="rId5" imgW="12315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2958</TotalTime>
  <Words>831</Words>
  <Application>Microsoft Office PowerPoint</Application>
  <PresentationFormat>Předvádění na obrazovce (4:3)</PresentationFormat>
  <Paragraphs>225</Paragraphs>
  <Slides>21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Slunovrat</vt:lpstr>
      <vt:lpstr>Rovnice</vt:lpstr>
      <vt:lpstr>Editor rovnic 3.0</vt:lpstr>
      <vt:lpstr>Modely řízení zásob </vt:lpstr>
      <vt:lpstr>Úvod – základní pojmy </vt:lpstr>
      <vt:lpstr>Úvod – základní pojmy </vt:lpstr>
      <vt:lpstr>Úvod – základní pojmy </vt:lpstr>
      <vt:lpstr>Úvod – základní pojmy </vt:lpstr>
      <vt:lpstr>Úvod – základní pojmy </vt:lpstr>
      <vt:lpstr>Deterministické modely - EOQ</vt:lpstr>
      <vt:lpstr>Deterministické modely - EOQ</vt:lpstr>
      <vt:lpstr>Deterministické modely - EOQ</vt:lpstr>
      <vt:lpstr>Deterministické modely - EOQ</vt:lpstr>
      <vt:lpstr>Deterministické modely - POQ</vt:lpstr>
      <vt:lpstr>Deterministické modely - POQ</vt:lpstr>
      <vt:lpstr>Model s množstevními rabaty</vt:lpstr>
      <vt:lpstr>Model s množstevními rabaty</vt:lpstr>
      <vt:lpstr>Stochastické modely stochastická spojitá poptávka </vt:lpstr>
      <vt:lpstr>Stochastické modely stochastická spojitá poptávka </vt:lpstr>
      <vt:lpstr>Stochastické modely stochastická spojitá poptávka </vt:lpstr>
      <vt:lpstr>Stochastické modely optimalizace jednorázově vytvářené zásoby </vt:lpstr>
      <vt:lpstr>Stochastické modely optimalizace jednorázově vytvářené zásoby </vt:lpstr>
      <vt:lpstr>Stochastické modely optimalizace jednorázově vytvářené zásoby </vt:lpstr>
      <vt:lpstr>Stochastické modely optimalizace jednorázově vytvářené zásoby 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výzkum </dc:title>
  <dc:creator>NOBODY</dc:creator>
  <cp:lastModifiedBy>NOBODY</cp:lastModifiedBy>
  <cp:revision>229</cp:revision>
  <dcterms:created xsi:type="dcterms:W3CDTF">2011-07-19T08:12:36Z</dcterms:created>
  <dcterms:modified xsi:type="dcterms:W3CDTF">2011-12-30T14:39:48Z</dcterms:modified>
</cp:coreProperties>
</file>