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2"/>
  </p:notesMasterIdLst>
  <p:sldIdLst>
    <p:sldId id="256" r:id="rId2"/>
    <p:sldId id="257" r:id="rId3"/>
    <p:sldId id="288" r:id="rId4"/>
    <p:sldId id="289" r:id="rId5"/>
    <p:sldId id="287" r:id="rId6"/>
    <p:sldId id="290" r:id="rId7"/>
    <p:sldId id="291" r:id="rId8"/>
    <p:sldId id="292" r:id="rId9"/>
    <p:sldId id="293" r:id="rId10"/>
    <p:sldId id="294" r:id="rId11"/>
    <p:sldId id="295" r:id="rId12"/>
    <p:sldId id="296" r:id="rId13"/>
    <p:sldId id="297" r:id="rId14"/>
    <p:sldId id="298" r:id="rId15"/>
    <p:sldId id="299" r:id="rId16"/>
    <p:sldId id="300" r:id="rId17"/>
    <p:sldId id="301" r:id="rId18"/>
    <p:sldId id="302" r:id="rId19"/>
    <p:sldId id="303" r:id="rId20"/>
    <p:sldId id="304" r:id="rId21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1" autoAdjust="0"/>
    <p:restoredTop sz="94706" autoAdjust="0"/>
  </p:normalViewPr>
  <p:slideViewPr>
    <p:cSldViewPr>
      <p:cViewPr>
        <p:scale>
          <a:sx n="100" d="100"/>
          <a:sy n="100" d="100"/>
        </p:scale>
        <p:origin x="-1026" y="4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9.wmf"/><Relationship Id="rId1" Type="http://schemas.openxmlformats.org/officeDocument/2006/relationships/image" Target="../media/image8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7EEA292-5346-4261-88B7-56E6A4C18898}" type="datetimeFigureOut">
              <a:rPr lang="cs-CZ" smtClean="0"/>
              <a:pPr/>
              <a:t>9.11.2011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B4D53D3-57CE-45CF-B83E-46AD13B4B437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Nadpis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22" name="Podnadpis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cs-CZ" smtClean="0"/>
              <a:t>Klepnutím lze upravit styl předlohy podnadpisů.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851D541-5F1F-4AEB-86BC-9EC1CB0840B9}" type="datetime1">
              <a:rPr lang="cs-CZ" smtClean="0"/>
              <a:pPr/>
              <a:t>9.11.2011</a:t>
            </a:fld>
            <a:endParaRPr lang="cs-CZ"/>
          </a:p>
        </p:txBody>
      </p:sp>
      <p:sp>
        <p:nvSpPr>
          <p:cNvPr id="20" name="Zástupný symbol pro zápatí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10" name="Zástupný symbol pro číslo snímku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D8316BA-FC3F-4DC7-84C6-AD7CDC986887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Elipsa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Elipsa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3555B51-C71F-49F4-9B2B-3D5E227B45C6}" type="datetime1">
              <a:rPr lang="cs-CZ" smtClean="0"/>
              <a:pPr/>
              <a:t>9.11.2011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D8316BA-FC3F-4DC7-84C6-AD7CDC986887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A6527AD-975C-4A71-ABAF-E7D630374D31}" type="datetime1">
              <a:rPr lang="cs-CZ" smtClean="0"/>
              <a:pPr/>
              <a:t>9.11.2011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D8316BA-FC3F-4DC7-84C6-AD7CDC986887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FB27158-2D0E-4CCF-AD1C-DB9B30AB3F33}" type="datetime1">
              <a:rPr lang="cs-CZ" smtClean="0"/>
              <a:pPr/>
              <a:t>9.11.2011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D8316BA-FC3F-4DC7-84C6-AD7CDC986887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AED3AA8-61BD-48AD-9A00-5875F0481DBA}" type="datetime1">
              <a:rPr lang="cs-CZ" smtClean="0"/>
              <a:pPr/>
              <a:t>9.11.2011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D8316BA-FC3F-4DC7-84C6-AD7CDC986887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0" name="Obdélník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Elipsa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Elipsa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8D644B2-F24B-4FAA-976A-B4FCAD55DCC0}" type="datetime1">
              <a:rPr lang="cs-CZ" smtClean="0"/>
              <a:pPr/>
              <a:t>9.11.2011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D8316BA-FC3F-4DC7-84C6-AD7CDC986887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3230262-FB2D-43F2-8C4E-0B723C5F4FEB}" type="datetime1">
              <a:rPr lang="cs-CZ" smtClean="0"/>
              <a:pPr/>
              <a:t>9.11.2011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D8316BA-FC3F-4DC7-84C6-AD7CDC986887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1549BB6-14FA-48F4-8573-9F0378E5D54C}" type="datetime1">
              <a:rPr lang="cs-CZ" smtClean="0"/>
              <a:pPr/>
              <a:t>9.11.2011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D8316BA-FC3F-4DC7-84C6-AD7CDC986887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délník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D1ECD3A-6320-4C9A-A90E-C6F3EC8E8125}" type="datetime1">
              <a:rPr lang="cs-CZ" smtClean="0"/>
              <a:pPr/>
              <a:t>9.11.2011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D8316BA-FC3F-4DC7-84C6-AD7CDC986887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6" name="Obdélník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120F69E-A5F2-4DA5-8791-F4C0B2A59FF7}" type="datetime1">
              <a:rPr lang="cs-CZ" smtClean="0"/>
              <a:pPr/>
              <a:t>9.11.2011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D8316BA-FC3F-4DC7-84C6-AD7CDC986887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0CFF11D-C282-463D-A6A1-CBC4CB542595}" type="datetime1">
              <a:rPr lang="cs-CZ" smtClean="0"/>
              <a:pPr/>
              <a:t>9.11.2011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D8316BA-FC3F-4DC7-84C6-AD7CDC986887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Obdélník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cs-CZ" smtClean="0"/>
              <a:t>Klepnutím na ikonu přidáte obrázek.</a:t>
            </a:r>
            <a:endParaRPr kumimoji="0" lang="en-US" dirty="0"/>
          </a:p>
        </p:txBody>
      </p:sp>
      <p:sp>
        <p:nvSpPr>
          <p:cNvPr id="9" name="Vývojový diagram: postup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Vývojový diagram: postup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Výseč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Elipsa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Prstenec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Obdélník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Zástupný symbol pro nadpis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9" name="Zástupný symbol pro text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24" name="Zástupný symbol pro datum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8185B029-CC6E-4069-B562-628436AEC5B4}" type="datetime1">
              <a:rPr lang="cs-CZ" smtClean="0"/>
              <a:pPr/>
              <a:t>9.11.2011</a:t>
            </a:fld>
            <a:endParaRPr lang="cs-CZ"/>
          </a:p>
        </p:txBody>
      </p:sp>
      <p:sp>
        <p:nvSpPr>
          <p:cNvPr id="10" name="Zástupný symbol pro zápatí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cs-CZ"/>
          </a:p>
        </p:txBody>
      </p:sp>
      <p:sp>
        <p:nvSpPr>
          <p:cNvPr id="22" name="Zástupný symbol pro číslo snímku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5D8316BA-FC3F-4DC7-84C6-AD7CDC986887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5" name="Obdélník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6.bin"/><Relationship Id="rId5" Type="http://schemas.openxmlformats.org/officeDocument/2006/relationships/oleObject" Target="../embeddings/oleObject5.bin"/><Relationship Id="rId4" Type="http://schemas.openxmlformats.org/officeDocument/2006/relationships/oleObject" Target="../embeddings/oleObject4.bin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5.v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6.vml"/><Relationship Id="rId4" Type="http://schemas.openxmlformats.org/officeDocument/2006/relationships/oleObject" Target="../embeddings/oleObject8.bin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.v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3.v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Řízení projektů	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428728" y="2071678"/>
            <a:ext cx="7406640" cy="3293448"/>
          </a:xfrm>
        </p:spPr>
        <p:txBody>
          <a:bodyPr>
            <a:normAutofit/>
          </a:bodyPr>
          <a:lstStyle/>
          <a:p>
            <a:r>
              <a:rPr lang="cs-CZ" dirty="0" smtClean="0"/>
              <a:t>Konstrukce síťového grafu pro řízení projektů</a:t>
            </a:r>
          </a:p>
          <a:p>
            <a:r>
              <a:rPr lang="cs-CZ" dirty="0" smtClean="0"/>
              <a:t>Metoda CPM</a:t>
            </a:r>
          </a:p>
          <a:p>
            <a:r>
              <a:rPr lang="cs-CZ" dirty="0" smtClean="0"/>
              <a:t>Metoda PERT</a:t>
            </a:r>
          </a:p>
          <a:p>
            <a:endParaRPr lang="cs-CZ" dirty="0" smtClean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316BA-FC3F-4DC7-84C6-AD7CDC986887}" type="slidenum">
              <a:rPr lang="cs-CZ" smtClean="0"/>
              <a:pPr/>
              <a:t>1</a:t>
            </a:fld>
            <a:endParaRPr lang="cs-CZ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357290" y="0"/>
            <a:ext cx="7406640" cy="903412"/>
          </a:xfrm>
        </p:spPr>
        <p:txBody>
          <a:bodyPr>
            <a:normAutofit/>
          </a:bodyPr>
          <a:lstStyle/>
          <a:p>
            <a:r>
              <a:rPr lang="cs-CZ" dirty="0" smtClean="0"/>
              <a:t>Metoda CPM – </a:t>
            </a:r>
            <a:r>
              <a:rPr lang="cs-CZ" sz="3200" dirty="0" smtClean="0"/>
              <a:t>výpočet (I. </a:t>
            </a:r>
            <a:r>
              <a:rPr lang="cs-CZ" sz="3200" dirty="0" err="1" smtClean="0"/>
              <a:t>f</a:t>
            </a:r>
            <a:r>
              <a:rPr lang="cs-CZ" sz="3200" dirty="0" smtClean="0"/>
              <a:t>.)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316BA-FC3F-4DC7-84C6-AD7CDC986887}" type="slidenum">
              <a:rPr lang="cs-CZ" smtClean="0"/>
              <a:pPr/>
              <a:t>10</a:t>
            </a:fld>
            <a:endParaRPr lang="cs-CZ"/>
          </a:p>
        </p:txBody>
      </p:sp>
      <p:pic>
        <p:nvPicPr>
          <p:cNvPr id="23556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92120" y="1714488"/>
            <a:ext cx="8051880" cy="32861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357290" y="0"/>
            <a:ext cx="7406640" cy="903412"/>
          </a:xfrm>
        </p:spPr>
        <p:txBody>
          <a:bodyPr>
            <a:normAutofit/>
          </a:bodyPr>
          <a:lstStyle/>
          <a:p>
            <a:r>
              <a:rPr lang="cs-CZ" dirty="0" smtClean="0"/>
              <a:t>Metoda CPM – </a:t>
            </a:r>
            <a:r>
              <a:rPr lang="cs-CZ" sz="3200" dirty="0" smtClean="0"/>
              <a:t>výpočet (II., III. f)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316BA-FC3F-4DC7-84C6-AD7CDC986887}" type="slidenum">
              <a:rPr lang="cs-CZ" smtClean="0"/>
              <a:pPr/>
              <a:t>11</a:t>
            </a:fld>
            <a:endParaRPr lang="cs-CZ"/>
          </a:p>
        </p:txBody>
      </p:sp>
      <p:sp>
        <p:nvSpPr>
          <p:cNvPr id="6" name="TextovéPole 5"/>
          <p:cNvSpPr txBox="1"/>
          <p:nvPr/>
        </p:nvSpPr>
        <p:spPr>
          <a:xfrm>
            <a:off x="1142976" y="1071546"/>
            <a:ext cx="771530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Bef>
                <a:spcPts val="600"/>
              </a:spcBef>
            </a:pPr>
            <a:endParaRPr lang="cs-CZ" sz="2400" dirty="0" smtClean="0"/>
          </a:p>
          <a:p>
            <a:pPr marL="342900" indent="-342900"/>
            <a:endParaRPr lang="cs-CZ" sz="2400" dirty="0" smtClean="0"/>
          </a:p>
          <a:p>
            <a:pPr marL="342900" indent="-342900"/>
            <a:endParaRPr lang="cs-CZ" sz="2400" dirty="0" smtClean="0"/>
          </a:p>
          <a:p>
            <a:pPr marL="342900" indent="-342900"/>
            <a:endParaRPr lang="cs-CZ" sz="2400" dirty="0"/>
          </a:p>
        </p:txBody>
      </p:sp>
      <p:pic>
        <p:nvPicPr>
          <p:cNvPr id="2457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14414" y="1643050"/>
            <a:ext cx="7827963" cy="3419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357290" y="0"/>
            <a:ext cx="7406640" cy="903412"/>
          </a:xfrm>
        </p:spPr>
        <p:txBody>
          <a:bodyPr>
            <a:normAutofit/>
          </a:bodyPr>
          <a:lstStyle/>
          <a:p>
            <a:r>
              <a:rPr lang="cs-CZ" dirty="0" smtClean="0"/>
              <a:t>Metoda CPM – </a:t>
            </a:r>
            <a:r>
              <a:rPr lang="cs-CZ" sz="3200" dirty="0" smtClean="0"/>
              <a:t>IV. fáze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316BA-FC3F-4DC7-84C6-AD7CDC986887}" type="slidenum">
              <a:rPr lang="cs-CZ" smtClean="0"/>
              <a:pPr/>
              <a:t>12</a:t>
            </a:fld>
            <a:endParaRPr lang="cs-CZ"/>
          </a:p>
        </p:txBody>
      </p:sp>
      <p:sp>
        <p:nvSpPr>
          <p:cNvPr id="6" name="TextovéPole 5"/>
          <p:cNvSpPr txBox="1"/>
          <p:nvPr/>
        </p:nvSpPr>
        <p:spPr>
          <a:xfrm>
            <a:off x="1142976" y="1071546"/>
            <a:ext cx="771530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Bef>
                <a:spcPts val="600"/>
              </a:spcBef>
            </a:pPr>
            <a:endParaRPr lang="cs-CZ" sz="2400" dirty="0" smtClean="0"/>
          </a:p>
          <a:p>
            <a:pPr marL="342900" indent="-342900"/>
            <a:endParaRPr lang="cs-CZ" sz="2400" dirty="0" smtClean="0"/>
          </a:p>
          <a:p>
            <a:pPr marL="342900" indent="-342900"/>
            <a:endParaRPr lang="cs-CZ" sz="2400" dirty="0" smtClean="0"/>
          </a:p>
          <a:p>
            <a:pPr marL="342900" indent="-342900"/>
            <a:endParaRPr lang="cs-CZ" sz="2400" dirty="0"/>
          </a:p>
        </p:txBody>
      </p:sp>
      <p:graphicFrame>
        <p:nvGraphicFramePr>
          <p:cNvPr id="7" name="Tabulka 6"/>
          <p:cNvGraphicFramePr>
            <a:graphicFrameLocks noGrp="1"/>
          </p:cNvGraphicFramePr>
          <p:nvPr/>
        </p:nvGraphicFramePr>
        <p:xfrm>
          <a:off x="1142976" y="1214422"/>
          <a:ext cx="7786733" cy="3386643"/>
        </p:xfrm>
        <a:graphic>
          <a:graphicData uri="http://schemas.openxmlformats.org/drawingml/2006/table">
            <a:tbl>
              <a:tblPr/>
              <a:tblGrid>
                <a:gridCol w="893919"/>
                <a:gridCol w="328600"/>
                <a:gridCol w="328600"/>
                <a:gridCol w="328600"/>
                <a:gridCol w="328600"/>
                <a:gridCol w="328600"/>
                <a:gridCol w="328600"/>
                <a:gridCol w="328600"/>
                <a:gridCol w="328600"/>
                <a:gridCol w="328600"/>
                <a:gridCol w="328600"/>
                <a:gridCol w="328600"/>
                <a:gridCol w="328600"/>
                <a:gridCol w="328600"/>
                <a:gridCol w="328600"/>
                <a:gridCol w="328600"/>
                <a:gridCol w="328600"/>
                <a:gridCol w="328600"/>
                <a:gridCol w="328600"/>
                <a:gridCol w="328600"/>
                <a:gridCol w="328600"/>
                <a:gridCol w="320814"/>
              </a:tblGrid>
              <a:tr h="643443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800" b="1" i="1" dirty="0">
                          <a:latin typeface="+mj-lt"/>
                          <a:ea typeface="Times New Roman"/>
                          <a:cs typeface="Times New Roman"/>
                        </a:rPr>
                        <a:t>Činnost</a:t>
                      </a:r>
                      <a:endParaRPr lang="cs-CZ" sz="1800" b="1" dirty="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1"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800" b="1" i="1" dirty="0">
                          <a:latin typeface="+mj-lt"/>
                          <a:ea typeface="Times New Roman"/>
                          <a:cs typeface="Times New Roman"/>
                        </a:rPr>
                        <a:t>Čas</a:t>
                      </a:r>
                      <a:endParaRPr lang="cs-CZ" sz="1800" b="1" dirty="0">
                        <a:latin typeface="+mj-lt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468630" algn="ctr"/>
                          <a:tab pos="1099185" algn="ctr"/>
                          <a:tab pos="1729105" algn="ctr"/>
                          <a:tab pos="2268855" algn="ctr"/>
                          <a:tab pos="2899410" algn="ctr"/>
                          <a:tab pos="3529330" algn="ctr"/>
                          <a:tab pos="4068445" algn="ctr"/>
                        </a:tabLst>
                      </a:pPr>
                      <a:r>
                        <a:rPr lang="cs-CZ" sz="1800" b="1" dirty="0">
                          <a:latin typeface="+mj-lt"/>
                          <a:ea typeface="Times New Roman"/>
                          <a:cs typeface="Times New Roman"/>
                        </a:rPr>
                        <a:t>0	   </a:t>
                      </a:r>
                      <a:r>
                        <a:rPr lang="cs-CZ" sz="1800" b="1" dirty="0" smtClean="0">
                          <a:latin typeface="+mj-lt"/>
                          <a:ea typeface="Times New Roman"/>
                          <a:cs typeface="Times New Roman"/>
                        </a:rPr>
                        <a:t>        3</a:t>
                      </a:r>
                      <a:r>
                        <a:rPr lang="cs-CZ" sz="1800" b="1" dirty="0">
                          <a:latin typeface="+mj-lt"/>
                          <a:ea typeface="Times New Roman"/>
                          <a:cs typeface="Times New Roman"/>
                        </a:rPr>
                        <a:t>	</a:t>
                      </a:r>
                      <a:r>
                        <a:rPr lang="cs-CZ" sz="1800" b="1" dirty="0" smtClean="0">
                          <a:latin typeface="+mj-lt"/>
                          <a:ea typeface="Times New Roman"/>
                          <a:cs typeface="Times New Roman"/>
                        </a:rPr>
                        <a:t>             6</a:t>
                      </a:r>
                      <a:r>
                        <a:rPr lang="cs-CZ" sz="1800" b="1" dirty="0">
                          <a:latin typeface="+mj-lt"/>
                          <a:ea typeface="Times New Roman"/>
                          <a:cs typeface="Times New Roman"/>
                        </a:rPr>
                        <a:t>	</a:t>
                      </a:r>
                      <a:r>
                        <a:rPr lang="cs-CZ" sz="1800" b="1" dirty="0" smtClean="0">
                          <a:latin typeface="+mj-lt"/>
                          <a:ea typeface="Times New Roman"/>
                          <a:cs typeface="Times New Roman"/>
                        </a:rPr>
                        <a:t>              9 </a:t>
                      </a:r>
                      <a:r>
                        <a:rPr lang="cs-CZ" sz="1800" b="1" dirty="0">
                          <a:latin typeface="+mj-lt"/>
                          <a:ea typeface="Times New Roman"/>
                          <a:cs typeface="Times New Roman"/>
                        </a:rPr>
                        <a:t>	</a:t>
                      </a:r>
                      <a:r>
                        <a:rPr lang="cs-CZ" sz="1800" b="1" dirty="0" smtClean="0">
                          <a:latin typeface="+mj-lt"/>
                          <a:ea typeface="Times New Roman"/>
                          <a:cs typeface="Times New Roman"/>
                        </a:rPr>
                        <a:t>         12</a:t>
                      </a:r>
                      <a:r>
                        <a:rPr lang="cs-CZ" sz="1800" b="1" dirty="0">
                          <a:latin typeface="+mj-lt"/>
                          <a:ea typeface="Times New Roman"/>
                          <a:cs typeface="Times New Roman"/>
                        </a:rPr>
                        <a:t>	</a:t>
                      </a:r>
                      <a:r>
                        <a:rPr lang="cs-CZ" sz="1800" b="1" dirty="0" smtClean="0">
                          <a:latin typeface="+mj-lt"/>
                          <a:ea typeface="Times New Roman"/>
                          <a:cs typeface="Times New Roman"/>
                        </a:rPr>
                        <a:t>             15</a:t>
                      </a:r>
                      <a:r>
                        <a:rPr lang="cs-CZ" sz="1800" b="1" dirty="0">
                          <a:latin typeface="+mj-lt"/>
                          <a:ea typeface="Times New Roman"/>
                          <a:cs typeface="Times New Roman"/>
                        </a:rPr>
                        <a:t>	</a:t>
                      </a:r>
                      <a:r>
                        <a:rPr lang="cs-CZ" sz="1800" b="1" dirty="0" smtClean="0">
                          <a:latin typeface="+mj-lt"/>
                          <a:ea typeface="Times New Roman"/>
                          <a:cs typeface="Times New Roman"/>
                        </a:rPr>
                        <a:t>    18</a:t>
                      </a:r>
                      <a:r>
                        <a:rPr lang="cs-CZ" sz="1800" b="1" dirty="0">
                          <a:latin typeface="+mj-lt"/>
                          <a:ea typeface="Times New Roman"/>
                          <a:cs typeface="Times New Roman"/>
                        </a:rPr>
                        <a:t>	</a:t>
                      </a:r>
                      <a:r>
                        <a:rPr lang="cs-CZ" sz="1800" b="1" dirty="0" smtClean="0">
                          <a:latin typeface="+mj-lt"/>
                          <a:ea typeface="Times New Roman"/>
                          <a:cs typeface="Times New Roman"/>
                        </a:rPr>
                        <a:t> 21</a:t>
                      </a:r>
                      <a:endParaRPr lang="cs-CZ" sz="1800" b="1" dirty="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264271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800" b="1" dirty="0">
                          <a:latin typeface="+mj-lt"/>
                          <a:ea typeface="Times New Roman"/>
                          <a:cs typeface="Times New Roman"/>
                        </a:rPr>
                        <a:t>A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cs-CZ" sz="1800" b="1" dirty="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cs-CZ" sz="1800" b="1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cs-CZ" sz="1800" b="1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cs-CZ" sz="1800" b="1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cs-CZ" sz="1800" b="1" dirty="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cs-CZ" sz="1800" b="1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cs-CZ" sz="1800" b="1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cs-CZ" sz="1800" b="1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cs-CZ" sz="1800" b="1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cs-CZ" sz="1800" b="1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cs-CZ" sz="1800" b="1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cs-CZ" sz="1800" b="1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cs-CZ" sz="1800" b="1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cs-CZ" sz="1800" b="1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cs-CZ" sz="1800" b="1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cs-CZ" sz="1800" b="1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cs-CZ" sz="1800" b="1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cs-CZ" sz="1800" b="1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cs-CZ" sz="1800" b="1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cs-CZ" sz="1800" b="1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cs-CZ" sz="1800" b="1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64271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800" b="1">
                          <a:latin typeface="+mj-lt"/>
                          <a:ea typeface="Times New Roman"/>
                          <a:cs typeface="Times New Roman"/>
                        </a:rPr>
                        <a:t>B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cs-CZ" sz="1800" b="1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cs-CZ" sz="1800" b="1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cs-CZ" sz="1800" b="1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cs-CZ" sz="1800" b="1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cs-CZ" sz="1800" b="1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cs-CZ" sz="1800" b="1" dirty="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cs-CZ" sz="1800" b="1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cs-CZ" sz="1800" b="1" dirty="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cs-CZ" sz="1800" b="1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cs-CZ" sz="1800" b="1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cs-CZ" sz="1800" b="1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cs-CZ" sz="1800" b="1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cs-CZ" sz="1800" b="1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cs-CZ" sz="1800" b="1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cs-CZ" sz="1800" b="1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cs-CZ" sz="1800" b="1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cs-CZ" sz="1800" b="1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cs-CZ" sz="1800" b="1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cs-CZ" sz="1800" b="1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cs-CZ" sz="1800" b="1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cs-CZ" sz="1800" b="1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64271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800" b="1">
                          <a:latin typeface="+mj-lt"/>
                          <a:ea typeface="Times New Roman"/>
                          <a:cs typeface="Times New Roman"/>
                        </a:rPr>
                        <a:t>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cs-CZ" sz="1800" b="1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cs-CZ" sz="1800" b="1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cs-CZ" sz="1800" b="1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cs-CZ" sz="1800" b="1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cs-CZ" sz="1800" b="1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cs-CZ" sz="1800" b="1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cs-CZ" sz="1800" b="1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cs-CZ" sz="1800" b="1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cs-CZ" sz="1800" b="1" dirty="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cs-CZ" sz="1800" b="1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cs-CZ" sz="1800" b="1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cs-CZ" sz="1800" b="1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cs-CZ" sz="1800" b="1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cs-CZ" sz="1800" b="1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cs-CZ" sz="1800" b="1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cs-CZ" sz="1800" b="1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cs-CZ" sz="1800" b="1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cs-CZ" sz="1800" b="1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cs-CZ" sz="1800" b="1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cs-CZ" sz="1800" b="1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cs-CZ" sz="1800" b="1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4271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800" b="1">
                          <a:latin typeface="+mj-lt"/>
                          <a:ea typeface="Times New Roman"/>
                          <a:cs typeface="Times New Roman"/>
                        </a:rPr>
                        <a:t>I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cs-CZ" sz="1800" b="1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cs-CZ" sz="1800" b="1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cs-CZ" sz="1800" b="1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cs-CZ" sz="1800" b="1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cs-CZ" sz="1800" b="1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cs-CZ" sz="1800" b="1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cs-CZ" sz="1800" b="1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cs-CZ" sz="1800" b="1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cs-CZ" sz="1800" b="1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cs-CZ" sz="1800" b="1" dirty="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cs-CZ" sz="1800" b="1" dirty="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cs-CZ" sz="1800" b="1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cs-CZ" sz="1800" b="1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cs-CZ" sz="1800" b="1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cs-CZ" sz="1800" b="1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cs-CZ" sz="1800" b="1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cs-CZ" sz="1800" b="1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cs-CZ" sz="1800" b="1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cs-CZ" sz="1800" b="1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cs-CZ" sz="1800" b="1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cs-CZ" sz="1800" b="1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</a:tr>
              <a:tr h="264271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800" b="1">
                          <a:latin typeface="+mj-lt"/>
                          <a:ea typeface="Times New Roman"/>
                          <a:cs typeface="Times New Roman"/>
                        </a:rPr>
                        <a:t>C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cs-CZ" sz="1800" b="1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cs-CZ" sz="1800" b="1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cs-CZ" sz="1800" b="1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cs-CZ" sz="1800" b="1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cs-CZ" sz="1800" b="1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cs-CZ" sz="1800" b="1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cs-CZ" sz="1800" b="1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cs-CZ" sz="1800" b="1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cs-CZ" sz="1800" b="1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cs-CZ" sz="1800" b="1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cs-CZ" sz="1800" b="1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cs-CZ" sz="1800" b="1" dirty="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cs-CZ" sz="1800" b="1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cs-CZ" sz="1800" b="1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cs-CZ" sz="1800" b="1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cs-CZ" sz="1800" b="1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cs-CZ" sz="1800" b="1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cs-CZ" sz="1800" b="1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cs-CZ" sz="1800" b="1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cs-CZ" sz="1800" b="1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cs-CZ" sz="1800" b="1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64271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800" b="1">
                          <a:latin typeface="+mj-lt"/>
                          <a:ea typeface="Times New Roman"/>
                          <a:cs typeface="Times New Roman"/>
                        </a:rPr>
                        <a:t>D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cs-CZ" sz="1800" b="1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cs-CZ" sz="1800" b="1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cs-CZ" sz="1800" b="1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cs-CZ" sz="1800" b="1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cs-CZ" sz="1800" b="1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cs-CZ" sz="1800" b="1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cs-CZ" sz="1800" b="1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cs-CZ" sz="1800" b="1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cs-CZ" sz="1800" b="1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cs-CZ" sz="1800" b="1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cs-CZ" sz="1800" b="1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cs-CZ" sz="1800" b="1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cs-CZ" sz="1800" b="1" dirty="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cs-CZ" sz="1800" b="1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cs-CZ" sz="1800" b="1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cs-CZ" sz="1800" b="1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cs-CZ" sz="1800" b="1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cs-CZ" sz="1800" b="1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cs-CZ" sz="1800" b="1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cs-CZ" sz="1800" b="1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cs-CZ" sz="1800" b="1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64271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800" b="1">
                          <a:latin typeface="+mj-lt"/>
                          <a:ea typeface="Times New Roman"/>
                          <a:cs typeface="Times New Roman"/>
                        </a:rPr>
                        <a:t>F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cs-CZ" sz="1800" b="1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cs-CZ" sz="1800" b="1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cs-CZ" sz="1800" b="1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cs-CZ" sz="1800" b="1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cs-CZ" sz="1800" b="1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cs-CZ" sz="1800" b="1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cs-CZ" sz="1800" b="1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cs-CZ" sz="1800" b="1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cs-CZ" sz="1800" b="1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cs-CZ" sz="1800" b="1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cs-CZ" sz="1800" b="1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cs-CZ" sz="1800" b="1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cs-CZ" sz="1800" b="1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cs-CZ" sz="1800" b="1" dirty="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cs-CZ" sz="1800" b="1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cs-CZ" sz="1800" b="1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cs-CZ" sz="1800" b="1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cs-CZ" sz="1800" b="1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cs-CZ" sz="1800" b="1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cs-CZ" sz="1800" b="1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cs-CZ" sz="1800" b="1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64271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800" b="1">
                          <a:latin typeface="+mj-lt"/>
                          <a:ea typeface="Times New Roman"/>
                          <a:cs typeface="Times New Roman"/>
                        </a:rPr>
                        <a:t>G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cs-CZ" sz="1800" b="1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cs-CZ" sz="1800" b="1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cs-CZ" sz="1800" b="1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cs-CZ" sz="1800" b="1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cs-CZ" sz="1800" b="1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cs-CZ" sz="1800" b="1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cs-CZ" sz="1800" b="1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cs-CZ" sz="1800" b="1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cs-CZ" sz="1800" b="1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cs-CZ" sz="1800" b="1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cs-CZ" sz="1800" b="1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cs-CZ" sz="1800" b="1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cs-CZ" sz="1800" b="1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cs-CZ" sz="1800" b="1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cs-CZ" sz="1800" b="1" dirty="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cs-CZ" sz="1800" b="1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cs-CZ" sz="1800" b="1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cs-CZ" sz="1800" b="1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cs-CZ" sz="1800" b="1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cs-CZ" sz="1800" b="1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cs-CZ" sz="1800" b="1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64271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800" b="1">
                          <a:latin typeface="+mj-lt"/>
                          <a:ea typeface="Times New Roman"/>
                          <a:cs typeface="Times New Roman"/>
                        </a:rPr>
                        <a:t>H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cs-CZ" sz="1800" b="1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cs-CZ" sz="1800" b="1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cs-CZ" sz="1800" b="1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cs-CZ" sz="1800" b="1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cs-CZ" sz="1800" b="1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cs-CZ" sz="1800" b="1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cs-CZ" sz="1800" b="1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cs-CZ" sz="1800" b="1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cs-CZ" sz="1800" b="1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cs-CZ" sz="1800" b="1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cs-CZ" sz="1800" b="1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cs-CZ" sz="1800" b="1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cs-CZ" sz="1800" b="1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cs-CZ" sz="1800" b="1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cs-CZ" sz="1800" b="1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cs-CZ" sz="1800" b="1" dirty="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cs-CZ" sz="1800" b="1" dirty="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cs-CZ" sz="1800" b="1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cs-CZ" sz="1800" b="1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cs-CZ" sz="1800" b="1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cs-CZ" sz="1800" b="1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4271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800" b="1">
                          <a:latin typeface="+mj-lt"/>
                          <a:ea typeface="Times New Roman"/>
                          <a:cs typeface="Times New Roman"/>
                        </a:rPr>
                        <a:t>J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cs-CZ" sz="1800" b="1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cs-CZ" sz="1800" b="1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cs-CZ" sz="1800" b="1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cs-CZ" sz="1800" b="1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cs-CZ" sz="1800" b="1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cs-CZ" sz="1800" b="1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cs-CZ" sz="1800" b="1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cs-CZ" sz="1800" b="1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cs-CZ" sz="1800" b="1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cs-CZ" sz="1800" b="1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cs-CZ" sz="1800" b="1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cs-CZ" sz="1800" b="1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cs-CZ" sz="1800" b="1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cs-CZ" sz="1800" b="1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cs-CZ" sz="1800" b="1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cs-CZ" sz="1800" b="1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cs-CZ" sz="1800" b="1" dirty="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cs-CZ" sz="1800" b="1" dirty="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cs-CZ" sz="1800" b="1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cs-CZ" sz="1800" b="1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cs-CZ" sz="1800" b="1" dirty="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8" name="Tabulka 7"/>
          <p:cNvGraphicFramePr>
            <a:graphicFrameLocks noGrp="1"/>
          </p:cNvGraphicFramePr>
          <p:nvPr/>
        </p:nvGraphicFramePr>
        <p:xfrm>
          <a:off x="1142976" y="5143512"/>
          <a:ext cx="7786749" cy="1295400"/>
        </p:xfrm>
        <a:graphic>
          <a:graphicData uri="http://schemas.openxmlformats.org/drawingml/2006/table">
            <a:tbl>
              <a:tblPr/>
              <a:tblGrid>
                <a:gridCol w="893919"/>
                <a:gridCol w="328601"/>
                <a:gridCol w="328601"/>
                <a:gridCol w="328601"/>
                <a:gridCol w="328601"/>
                <a:gridCol w="328601"/>
                <a:gridCol w="328601"/>
                <a:gridCol w="328601"/>
                <a:gridCol w="328601"/>
                <a:gridCol w="328601"/>
                <a:gridCol w="328601"/>
                <a:gridCol w="328601"/>
                <a:gridCol w="328601"/>
                <a:gridCol w="1030964"/>
                <a:gridCol w="657201"/>
                <a:gridCol w="328601"/>
                <a:gridCol w="328601"/>
                <a:gridCol w="328601"/>
                <a:gridCol w="275650"/>
              </a:tblGrid>
              <a:tr h="480063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600" i="1" dirty="0" smtClean="0">
                          <a:latin typeface="+mj-lt"/>
                          <a:ea typeface="Times New Roman"/>
                          <a:cs typeface="Times New Roman"/>
                        </a:rPr>
                        <a:t>Posloupnost</a:t>
                      </a:r>
                      <a:endParaRPr lang="cs-CZ" sz="1600" dirty="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18"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600" b="1" i="1" dirty="0">
                          <a:latin typeface="+mj-lt"/>
                          <a:ea typeface="Times New Roman"/>
                          <a:cs typeface="Times New Roman"/>
                        </a:rPr>
                        <a:t>Čas</a:t>
                      </a:r>
                      <a:endParaRPr lang="cs-CZ" sz="1600" b="1" dirty="0">
                        <a:latin typeface="+mj-lt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483870" algn="ctr"/>
                          <a:tab pos="1114425" algn="ctr"/>
                          <a:tab pos="1654175" algn="ctr"/>
                          <a:tab pos="2284095" algn="ctr"/>
                          <a:tab pos="2914650" algn="ctr"/>
                          <a:tab pos="3544570" algn="ctr"/>
                          <a:tab pos="4083685" algn="ctr"/>
                        </a:tabLst>
                      </a:pPr>
                      <a:r>
                        <a:rPr lang="cs-CZ" sz="1600" b="1" dirty="0">
                          <a:latin typeface="+mj-lt"/>
                          <a:ea typeface="Times New Roman"/>
                          <a:cs typeface="Times New Roman"/>
                        </a:rPr>
                        <a:t>0	 </a:t>
                      </a:r>
                      <a:r>
                        <a:rPr lang="cs-CZ" sz="1600" b="1" dirty="0" smtClean="0">
                          <a:latin typeface="+mj-lt"/>
                          <a:ea typeface="Times New Roman"/>
                          <a:cs typeface="Times New Roman"/>
                        </a:rPr>
                        <a:t>            </a:t>
                      </a:r>
                      <a:r>
                        <a:rPr lang="cs-CZ" sz="1600" b="1" dirty="0">
                          <a:latin typeface="+mj-lt"/>
                          <a:ea typeface="Times New Roman"/>
                          <a:cs typeface="Times New Roman"/>
                        </a:rPr>
                        <a:t>3	</a:t>
                      </a:r>
                      <a:r>
                        <a:rPr lang="cs-CZ" sz="1600" b="1" dirty="0" smtClean="0">
                          <a:latin typeface="+mj-lt"/>
                          <a:ea typeface="Times New Roman"/>
                          <a:cs typeface="Times New Roman"/>
                        </a:rPr>
                        <a:t>              6</a:t>
                      </a:r>
                      <a:r>
                        <a:rPr lang="cs-CZ" sz="1600" b="1" dirty="0">
                          <a:latin typeface="+mj-lt"/>
                          <a:ea typeface="Times New Roman"/>
                          <a:cs typeface="Times New Roman"/>
                        </a:rPr>
                        <a:t>	</a:t>
                      </a:r>
                      <a:r>
                        <a:rPr lang="cs-CZ" sz="1600" b="1" dirty="0" smtClean="0">
                          <a:latin typeface="+mj-lt"/>
                          <a:ea typeface="Times New Roman"/>
                          <a:cs typeface="Times New Roman"/>
                        </a:rPr>
                        <a:t>               9</a:t>
                      </a:r>
                      <a:r>
                        <a:rPr lang="cs-CZ" sz="1600" b="1" dirty="0">
                          <a:latin typeface="+mj-lt"/>
                          <a:ea typeface="Times New Roman"/>
                          <a:cs typeface="Times New Roman"/>
                        </a:rPr>
                        <a:t>	</a:t>
                      </a:r>
                      <a:r>
                        <a:rPr lang="cs-CZ" sz="1600" b="1" dirty="0" smtClean="0">
                          <a:latin typeface="+mj-lt"/>
                          <a:ea typeface="Times New Roman"/>
                          <a:cs typeface="Times New Roman"/>
                        </a:rPr>
                        <a:t>               12</a:t>
                      </a:r>
                      <a:r>
                        <a:rPr lang="cs-CZ" sz="1600" b="1" dirty="0">
                          <a:latin typeface="+mj-lt"/>
                          <a:ea typeface="Times New Roman"/>
                          <a:cs typeface="Times New Roman"/>
                        </a:rPr>
                        <a:t>	</a:t>
                      </a:r>
                      <a:r>
                        <a:rPr lang="cs-CZ" sz="1600" b="1" dirty="0" smtClean="0">
                          <a:latin typeface="+mj-lt"/>
                          <a:ea typeface="Times New Roman"/>
                          <a:cs typeface="Times New Roman"/>
                        </a:rPr>
                        <a:t>             15</a:t>
                      </a:r>
                      <a:r>
                        <a:rPr lang="cs-CZ" sz="1600" b="1" dirty="0">
                          <a:latin typeface="+mj-lt"/>
                          <a:ea typeface="Times New Roman"/>
                          <a:cs typeface="Times New Roman"/>
                        </a:rPr>
                        <a:t>	</a:t>
                      </a:r>
                      <a:r>
                        <a:rPr lang="cs-CZ" sz="1600" b="1" dirty="0" smtClean="0">
                          <a:latin typeface="+mj-lt"/>
                          <a:ea typeface="Times New Roman"/>
                          <a:cs typeface="Times New Roman"/>
                        </a:rPr>
                        <a:t>  18</a:t>
                      </a:r>
                      <a:r>
                        <a:rPr lang="cs-CZ" sz="1600" b="1" dirty="0">
                          <a:latin typeface="+mj-lt"/>
                          <a:ea typeface="Times New Roman"/>
                          <a:cs typeface="Times New Roman"/>
                        </a:rPr>
                        <a:t>	</a:t>
                      </a:r>
                      <a:r>
                        <a:rPr lang="cs-CZ" sz="1600" b="1" dirty="0" smtClean="0">
                          <a:latin typeface="+mj-lt"/>
                          <a:ea typeface="Times New Roman"/>
                          <a:cs typeface="Times New Roman"/>
                        </a:rPr>
                        <a:t> 21</a:t>
                      </a:r>
                      <a:endParaRPr lang="cs-CZ" sz="1600" b="1" dirty="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197169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600">
                          <a:latin typeface="+mj-lt"/>
                          <a:ea typeface="Times New Roman"/>
                          <a:cs typeface="Times New Roman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gridSpan="6"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600" b="1" dirty="0">
                          <a:latin typeface="+mj-lt"/>
                          <a:ea typeface="Times New Roman"/>
                          <a:cs typeface="Times New Roman"/>
                        </a:rPr>
                        <a:t>A</a:t>
                      </a:r>
                      <a:endParaRPr lang="cs-CZ" sz="1600" dirty="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6E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600" b="1">
                          <a:latin typeface="+mj-lt"/>
                          <a:ea typeface="Times New Roman"/>
                          <a:cs typeface="Times New Roman"/>
                        </a:rPr>
                        <a:t>B</a:t>
                      </a:r>
                      <a:endParaRPr lang="cs-CZ" sz="160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6E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600" b="1">
                          <a:latin typeface="+mj-lt"/>
                          <a:ea typeface="Times New Roman"/>
                          <a:cs typeface="Times New Roman"/>
                        </a:rPr>
                        <a:t>E</a:t>
                      </a:r>
                      <a:endParaRPr lang="cs-CZ" sz="160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6E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600" b="1">
                          <a:latin typeface="+mj-lt"/>
                          <a:ea typeface="Times New Roman"/>
                          <a:cs typeface="Times New Roman"/>
                        </a:rPr>
                        <a:t>I</a:t>
                      </a:r>
                      <a:endParaRPr lang="cs-CZ" sz="160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6E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197169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600">
                          <a:latin typeface="+mj-lt"/>
                          <a:ea typeface="Times New Roman"/>
                          <a:cs typeface="Times New Roman"/>
                        </a:rPr>
                        <a:t>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cs-CZ" sz="160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cs-CZ" sz="160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cs-CZ" sz="160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cs-CZ" sz="160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cs-CZ" sz="160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cs-CZ" sz="160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cs-CZ" sz="160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600" b="1" dirty="0">
                          <a:latin typeface="+mj-lt"/>
                          <a:ea typeface="Times New Roman"/>
                          <a:cs typeface="Times New Roman"/>
                        </a:rPr>
                        <a:t>C</a:t>
                      </a:r>
                      <a:endParaRPr lang="cs-CZ" sz="1600" dirty="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6E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600" b="1">
                          <a:latin typeface="+mj-lt"/>
                          <a:ea typeface="Times New Roman"/>
                          <a:cs typeface="Times New Roman"/>
                        </a:rPr>
                        <a:t>G</a:t>
                      </a:r>
                      <a:endParaRPr lang="cs-CZ" sz="160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6E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600" b="1">
                          <a:latin typeface="+mj-lt"/>
                          <a:ea typeface="Times New Roman"/>
                          <a:cs typeface="Times New Roman"/>
                        </a:rPr>
                        <a:t>D</a:t>
                      </a:r>
                      <a:endParaRPr lang="cs-CZ" sz="160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600" b="1">
                          <a:latin typeface="+mj-lt"/>
                          <a:ea typeface="Times New Roman"/>
                          <a:cs typeface="Times New Roman"/>
                        </a:rPr>
                        <a:t>F</a:t>
                      </a:r>
                      <a:endParaRPr lang="cs-CZ" sz="160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cs-CZ" sz="160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cs-CZ" sz="160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600" b="1">
                          <a:latin typeface="+mj-lt"/>
                          <a:ea typeface="Times New Roman"/>
                          <a:cs typeface="Times New Roman"/>
                        </a:rPr>
                        <a:t>J</a:t>
                      </a:r>
                      <a:endParaRPr lang="cs-CZ" sz="160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6E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197169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600">
                          <a:latin typeface="+mj-lt"/>
                          <a:ea typeface="Times New Roman"/>
                          <a:cs typeface="Times New Roman"/>
                        </a:rPr>
                        <a:t>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cs-CZ" sz="160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cs-CZ" sz="160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cs-CZ" sz="160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cs-CZ" sz="160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cs-CZ" sz="160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cs-CZ" sz="160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cs-CZ" sz="160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cs-CZ" sz="160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cs-CZ" sz="160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cs-CZ" sz="1600" dirty="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cs-CZ" sz="160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cs-CZ" sz="1600" dirty="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600" b="1" dirty="0">
                          <a:latin typeface="+mj-lt"/>
                          <a:ea typeface="Times New Roman"/>
                          <a:cs typeface="Times New Roman"/>
                        </a:rPr>
                        <a:t>H</a:t>
                      </a:r>
                      <a:endParaRPr lang="cs-CZ" sz="1600" dirty="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6E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cs-CZ" sz="1600" dirty="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cs-CZ" sz="1600" dirty="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cs-CZ" sz="1600" dirty="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cs-CZ" sz="1600" dirty="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357290" y="142852"/>
            <a:ext cx="7406640" cy="903412"/>
          </a:xfrm>
        </p:spPr>
        <p:txBody>
          <a:bodyPr>
            <a:normAutofit fontScale="90000"/>
          </a:bodyPr>
          <a:lstStyle/>
          <a:p>
            <a:r>
              <a:rPr lang="cs-CZ" dirty="0" smtClean="0"/>
              <a:t>Metoda PERT – </a:t>
            </a:r>
            <a:r>
              <a:rPr lang="cs-CZ" sz="3200" dirty="0" smtClean="0"/>
              <a:t>Program </a:t>
            </a:r>
            <a:r>
              <a:rPr lang="cs-CZ" sz="3200" dirty="0" err="1" smtClean="0"/>
              <a:t>Evaluation</a:t>
            </a:r>
            <a:r>
              <a:rPr lang="cs-CZ" sz="3200" dirty="0" smtClean="0"/>
              <a:t> </a:t>
            </a:r>
            <a:r>
              <a:rPr lang="cs-CZ" sz="3200" dirty="0" err="1" smtClean="0"/>
              <a:t>and</a:t>
            </a:r>
            <a:r>
              <a:rPr lang="cs-CZ" sz="3200" dirty="0" smtClean="0"/>
              <a:t> </a:t>
            </a:r>
            <a:r>
              <a:rPr lang="cs-CZ" sz="3200" dirty="0" err="1" smtClean="0"/>
              <a:t>Review</a:t>
            </a:r>
            <a:r>
              <a:rPr lang="cs-CZ" sz="3200" dirty="0" smtClean="0"/>
              <a:t> </a:t>
            </a:r>
            <a:r>
              <a:rPr lang="cs-CZ" sz="3200" dirty="0" err="1" smtClean="0"/>
              <a:t>Technique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316BA-FC3F-4DC7-84C6-AD7CDC986887}" type="slidenum">
              <a:rPr lang="cs-CZ" smtClean="0"/>
              <a:pPr/>
              <a:t>13</a:t>
            </a:fld>
            <a:endParaRPr lang="cs-CZ"/>
          </a:p>
        </p:txBody>
      </p:sp>
      <p:sp>
        <p:nvSpPr>
          <p:cNvPr id="6" name="TextovéPole 5"/>
          <p:cNvSpPr txBox="1"/>
          <p:nvPr/>
        </p:nvSpPr>
        <p:spPr>
          <a:xfrm>
            <a:off x="1357290" y="1071546"/>
            <a:ext cx="707236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Bef>
                <a:spcPts val="600"/>
              </a:spcBef>
            </a:pPr>
            <a:endParaRPr lang="cs-CZ" sz="2400" dirty="0" smtClean="0"/>
          </a:p>
          <a:p>
            <a:pPr marL="342900" indent="-342900"/>
            <a:endParaRPr lang="cs-CZ" sz="2400" dirty="0" smtClean="0"/>
          </a:p>
          <a:p>
            <a:pPr marL="342900" indent="-342900"/>
            <a:endParaRPr lang="cs-CZ" sz="2400" dirty="0" smtClean="0"/>
          </a:p>
          <a:p>
            <a:pPr marL="342900" indent="-342900"/>
            <a:endParaRPr lang="cs-CZ" sz="2400" dirty="0"/>
          </a:p>
        </p:txBody>
      </p:sp>
      <p:sp>
        <p:nvSpPr>
          <p:cNvPr id="5" name="Obdélník 4"/>
          <p:cNvSpPr/>
          <p:nvPr/>
        </p:nvSpPr>
        <p:spPr>
          <a:xfrm>
            <a:off x="1142944" y="1214422"/>
            <a:ext cx="8001056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400" dirty="0" smtClean="0"/>
              <a:t>Metoda CPM je </a:t>
            </a:r>
            <a:r>
              <a:rPr lang="cs-CZ" sz="2400" b="1" dirty="0" smtClean="0"/>
              <a:t>deterministická</a:t>
            </a:r>
            <a:r>
              <a:rPr lang="cs-CZ" sz="2400" dirty="0" smtClean="0"/>
              <a:t> (předpokládá, že předem známe doby trvání činností)</a:t>
            </a:r>
          </a:p>
          <a:p>
            <a:endParaRPr lang="cs-CZ" sz="2400" dirty="0" smtClean="0"/>
          </a:p>
          <a:p>
            <a:r>
              <a:rPr lang="cs-CZ" sz="2400" dirty="0" smtClean="0"/>
              <a:t>Metoda PERT je </a:t>
            </a:r>
            <a:r>
              <a:rPr lang="cs-CZ" sz="2400" b="1" dirty="0" smtClean="0"/>
              <a:t>stochastická </a:t>
            </a:r>
            <a:r>
              <a:rPr lang="cs-CZ" sz="2400" dirty="0" smtClean="0"/>
              <a:t>(pravděpodobnostní) - doby trvání činností jsou náhodné veličiny. Pro každou činnost se definují 3 časové charakteristiky:</a:t>
            </a:r>
          </a:p>
          <a:p>
            <a:endParaRPr lang="cs-CZ" sz="2400" dirty="0" smtClean="0"/>
          </a:p>
          <a:p>
            <a:pPr lvl="0"/>
            <a:r>
              <a:rPr lang="cs-CZ" sz="2400" i="1" dirty="0" err="1" smtClean="0"/>
              <a:t>a</a:t>
            </a:r>
            <a:r>
              <a:rPr lang="cs-CZ" sz="2400" baseline="-25000" dirty="0" err="1" smtClean="0"/>
              <a:t>ij</a:t>
            </a:r>
            <a:r>
              <a:rPr lang="cs-CZ" sz="2400" dirty="0" smtClean="0"/>
              <a:t> - nejkratší předpokládanou dobu trvání činnosti - tato charakteristika se označuje jako </a:t>
            </a:r>
            <a:r>
              <a:rPr lang="cs-CZ" sz="2400" b="1" dirty="0" smtClean="0"/>
              <a:t>optimistický odhad</a:t>
            </a:r>
            <a:r>
              <a:rPr lang="cs-CZ" sz="2400" dirty="0" smtClean="0"/>
              <a:t>,</a:t>
            </a:r>
          </a:p>
          <a:p>
            <a:pPr lvl="0"/>
            <a:r>
              <a:rPr lang="cs-CZ" sz="2400" i="1" dirty="0" smtClean="0"/>
              <a:t>b</a:t>
            </a:r>
            <a:r>
              <a:rPr lang="cs-CZ" sz="2400" baseline="-25000" dirty="0" smtClean="0"/>
              <a:t>ij</a:t>
            </a:r>
            <a:r>
              <a:rPr lang="cs-CZ" sz="2400" dirty="0" smtClean="0"/>
              <a:t> - nejdelší uvažovanou dobu trvání činnosti - tato charakteristika se označuje jako </a:t>
            </a:r>
            <a:r>
              <a:rPr lang="cs-CZ" sz="2400" b="1" dirty="0" smtClean="0"/>
              <a:t>pesimistický odhad</a:t>
            </a:r>
            <a:r>
              <a:rPr lang="cs-CZ" sz="2400" dirty="0" smtClean="0"/>
              <a:t>,</a:t>
            </a:r>
          </a:p>
          <a:p>
            <a:pPr lvl="0"/>
            <a:r>
              <a:rPr lang="cs-CZ" sz="2400" i="1" dirty="0" err="1" smtClean="0"/>
              <a:t>m</a:t>
            </a:r>
            <a:r>
              <a:rPr lang="cs-CZ" sz="2400" baseline="-25000" dirty="0" err="1" smtClean="0"/>
              <a:t>ij</a:t>
            </a:r>
            <a:r>
              <a:rPr lang="cs-CZ" sz="2400" baseline="-25000" dirty="0" smtClean="0"/>
              <a:t> </a:t>
            </a:r>
            <a:r>
              <a:rPr lang="cs-CZ" sz="2400" dirty="0" smtClean="0"/>
              <a:t>- nejpravděpodobnější dobu realizace činnosti - tato charakteristika se označuje jako </a:t>
            </a:r>
            <a:r>
              <a:rPr lang="cs-CZ" sz="2400" b="1" dirty="0" smtClean="0"/>
              <a:t>modální (normální) </a:t>
            </a:r>
            <a:r>
              <a:rPr lang="cs-CZ" sz="2400" b="1" dirty="0" smtClean="0"/>
              <a:t>odhad</a:t>
            </a:r>
            <a:r>
              <a:rPr lang="cs-CZ" sz="2400" dirty="0" smtClean="0"/>
              <a:t>.</a:t>
            </a:r>
          </a:p>
          <a:p>
            <a:endParaRPr lang="cs-CZ" sz="2400" dirty="0" smtClean="0"/>
          </a:p>
          <a:p>
            <a:endParaRPr lang="cs-CZ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357290" y="142852"/>
            <a:ext cx="7406640" cy="903412"/>
          </a:xfrm>
        </p:spPr>
        <p:txBody>
          <a:bodyPr>
            <a:normAutofit fontScale="90000"/>
          </a:bodyPr>
          <a:lstStyle/>
          <a:p>
            <a:r>
              <a:rPr lang="cs-CZ" dirty="0" smtClean="0"/>
              <a:t>Metoda PERT – </a:t>
            </a:r>
            <a:r>
              <a:rPr lang="cs-CZ" sz="3200" dirty="0" smtClean="0"/>
              <a:t>Program </a:t>
            </a:r>
            <a:r>
              <a:rPr lang="cs-CZ" sz="3200" dirty="0" err="1" smtClean="0"/>
              <a:t>Evaluation</a:t>
            </a:r>
            <a:r>
              <a:rPr lang="cs-CZ" sz="3200" dirty="0" smtClean="0"/>
              <a:t> </a:t>
            </a:r>
            <a:r>
              <a:rPr lang="cs-CZ" sz="3200" dirty="0" err="1" smtClean="0"/>
              <a:t>and</a:t>
            </a:r>
            <a:r>
              <a:rPr lang="cs-CZ" sz="3200" dirty="0" smtClean="0"/>
              <a:t> </a:t>
            </a:r>
            <a:r>
              <a:rPr lang="cs-CZ" sz="3200" dirty="0" err="1" smtClean="0"/>
              <a:t>Review</a:t>
            </a:r>
            <a:r>
              <a:rPr lang="cs-CZ" sz="3200" dirty="0" smtClean="0"/>
              <a:t> </a:t>
            </a:r>
            <a:r>
              <a:rPr lang="cs-CZ" sz="3200" dirty="0" err="1" smtClean="0"/>
              <a:t>Technique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316BA-FC3F-4DC7-84C6-AD7CDC986887}" type="slidenum">
              <a:rPr lang="cs-CZ" smtClean="0"/>
              <a:pPr/>
              <a:t>14</a:t>
            </a:fld>
            <a:endParaRPr lang="cs-CZ"/>
          </a:p>
        </p:txBody>
      </p:sp>
      <p:sp>
        <p:nvSpPr>
          <p:cNvPr id="6" name="TextovéPole 5"/>
          <p:cNvSpPr txBox="1"/>
          <p:nvPr/>
        </p:nvSpPr>
        <p:spPr>
          <a:xfrm>
            <a:off x="1357290" y="1071546"/>
            <a:ext cx="707236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Bef>
                <a:spcPts val="600"/>
              </a:spcBef>
            </a:pPr>
            <a:endParaRPr lang="cs-CZ" sz="2400" dirty="0" smtClean="0"/>
          </a:p>
          <a:p>
            <a:pPr marL="342900" indent="-342900"/>
            <a:endParaRPr lang="cs-CZ" sz="2400" dirty="0" smtClean="0"/>
          </a:p>
          <a:p>
            <a:pPr marL="342900" indent="-342900"/>
            <a:endParaRPr lang="cs-CZ" sz="2400" dirty="0" smtClean="0"/>
          </a:p>
          <a:p>
            <a:pPr marL="342900" indent="-342900"/>
            <a:endParaRPr lang="cs-CZ" sz="2400" dirty="0"/>
          </a:p>
        </p:txBody>
      </p:sp>
      <p:pic>
        <p:nvPicPr>
          <p:cNvPr id="2662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643174" y="1214422"/>
            <a:ext cx="4638684" cy="26296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26627" name="Object 3"/>
          <p:cNvGraphicFramePr>
            <a:graphicFrameLocks noChangeAspect="1"/>
          </p:cNvGraphicFramePr>
          <p:nvPr/>
        </p:nvGraphicFramePr>
        <p:xfrm>
          <a:off x="4429124" y="3929066"/>
          <a:ext cx="2143140" cy="714380"/>
        </p:xfrm>
        <a:graphic>
          <a:graphicData uri="http://schemas.openxmlformats.org/presentationml/2006/ole">
            <p:oleObj spid="_x0000_s26627" name="Rovnice" r:id="rId4" imgW="1257120" imgH="419040" progId="Equation.3">
              <p:embed/>
            </p:oleObj>
          </a:graphicData>
        </a:graphic>
      </p:graphicFrame>
      <p:sp>
        <p:nvSpPr>
          <p:cNvPr id="8" name="TextovéPole 7"/>
          <p:cNvSpPr txBox="1"/>
          <p:nvPr/>
        </p:nvSpPr>
        <p:spPr>
          <a:xfrm>
            <a:off x="1571604" y="4071942"/>
            <a:ext cx="21431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Střední hodnota:</a:t>
            </a:r>
            <a:endParaRPr lang="cs-CZ" dirty="0"/>
          </a:p>
        </p:txBody>
      </p:sp>
      <p:sp>
        <p:nvSpPr>
          <p:cNvPr id="9" name="TextovéPole 8"/>
          <p:cNvSpPr txBox="1"/>
          <p:nvPr/>
        </p:nvSpPr>
        <p:spPr>
          <a:xfrm>
            <a:off x="1571604" y="5072074"/>
            <a:ext cx="25717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Směrodatná odchylka a rozptyl:</a:t>
            </a:r>
            <a:endParaRPr lang="cs-CZ" dirty="0"/>
          </a:p>
        </p:txBody>
      </p:sp>
      <p:graphicFrame>
        <p:nvGraphicFramePr>
          <p:cNvPr id="26628" name="Object 4"/>
          <p:cNvGraphicFramePr>
            <a:graphicFrameLocks noChangeAspect="1"/>
          </p:cNvGraphicFramePr>
          <p:nvPr/>
        </p:nvGraphicFramePr>
        <p:xfrm>
          <a:off x="4429124" y="5000636"/>
          <a:ext cx="1363816" cy="714380"/>
        </p:xfrm>
        <a:graphic>
          <a:graphicData uri="http://schemas.openxmlformats.org/presentationml/2006/ole">
            <p:oleObj spid="_x0000_s26628" name="Rovnice" r:id="rId5" imgW="799920" imgH="419040" progId="Equation.3">
              <p:embed/>
            </p:oleObj>
          </a:graphicData>
        </a:graphic>
      </p:graphicFrame>
      <p:graphicFrame>
        <p:nvGraphicFramePr>
          <p:cNvPr id="26629" name="Object 5"/>
          <p:cNvGraphicFramePr>
            <a:graphicFrameLocks noChangeAspect="1"/>
          </p:cNvGraphicFramePr>
          <p:nvPr/>
        </p:nvGraphicFramePr>
        <p:xfrm>
          <a:off x="6092825" y="4979988"/>
          <a:ext cx="1774825" cy="757237"/>
        </p:xfrm>
        <a:graphic>
          <a:graphicData uri="http://schemas.openxmlformats.org/presentationml/2006/ole">
            <p:oleObj spid="_x0000_s26629" name="Rovnice" r:id="rId6" imgW="1041120" imgH="44424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357290" y="285728"/>
            <a:ext cx="7406640" cy="903412"/>
          </a:xfrm>
        </p:spPr>
        <p:txBody>
          <a:bodyPr>
            <a:normAutofit fontScale="90000"/>
          </a:bodyPr>
          <a:lstStyle/>
          <a:p>
            <a:r>
              <a:rPr lang="cs-CZ" dirty="0" smtClean="0"/>
              <a:t>Metoda PERT – </a:t>
            </a:r>
            <a:r>
              <a:rPr lang="cs-CZ" sz="3200" dirty="0" smtClean="0"/>
              <a:t>Program </a:t>
            </a:r>
            <a:r>
              <a:rPr lang="cs-CZ" sz="3200" dirty="0" err="1" smtClean="0"/>
              <a:t>Evaluation</a:t>
            </a:r>
            <a:r>
              <a:rPr lang="cs-CZ" sz="3200" dirty="0" smtClean="0"/>
              <a:t> </a:t>
            </a:r>
            <a:r>
              <a:rPr lang="cs-CZ" sz="3200" dirty="0" err="1" smtClean="0"/>
              <a:t>and</a:t>
            </a:r>
            <a:r>
              <a:rPr lang="cs-CZ" sz="3200" dirty="0" smtClean="0"/>
              <a:t> </a:t>
            </a:r>
            <a:r>
              <a:rPr lang="cs-CZ" sz="3200" dirty="0" err="1" smtClean="0"/>
              <a:t>Review</a:t>
            </a:r>
            <a:r>
              <a:rPr lang="cs-CZ" sz="3200" dirty="0" smtClean="0"/>
              <a:t> </a:t>
            </a:r>
            <a:r>
              <a:rPr lang="cs-CZ" sz="3200" dirty="0" err="1" smtClean="0"/>
              <a:t>Technique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316BA-FC3F-4DC7-84C6-AD7CDC986887}" type="slidenum">
              <a:rPr lang="cs-CZ" smtClean="0"/>
              <a:pPr/>
              <a:t>15</a:t>
            </a:fld>
            <a:endParaRPr lang="cs-CZ"/>
          </a:p>
        </p:txBody>
      </p:sp>
      <p:sp>
        <p:nvSpPr>
          <p:cNvPr id="6" name="TextovéPole 5"/>
          <p:cNvSpPr txBox="1"/>
          <p:nvPr/>
        </p:nvSpPr>
        <p:spPr>
          <a:xfrm>
            <a:off x="1357290" y="1071546"/>
            <a:ext cx="707236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Bef>
                <a:spcPts val="600"/>
              </a:spcBef>
            </a:pPr>
            <a:endParaRPr lang="cs-CZ" sz="2400" dirty="0" smtClean="0"/>
          </a:p>
          <a:p>
            <a:pPr marL="342900" indent="-342900"/>
            <a:endParaRPr lang="cs-CZ" sz="2400" dirty="0" smtClean="0"/>
          </a:p>
          <a:p>
            <a:pPr marL="342900" indent="-342900"/>
            <a:endParaRPr lang="cs-CZ" sz="2400" dirty="0" smtClean="0"/>
          </a:p>
          <a:p>
            <a:pPr marL="342900" indent="-342900"/>
            <a:endParaRPr lang="cs-CZ" sz="2400" dirty="0"/>
          </a:p>
        </p:txBody>
      </p:sp>
      <p:sp>
        <p:nvSpPr>
          <p:cNvPr id="8" name="TextovéPole 7"/>
          <p:cNvSpPr txBox="1"/>
          <p:nvPr/>
        </p:nvSpPr>
        <p:spPr>
          <a:xfrm>
            <a:off x="1428728" y="1428736"/>
            <a:ext cx="7286676" cy="53245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cs-CZ" sz="2000" dirty="0" smtClean="0"/>
              <a:t>Vypočte se kritická cesta stejným způsobem jako u metody CPM s tím, že se pracuje místo deterministických hodnot </a:t>
            </a:r>
            <a:r>
              <a:rPr lang="cs-CZ" sz="2000" i="1" dirty="0" err="1" smtClean="0"/>
              <a:t>y</a:t>
            </a:r>
            <a:r>
              <a:rPr lang="cs-CZ" sz="2000" i="1" baseline="-25000" dirty="0" err="1" smtClean="0"/>
              <a:t>ij</a:t>
            </a:r>
            <a:r>
              <a:rPr lang="cs-CZ" sz="2000" dirty="0" smtClean="0"/>
              <a:t> se středními hodnotami </a:t>
            </a:r>
            <a:r>
              <a:rPr lang="el-GR" sz="2000" i="1" dirty="0" smtClean="0"/>
              <a:t>μ</a:t>
            </a:r>
            <a:r>
              <a:rPr lang="cs-CZ" sz="2000" baseline="-25000" dirty="0" err="1" smtClean="0"/>
              <a:t>ij</a:t>
            </a:r>
            <a:r>
              <a:rPr lang="cs-CZ" sz="2000" dirty="0" smtClean="0"/>
              <a:t>.   </a:t>
            </a:r>
          </a:p>
          <a:p>
            <a:pPr marL="342900" indent="-342900">
              <a:spcBef>
                <a:spcPts val="1200"/>
              </a:spcBef>
              <a:buAutoNum type="arabicPeriod"/>
            </a:pPr>
            <a:r>
              <a:rPr lang="cs-CZ" sz="2000" dirty="0" smtClean="0"/>
              <a:t>Délka kritické cesty M je součtem středních dob kritických činností.</a:t>
            </a:r>
          </a:p>
          <a:p>
            <a:pPr marL="342900" indent="-342900">
              <a:spcBef>
                <a:spcPts val="1200"/>
              </a:spcBef>
              <a:buAutoNum type="arabicPeriod"/>
            </a:pPr>
            <a:r>
              <a:rPr lang="cs-CZ" sz="2000" dirty="0" smtClean="0"/>
              <a:t>Rozptyl délky kritické cesty </a:t>
            </a:r>
            <a:r>
              <a:rPr lang="cs-CZ" sz="2000" i="1" dirty="0" smtClean="0">
                <a:sym typeface="Symbol"/>
              </a:rPr>
              <a:t></a:t>
            </a:r>
            <a:r>
              <a:rPr lang="cs-CZ" sz="2000" baseline="-25000" dirty="0" smtClean="0"/>
              <a:t>KC</a:t>
            </a:r>
            <a:r>
              <a:rPr lang="cs-CZ" sz="2000" baseline="30000" dirty="0" smtClean="0"/>
              <a:t>2</a:t>
            </a:r>
            <a:r>
              <a:rPr lang="cs-CZ" sz="2000" dirty="0" smtClean="0"/>
              <a:t> je součtem rozptylů kritických činností. Směrodatná odchylka </a:t>
            </a:r>
            <a:r>
              <a:rPr lang="cs-CZ" sz="2000" i="1" dirty="0" smtClean="0">
                <a:sym typeface="Symbol"/>
              </a:rPr>
              <a:t></a:t>
            </a:r>
            <a:r>
              <a:rPr lang="cs-CZ" sz="2000" baseline="-25000" dirty="0" smtClean="0"/>
              <a:t>KC </a:t>
            </a:r>
            <a:r>
              <a:rPr lang="cs-CZ" sz="2000" dirty="0" smtClean="0"/>
              <a:t>je odmocnina tohoto rozptylu. </a:t>
            </a:r>
          </a:p>
          <a:p>
            <a:pPr marL="342900" indent="-342900">
              <a:spcBef>
                <a:spcPts val="1200"/>
              </a:spcBef>
            </a:pPr>
            <a:endParaRPr lang="cs-CZ" sz="2000" dirty="0" smtClean="0"/>
          </a:p>
          <a:p>
            <a:pPr>
              <a:spcBef>
                <a:spcPts val="1200"/>
              </a:spcBef>
            </a:pPr>
            <a:r>
              <a:rPr lang="cs-CZ" sz="2000" dirty="0" smtClean="0"/>
              <a:t>Za jistých předpokladů má délka kritické cesty (dobra trvání projektu) normální rozdělení se střední hodnotou M a směrodatnou odchylkou </a:t>
            </a:r>
            <a:r>
              <a:rPr lang="cs-CZ" sz="2000" i="1" dirty="0" smtClean="0">
                <a:sym typeface="Symbol"/>
              </a:rPr>
              <a:t></a:t>
            </a:r>
            <a:r>
              <a:rPr lang="cs-CZ" sz="2000" baseline="-25000" dirty="0" smtClean="0"/>
              <a:t>KC,</a:t>
            </a:r>
            <a:r>
              <a:rPr lang="cs-CZ" sz="2000" dirty="0" smtClean="0"/>
              <a:t> tj. N(M, </a:t>
            </a:r>
            <a:r>
              <a:rPr lang="cs-CZ" sz="2000" i="1" dirty="0" smtClean="0">
                <a:sym typeface="Symbol"/>
              </a:rPr>
              <a:t></a:t>
            </a:r>
            <a:r>
              <a:rPr lang="cs-CZ" sz="2000" baseline="-25000" dirty="0" smtClean="0"/>
              <a:t>KC</a:t>
            </a:r>
            <a:r>
              <a:rPr lang="cs-CZ" sz="2000" dirty="0" smtClean="0"/>
              <a:t>).</a:t>
            </a:r>
            <a:endParaRPr lang="cs-CZ" sz="2000" dirty="0" smtClean="0"/>
          </a:p>
          <a:p>
            <a:pPr marL="342900" indent="-342900">
              <a:spcBef>
                <a:spcPts val="1200"/>
              </a:spcBef>
            </a:pPr>
            <a:endParaRPr lang="cs-CZ" sz="2000" dirty="0" smtClean="0"/>
          </a:p>
          <a:p>
            <a:pPr marL="342900" indent="-342900">
              <a:spcBef>
                <a:spcPts val="1200"/>
              </a:spcBef>
            </a:pPr>
            <a:endParaRPr lang="cs-CZ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357290" y="285728"/>
            <a:ext cx="7406640" cy="903412"/>
          </a:xfrm>
        </p:spPr>
        <p:txBody>
          <a:bodyPr>
            <a:normAutofit fontScale="90000"/>
          </a:bodyPr>
          <a:lstStyle/>
          <a:p>
            <a:r>
              <a:rPr lang="cs-CZ" dirty="0" smtClean="0"/>
              <a:t>Metoda PERT – </a:t>
            </a:r>
            <a:r>
              <a:rPr lang="cs-CZ" sz="3200" dirty="0" smtClean="0"/>
              <a:t>Program </a:t>
            </a:r>
            <a:r>
              <a:rPr lang="cs-CZ" sz="3200" dirty="0" err="1" smtClean="0"/>
              <a:t>Evaluation</a:t>
            </a:r>
            <a:r>
              <a:rPr lang="cs-CZ" sz="3200" dirty="0" smtClean="0"/>
              <a:t> </a:t>
            </a:r>
            <a:r>
              <a:rPr lang="cs-CZ" sz="3200" dirty="0" err="1" smtClean="0"/>
              <a:t>and</a:t>
            </a:r>
            <a:r>
              <a:rPr lang="cs-CZ" sz="3200" dirty="0" smtClean="0"/>
              <a:t> </a:t>
            </a:r>
            <a:r>
              <a:rPr lang="cs-CZ" sz="3200" dirty="0" err="1" smtClean="0"/>
              <a:t>Review</a:t>
            </a:r>
            <a:r>
              <a:rPr lang="cs-CZ" sz="3200" dirty="0" smtClean="0"/>
              <a:t> </a:t>
            </a:r>
            <a:r>
              <a:rPr lang="cs-CZ" sz="3200" dirty="0" err="1" smtClean="0"/>
              <a:t>Technique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316BA-FC3F-4DC7-84C6-AD7CDC986887}" type="slidenum">
              <a:rPr lang="cs-CZ" smtClean="0"/>
              <a:pPr/>
              <a:t>16</a:t>
            </a:fld>
            <a:endParaRPr lang="cs-CZ"/>
          </a:p>
        </p:txBody>
      </p:sp>
      <p:sp>
        <p:nvSpPr>
          <p:cNvPr id="6" name="TextovéPole 5"/>
          <p:cNvSpPr txBox="1"/>
          <p:nvPr/>
        </p:nvSpPr>
        <p:spPr>
          <a:xfrm>
            <a:off x="1357290" y="1071546"/>
            <a:ext cx="707236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Bef>
                <a:spcPts val="600"/>
              </a:spcBef>
            </a:pPr>
            <a:endParaRPr lang="cs-CZ" sz="2400" dirty="0" smtClean="0"/>
          </a:p>
          <a:p>
            <a:pPr marL="342900" indent="-342900"/>
            <a:endParaRPr lang="cs-CZ" sz="2400" dirty="0" smtClean="0"/>
          </a:p>
          <a:p>
            <a:pPr marL="342900" indent="-342900"/>
            <a:endParaRPr lang="cs-CZ" sz="2400" dirty="0" smtClean="0"/>
          </a:p>
          <a:p>
            <a:pPr marL="342900" indent="-342900"/>
            <a:endParaRPr lang="cs-CZ" sz="2400" dirty="0"/>
          </a:p>
        </p:txBody>
      </p:sp>
      <p:sp>
        <p:nvSpPr>
          <p:cNvPr id="8" name="TextovéPole 7"/>
          <p:cNvSpPr txBox="1"/>
          <p:nvPr/>
        </p:nvSpPr>
        <p:spPr>
          <a:xfrm>
            <a:off x="1285852" y="1428736"/>
            <a:ext cx="7643866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1200"/>
              </a:spcBef>
            </a:pPr>
            <a:r>
              <a:rPr lang="cs-CZ" sz="2000" dirty="0" smtClean="0"/>
              <a:t>Jestliže má délka kritické cesty rozdělení </a:t>
            </a:r>
            <a:r>
              <a:rPr lang="cs-CZ" sz="2000" dirty="0" smtClean="0"/>
              <a:t>N(M, </a:t>
            </a:r>
            <a:r>
              <a:rPr lang="cs-CZ" sz="2000" i="1" dirty="0" smtClean="0">
                <a:sym typeface="Symbol"/>
              </a:rPr>
              <a:t></a:t>
            </a:r>
            <a:r>
              <a:rPr lang="cs-CZ" sz="2000" baseline="-25000" dirty="0" smtClean="0"/>
              <a:t>KC</a:t>
            </a:r>
            <a:r>
              <a:rPr lang="cs-CZ" sz="2000" dirty="0" smtClean="0"/>
              <a:t>), potom lze </a:t>
            </a:r>
            <a:r>
              <a:rPr lang="cs-CZ" sz="2000" dirty="0" err="1" smtClean="0"/>
              <a:t>ešit</a:t>
            </a:r>
            <a:r>
              <a:rPr lang="cs-CZ" sz="2000" dirty="0" smtClean="0"/>
              <a:t> následující dvě úlohy:</a:t>
            </a:r>
          </a:p>
          <a:p>
            <a:endParaRPr lang="cs-CZ" sz="2000" dirty="0" smtClean="0"/>
          </a:p>
          <a:p>
            <a:r>
              <a:rPr lang="cs-CZ" sz="2000" dirty="0" smtClean="0"/>
              <a:t>1. </a:t>
            </a:r>
            <a:r>
              <a:rPr lang="cs-CZ" sz="2000" b="1" dirty="0" smtClean="0"/>
              <a:t>Jaká </a:t>
            </a:r>
            <a:r>
              <a:rPr lang="cs-CZ" sz="2000" b="1" dirty="0" smtClean="0"/>
              <a:t>je </a:t>
            </a:r>
            <a:r>
              <a:rPr lang="cs-CZ" sz="2000" b="1" dirty="0" err="1" smtClean="0"/>
              <a:t>pst</a:t>
            </a:r>
            <a:r>
              <a:rPr lang="cs-CZ" sz="2000" b="1" dirty="0" smtClean="0"/>
              <a:t>., </a:t>
            </a:r>
            <a:r>
              <a:rPr lang="cs-CZ" sz="2000" b="1" dirty="0" smtClean="0"/>
              <a:t>že projekt bude </a:t>
            </a:r>
            <a:r>
              <a:rPr lang="cs-CZ" sz="2000" b="1" dirty="0" smtClean="0"/>
              <a:t>ukončený </a:t>
            </a:r>
            <a:r>
              <a:rPr lang="cs-CZ" sz="2000" b="1" dirty="0" smtClean="0"/>
              <a:t>v </a:t>
            </a:r>
            <a:r>
              <a:rPr lang="cs-CZ" sz="2000" b="1" dirty="0" smtClean="0"/>
              <a:t>čase </a:t>
            </a:r>
            <a:r>
              <a:rPr lang="cs-CZ" sz="2000" b="1" i="1" dirty="0" smtClean="0"/>
              <a:t>T</a:t>
            </a:r>
            <a:r>
              <a:rPr lang="cs-CZ" sz="2000" b="1" baseline="-25000" dirty="0" smtClean="0"/>
              <a:t>S</a:t>
            </a:r>
            <a:r>
              <a:rPr lang="cs-CZ" sz="2000" dirty="0" smtClean="0"/>
              <a:t>? </a:t>
            </a:r>
          </a:p>
          <a:p>
            <a:endParaRPr lang="cs-CZ" sz="2000" dirty="0" smtClean="0"/>
          </a:p>
          <a:p>
            <a:r>
              <a:rPr lang="cs-CZ" sz="2000" dirty="0" smtClean="0"/>
              <a:t>Jedná se o hodnotu </a:t>
            </a:r>
            <a:r>
              <a:rPr lang="cs-CZ" sz="2000" dirty="0" smtClean="0"/>
              <a:t>distribuční funkce </a:t>
            </a:r>
            <a:r>
              <a:rPr lang="cs-CZ" sz="2000" dirty="0" smtClean="0"/>
              <a:t>rozdělení </a:t>
            </a:r>
            <a:r>
              <a:rPr lang="cs-CZ" sz="2000" dirty="0" smtClean="0"/>
              <a:t>N(</a:t>
            </a:r>
            <a:r>
              <a:rPr lang="cs-CZ" sz="2000" i="1" dirty="0" smtClean="0"/>
              <a:t>M</a:t>
            </a:r>
            <a:r>
              <a:rPr lang="cs-CZ" sz="2000" dirty="0" smtClean="0"/>
              <a:t>, </a:t>
            </a:r>
            <a:r>
              <a:rPr lang="cs-CZ" sz="2000" i="1" dirty="0" smtClean="0">
                <a:sym typeface="Symbol"/>
              </a:rPr>
              <a:t></a:t>
            </a:r>
            <a:r>
              <a:rPr lang="cs-CZ" sz="2000" baseline="-25000" dirty="0" smtClean="0"/>
              <a:t>KC</a:t>
            </a:r>
            <a:r>
              <a:rPr lang="cs-CZ" sz="2000" dirty="0" smtClean="0"/>
              <a:t>) v bodě </a:t>
            </a:r>
            <a:r>
              <a:rPr lang="cs-CZ" sz="2000" i="1" dirty="0" smtClean="0"/>
              <a:t>T</a:t>
            </a:r>
            <a:r>
              <a:rPr lang="cs-CZ" sz="2000" baseline="-25000" dirty="0" smtClean="0"/>
              <a:t>S</a:t>
            </a:r>
            <a:r>
              <a:rPr lang="cs-CZ" sz="2000" dirty="0" smtClean="0"/>
              <a:t>. Vzhledem k tomu, že v tabulkách lze najít pouze hodnoty distribuční funkce standardizovaného normálního rozdělení N(0,1), jedná se po transformaci na toto rozdělení o hodnotu jeho distribuční funkce v bodě</a:t>
            </a:r>
          </a:p>
          <a:p>
            <a:pPr>
              <a:spcBef>
                <a:spcPts val="1200"/>
              </a:spcBef>
            </a:pPr>
            <a:endParaRPr lang="cs-CZ" sz="2000" dirty="0" smtClean="0"/>
          </a:p>
          <a:p>
            <a:pPr marL="342900" indent="-342900">
              <a:spcBef>
                <a:spcPts val="1200"/>
              </a:spcBef>
            </a:pPr>
            <a:endParaRPr lang="cs-CZ" sz="2000" dirty="0"/>
          </a:p>
        </p:txBody>
      </p:sp>
      <p:graphicFrame>
        <p:nvGraphicFramePr>
          <p:cNvPr id="28674" name="Object 2"/>
          <p:cNvGraphicFramePr>
            <a:graphicFrameLocks noChangeAspect="1"/>
          </p:cNvGraphicFramePr>
          <p:nvPr/>
        </p:nvGraphicFramePr>
        <p:xfrm>
          <a:off x="4071934" y="4786322"/>
          <a:ext cx="1357322" cy="809631"/>
        </p:xfrm>
        <a:graphic>
          <a:graphicData uri="http://schemas.openxmlformats.org/presentationml/2006/ole">
            <p:oleObj spid="_x0000_s28674" name="Rovnice" r:id="rId3" imgW="723600" imgH="43164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357290" y="500042"/>
            <a:ext cx="7406640" cy="903412"/>
          </a:xfrm>
        </p:spPr>
        <p:txBody>
          <a:bodyPr>
            <a:normAutofit fontScale="90000"/>
          </a:bodyPr>
          <a:lstStyle/>
          <a:p>
            <a:r>
              <a:rPr lang="cs-CZ" dirty="0" smtClean="0"/>
              <a:t>Metoda PERT – </a:t>
            </a:r>
            <a:r>
              <a:rPr lang="cs-CZ" sz="3200" dirty="0" smtClean="0"/>
              <a:t>Program </a:t>
            </a:r>
            <a:r>
              <a:rPr lang="cs-CZ" sz="3200" dirty="0" err="1" smtClean="0"/>
              <a:t>Evaluation</a:t>
            </a:r>
            <a:r>
              <a:rPr lang="cs-CZ" sz="3200" dirty="0" smtClean="0"/>
              <a:t> </a:t>
            </a:r>
            <a:r>
              <a:rPr lang="cs-CZ" sz="3200" dirty="0" err="1" smtClean="0"/>
              <a:t>and</a:t>
            </a:r>
            <a:r>
              <a:rPr lang="cs-CZ" sz="3200" dirty="0" smtClean="0"/>
              <a:t> </a:t>
            </a:r>
            <a:r>
              <a:rPr lang="cs-CZ" sz="3200" dirty="0" err="1" smtClean="0"/>
              <a:t>Review</a:t>
            </a:r>
            <a:r>
              <a:rPr lang="cs-CZ" sz="3200" dirty="0" smtClean="0"/>
              <a:t> </a:t>
            </a:r>
            <a:r>
              <a:rPr lang="cs-CZ" sz="3200" dirty="0" err="1" smtClean="0"/>
              <a:t>Technique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316BA-FC3F-4DC7-84C6-AD7CDC986887}" type="slidenum">
              <a:rPr lang="cs-CZ" smtClean="0"/>
              <a:pPr/>
              <a:t>17</a:t>
            </a:fld>
            <a:endParaRPr lang="cs-CZ"/>
          </a:p>
        </p:txBody>
      </p:sp>
      <p:sp>
        <p:nvSpPr>
          <p:cNvPr id="6" name="TextovéPole 5"/>
          <p:cNvSpPr txBox="1"/>
          <p:nvPr/>
        </p:nvSpPr>
        <p:spPr>
          <a:xfrm>
            <a:off x="1357290" y="1071546"/>
            <a:ext cx="707236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Bef>
                <a:spcPts val="600"/>
              </a:spcBef>
            </a:pPr>
            <a:endParaRPr lang="cs-CZ" sz="2400" dirty="0" smtClean="0"/>
          </a:p>
          <a:p>
            <a:pPr marL="342900" indent="-342900"/>
            <a:endParaRPr lang="cs-CZ" sz="2400" dirty="0" smtClean="0"/>
          </a:p>
          <a:p>
            <a:pPr marL="342900" indent="-342900"/>
            <a:endParaRPr lang="cs-CZ" sz="2400" dirty="0" smtClean="0"/>
          </a:p>
          <a:p>
            <a:pPr marL="342900" indent="-342900"/>
            <a:endParaRPr lang="cs-CZ" sz="2400" dirty="0"/>
          </a:p>
        </p:txBody>
      </p:sp>
      <p:sp>
        <p:nvSpPr>
          <p:cNvPr id="8" name="TextovéPole 7"/>
          <p:cNvSpPr txBox="1"/>
          <p:nvPr/>
        </p:nvSpPr>
        <p:spPr>
          <a:xfrm>
            <a:off x="1357290" y="1785926"/>
            <a:ext cx="7643866" cy="30162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66700" indent="-266700"/>
            <a:r>
              <a:rPr lang="cs-CZ" sz="2000" dirty="0" smtClean="0"/>
              <a:t>2. </a:t>
            </a:r>
            <a:r>
              <a:rPr lang="cs-CZ" sz="2000" b="1" dirty="0" smtClean="0"/>
              <a:t>V jakém čase </a:t>
            </a:r>
            <a:r>
              <a:rPr lang="cs-CZ" sz="2000" b="1" i="1" dirty="0" smtClean="0"/>
              <a:t>T</a:t>
            </a:r>
            <a:r>
              <a:rPr lang="cs-CZ" sz="2000" baseline="-25000" dirty="0" smtClean="0"/>
              <a:t>S </a:t>
            </a:r>
            <a:r>
              <a:rPr lang="cs-CZ" sz="2000" b="1" dirty="0" smtClean="0"/>
              <a:t>bude projekt ukončen se stanovenou </a:t>
            </a:r>
            <a:r>
              <a:rPr lang="cs-CZ" sz="2000" b="1" dirty="0" smtClean="0"/>
              <a:t>pravděpodobností </a:t>
            </a:r>
            <a:r>
              <a:rPr lang="cs-CZ" sz="2000" b="1" i="1" dirty="0" smtClean="0"/>
              <a:t>p</a:t>
            </a:r>
            <a:r>
              <a:rPr lang="cs-CZ" sz="2000" b="1" dirty="0" smtClean="0"/>
              <a:t> ?</a:t>
            </a:r>
            <a:endParaRPr lang="cs-CZ" sz="2000" dirty="0" smtClean="0"/>
          </a:p>
          <a:p>
            <a:endParaRPr lang="cs-CZ" sz="2000" dirty="0" smtClean="0"/>
          </a:p>
          <a:p>
            <a:pPr algn="just"/>
            <a:r>
              <a:rPr lang="cs-CZ" sz="2000" dirty="0" smtClean="0"/>
              <a:t>V tomto případě stačí z tabulek rozdělení N(0,1) určit, </a:t>
            </a:r>
            <a:r>
              <a:rPr lang="cs-CZ" sz="2000" dirty="0" smtClean="0"/>
              <a:t>jaká hodnota </a:t>
            </a:r>
            <a:r>
              <a:rPr lang="cs-CZ" sz="2000" i="1" dirty="0" err="1" smtClean="0"/>
              <a:t>z</a:t>
            </a:r>
            <a:r>
              <a:rPr lang="cs-CZ" sz="2000" baseline="-25000" dirty="0" err="1" smtClean="0"/>
              <a:t>p</a:t>
            </a:r>
            <a:r>
              <a:rPr lang="cs-CZ" sz="2000" dirty="0" smtClean="0"/>
              <a:t> odpovídá zadané pravděpodobnosti </a:t>
            </a:r>
            <a:r>
              <a:rPr lang="cs-CZ" sz="2000" i="1" dirty="0" smtClean="0"/>
              <a:t>p</a:t>
            </a:r>
            <a:r>
              <a:rPr lang="cs-CZ" sz="2000" dirty="0" smtClean="0"/>
              <a:t> a potom hledaný časový údaj vypočítat </a:t>
            </a:r>
            <a:r>
              <a:rPr lang="cs-CZ" sz="2000" dirty="0" smtClean="0"/>
              <a:t>jako</a:t>
            </a:r>
            <a:endParaRPr lang="cs-CZ" sz="2000" dirty="0" smtClean="0"/>
          </a:p>
          <a:p>
            <a:endParaRPr lang="cs-CZ" sz="2000" i="1" dirty="0" smtClean="0"/>
          </a:p>
          <a:p>
            <a:r>
              <a:rPr lang="cs-CZ" sz="2000" i="1" dirty="0" smtClean="0"/>
              <a:t>		T</a:t>
            </a:r>
            <a:r>
              <a:rPr lang="cs-CZ" sz="2000" baseline="-25000" dirty="0" smtClean="0"/>
              <a:t>S</a:t>
            </a:r>
            <a:r>
              <a:rPr lang="cs-CZ" sz="2000" dirty="0" smtClean="0"/>
              <a:t> = </a:t>
            </a:r>
            <a:r>
              <a:rPr lang="cs-CZ" sz="2000" i="1" dirty="0" smtClean="0"/>
              <a:t>M </a:t>
            </a:r>
            <a:r>
              <a:rPr lang="cs-CZ" sz="2000" dirty="0" smtClean="0"/>
              <a:t>+</a:t>
            </a:r>
            <a:r>
              <a:rPr lang="cs-CZ" sz="2000" i="1" dirty="0" smtClean="0"/>
              <a:t> </a:t>
            </a:r>
            <a:r>
              <a:rPr lang="cs-CZ" sz="2000" i="1" dirty="0" err="1" smtClean="0"/>
              <a:t>z</a:t>
            </a:r>
            <a:r>
              <a:rPr lang="cs-CZ" sz="2000" baseline="-25000" dirty="0" err="1" smtClean="0"/>
              <a:t>p</a:t>
            </a:r>
            <a:r>
              <a:rPr lang="cs-CZ" sz="2000" i="1" dirty="0" smtClean="0">
                <a:sym typeface="Symbol"/>
              </a:rPr>
              <a:t></a:t>
            </a:r>
            <a:r>
              <a:rPr lang="cs-CZ" sz="2000" baseline="-25000" dirty="0" smtClean="0"/>
              <a:t>KC</a:t>
            </a:r>
            <a:r>
              <a:rPr lang="cs-CZ" sz="2000" dirty="0" smtClean="0"/>
              <a:t> .</a:t>
            </a:r>
            <a:endParaRPr lang="cs-CZ" sz="2000" dirty="0" smtClean="0"/>
          </a:p>
          <a:p>
            <a:pPr marL="342900" indent="-342900">
              <a:spcBef>
                <a:spcPts val="1200"/>
              </a:spcBef>
            </a:pPr>
            <a:endParaRPr lang="cs-CZ" sz="2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357290" y="500042"/>
            <a:ext cx="7406640" cy="903412"/>
          </a:xfrm>
        </p:spPr>
        <p:txBody>
          <a:bodyPr>
            <a:normAutofit/>
          </a:bodyPr>
          <a:lstStyle/>
          <a:p>
            <a:r>
              <a:rPr lang="cs-CZ" dirty="0" smtClean="0"/>
              <a:t>Metoda PERT – </a:t>
            </a:r>
            <a:r>
              <a:rPr lang="cs-CZ" sz="3200" dirty="0" smtClean="0"/>
              <a:t>příklad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316BA-FC3F-4DC7-84C6-AD7CDC986887}" type="slidenum">
              <a:rPr lang="cs-CZ" smtClean="0"/>
              <a:pPr/>
              <a:t>18</a:t>
            </a:fld>
            <a:endParaRPr lang="cs-CZ"/>
          </a:p>
        </p:txBody>
      </p:sp>
      <p:sp>
        <p:nvSpPr>
          <p:cNvPr id="6" name="TextovéPole 5"/>
          <p:cNvSpPr txBox="1"/>
          <p:nvPr/>
        </p:nvSpPr>
        <p:spPr>
          <a:xfrm>
            <a:off x="1357290" y="1071546"/>
            <a:ext cx="707236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Bef>
                <a:spcPts val="600"/>
              </a:spcBef>
            </a:pPr>
            <a:endParaRPr lang="cs-CZ" sz="2400" dirty="0" smtClean="0"/>
          </a:p>
          <a:p>
            <a:pPr marL="342900" indent="-342900"/>
            <a:endParaRPr lang="cs-CZ" sz="2400" dirty="0" smtClean="0"/>
          </a:p>
          <a:p>
            <a:pPr marL="342900" indent="-342900"/>
            <a:endParaRPr lang="cs-CZ" sz="2400" dirty="0" smtClean="0"/>
          </a:p>
          <a:p>
            <a:pPr marL="342900" indent="-342900"/>
            <a:endParaRPr lang="cs-CZ" sz="2400" dirty="0"/>
          </a:p>
        </p:txBody>
      </p:sp>
      <p:graphicFrame>
        <p:nvGraphicFramePr>
          <p:cNvPr id="7" name="Tabulka 6"/>
          <p:cNvGraphicFramePr>
            <a:graphicFrameLocks noGrp="1"/>
          </p:cNvGraphicFramePr>
          <p:nvPr/>
        </p:nvGraphicFramePr>
        <p:xfrm>
          <a:off x="1500166" y="1857364"/>
          <a:ext cx="7001588" cy="3901440"/>
        </p:xfrm>
        <a:graphic>
          <a:graphicData uri="http://schemas.openxmlformats.org/drawingml/2006/table">
            <a:tbl>
              <a:tblPr/>
              <a:tblGrid>
                <a:gridCol w="962019"/>
                <a:gridCol w="1006828"/>
                <a:gridCol w="1006828"/>
                <a:gridCol w="1006828"/>
                <a:gridCol w="1006828"/>
                <a:gridCol w="1006828"/>
                <a:gridCol w="1005429"/>
              </a:tblGrid>
              <a:tr h="206235"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600" b="1" dirty="0">
                          <a:latin typeface="+mj-lt"/>
                          <a:ea typeface="Times New Roman"/>
                        </a:rPr>
                        <a:t>činnost</a:t>
                      </a: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600" b="1">
                          <a:latin typeface="+mj-lt"/>
                          <a:ea typeface="Times New Roman"/>
                        </a:rPr>
                        <a:t>odhad doby trvání</a:t>
                      </a: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600" b="1">
                          <a:latin typeface="+mj-lt"/>
                          <a:ea typeface="Times New Roman"/>
                        </a:rPr>
                        <a:t>střední</a:t>
                      </a: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600" b="1">
                          <a:latin typeface="+mj-lt"/>
                          <a:ea typeface="Times New Roman"/>
                        </a:rPr>
                        <a:t>směrod.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600" b="1">
                          <a:latin typeface="+mj-lt"/>
                          <a:ea typeface="Times New Roman"/>
                        </a:rPr>
                        <a:t>rozptyl</a:t>
                      </a: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06235"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600" b="1" dirty="0">
                          <a:latin typeface="+mj-lt"/>
                          <a:ea typeface="Times New Roman"/>
                        </a:rPr>
                        <a:t>(hrana)</a:t>
                      </a: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600" b="1">
                          <a:latin typeface="+mj-lt"/>
                          <a:ea typeface="Times New Roman"/>
                        </a:rPr>
                        <a:t>optimist.</a:t>
                      </a: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600" b="1">
                          <a:latin typeface="+mj-lt"/>
                          <a:ea typeface="Times New Roman"/>
                        </a:rPr>
                        <a:t>modální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600" b="1">
                          <a:latin typeface="+mj-lt"/>
                          <a:ea typeface="Times New Roman"/>
                        </a:rPr>
                        <a:t>pesimist.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600" b="1" dirty="0">
                          <a:latin typeface="+mj-lt"/>
                          <a:ea typeface="Times New Roman"/>
                        </a:rPr>
                        <a:t>doba</a:t>
                      </a: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600" b="1">
                          <a:latin typeface="+mj-lt"/>
                          <a:ea typeface="Times New Roman"/>
                        </a:rPr>
                        <a:t>odch.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cs-CZ" sz="1600" b="1">
                        <a:latin typeface="+mj-lt"/>
                        <a:ea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2213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600" b="1" i="1" dirty="0" err="1">
                          <a:latin typeface="+mj-lt"/>
                          <a:ea typeface="Times New Roman"/>
                        </a:rPr>
                        <a:t>h</a:t>
                      </a:r>
                      <a:r>
                        <a:rPr lang="cs-CZ" sz="1600" b="1" baseline="-25000" dirty="0" err="1">
                          <a:latin typeface="+mj-lt"/>
                          <a:ea typeface="Times New Roman"/>
                        </a:rPr>
                        <a:t>ij</a:t>
                      </a:r>
                      <a:endParaRPr lang="cs-CZ" sz="1600" b="1" dirty="0">
                        <a:latin typeface="+mj-lt"/>
                        <a:ea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600" b="1" i="1">
                          <a:latin typeface="+mj-lt"/>
                          <a:ea typeface="Times New Roman"/>
                        </a:rPr>
                        <a:t>a</a:t>
                      </a:r>
                      <a:r>
                        <a:rPr lang="cs-CZ" sz="1600" b="1" baseline="-25000">
                          <a:latin typeface="+mj-lt"/>
                          <a:ea typeface="Times New Roman"/>
                        </a:rPr>
                        <a:t>ij</a:t>
                      </a:r>
                      <a:endParaRPr lang="cs-CZ" sz="1600" b="1">
                        <a:latin typeface="+mj-lt"/>
                        <a:ea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600" b="1" i="1">
                          <a:latin typeface="+mj-lt"/>
                          <a:ea typeface="Times New Roman"/>
                        </a:rPr>
                        <a:t>m</a:t>
                      </a:r>
                      <a:r>
                        <a:rPr lang="cs-CZ" sz="1600" b="1" baseline="-25000">
                          <a:latin typeface="+mj-lt"/>
                          <a:ea typeface="Times New Roman"/>
                        </a:rPr>
                        <a:t>ij</a:t>
                      </a:r>
                      <a:endParaRPr lang="cs-CZ" sz="1600" b="1">
                        <a:latin typeface="+mj-lt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600" b="1" i="1">
                          <a:latin typeface="+mj-lt"/>
                          <a:ea typeface="Times New Roman"/>
                        </a:rPr>
                        <a:t>b</a:t>
                      </a:r>
                      <a:r>
                        <a:rPr lang="cs-CZ" sz="1600" b="1" baseline="-25000">
                          <a:latin typeface="+mj-lt"/>
                          <a:ea typeface="Times New Roman"/>
                        </a:rPr>
                        <a:t>ij</a:t>
                      </a:r>
                      <a:endParaRPr lang="cs-CZ" sz="1600" b="1">
                        <a:latin typeface="+mj-lt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600" b="1" i="1">
                          <a:latin typeface="+mj-lt"/>
                          <a:ea typeface="Times New Roman"/>
                          <a:sym typeface="Symbol"/>
                        </a:rPr>
                        <a:t></a:t>
                      </a:r>
                      <a:r>
                        <a:rPr lang="cs-CZ" sz="1600" b="1" baseline="-25000">
                          <a:latin typeface="+mj-lt"/>
                          <a:ea typeface="Times New Roman"/>
                        </a:rPr>
                        <a:t>ij</a:t>
                      </a:r>
                      <a:endParaRPr lang="cs-CZ" sz="1600" b="1">
                        <a:latin typeface="+mj-lt"/>
                        <a:ea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600" b="1" i="1">
                          <a:latin typeface="+mj-lt"/>
                          <a:ea typeface="Times New Roman"/>
                          <a:sym typeface="Symbol"/>
                        </a:rPr>
                        <a:t></a:t>
                      </a:r>
                      <a:r>
                        <a:rPr lang="cs-CZ" sz="1600" b="1" baseline="-25000">
                          <a:latin typeface="+mj-lt"/>
                          <a:ea typeface="Times New Roman"/>
                        </a:rPr>
                        <a:t>ij</a:t>
                      </a:r>
                      <a:endParaRPr lang="cs-CZ" sz="1600" b="1">
                        <a:latin typeface="+mj-lt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600" b="1" i="1">
                          <a:latin typeface="+mj-lt"/>
                          <a:ea typeface="Times New Roman"/>
                          <a:sym typeface="Symbol"/>
                        </a:rPr>
                        <a:t></a:t>
                      </a:r>
                      <a:r>
                        <a:rPr lang="cs-CZ" sz="1600" b="1" baseline="30000">
                          <a:latin typeface="+mj-lt"/>
                          <a:ea typeface="Times New Roman"/>
                        </a:rPr>
                        <a:t>2</a:t>
                      </a:r>
                      <a:r>
                        <a:rPr lang="cs-CZ" sz="1600" b="1" baseline="-25000">
                          <a:latin typeface="+mj-lt"/>
                          <a:ea typeface="Times New Roman"/>
                        </a:rPr>
                        <a:t>ij</a:t>
                      </a:r>
                      <a:endParaRPr lang="cs-CZ" sz="1600" b="1">
                        <a:latin typeface="+mj-lt"/>
                        <a:ea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6235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600" b="1" i="1">
                          <a:latin typeface="+mj-lt"/>
                          <a:ea typeface="Times New Roman"/>
                        </a:rPr>
                        <a:t>h</a:t>
                      </a:r>
                      <a:r>
                        <a:rPr lang="cs-CZ" sz="1600" b="1" baseline="-25000">
                          <a:latin typeface="+mj-lt"/>
                          <a:ea typeface="Times New Roman"/>
                        </a:rPr>
                        <a:t>12</a:t>
                      </a:r>
                      <a:endParaRPr lang="cs-CZ" sz="1600" b="1">
                        <a:latin typeface="+mj-lt"/>
                        <a:ea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pattFill prst="pct20">
                      <a:fgClr>
                        <a:srgbClr val="FFFFFF"/>
                      </a:fgClr>
                      <a:bgClr>
                        <a:srgbClr val="CCCCCC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600" b="1" dirty="0">
                          <a:latin typeface="+mj-lt"/>
                          <a:ea typeface="Times New Roman"/>
                        </a:rPr>
                        <a:t>3</a:t>
                      </a: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pattFill prst="pct20">
                      <a:fgClr>
                        <a:srgbClr val="FFFFFF"/>
                      </a:fgClr>
                      <a:bgClr>
                        <a:srgbClr val="CCCCCC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600" b="1">
                          <a:latin typeface="+mj-lt"/>
                          <a:ea typeface="Times New Roman"/>
                        </a:rPr>
                        <a:t>6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pattFill prst="pct20">
                      <a:fgClr>
                        <a:srgbClr val="FFFFFF"/>
                      </a:fgClr>
                      <a:bgClr>
                        <a:srgbClr val="CCCCCC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600" b="1">
                          <a:latin typeface="+mj-lt"/>
                          <a:ea typeface="Times New Roman"/>
                        </a:rPr>
                        <a:t>8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pattFill prst="pct20">
                      <a:fgClr>
                        <a:srgbClr val="FFFFFF"/>
                      </a:fgClr>
                      <a:bgClr>
                        <a:srgbClr val="CCCCCC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600" b="1">
                          <a:latin typeface="+mj-lt"/>
                          <a:ea typeface="Times New Roman"/>
                        </a:rPr>
                        <a:t>35/6</a:t>
                      </a: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pattFill prst="pct20">
                      <a:fgClr>
                        <a:srgbClr val="FFFFFF"/>
                      </a:fgClr>
                      <a:bgClr>
                        <a:srgbClr val="CCCCCC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600" b="1">
                          <a:latin typeface="+mj-lt"/>
                          <a:ea typeface="Times New Roman"/>
                        </a:rPr>
                        <a:t>5/6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pattFill prst="pct20">
                      <a:fgClr>
                        <a:srgbClr val="FFFFFF"/>
                      </a:fgClr>
                      <a:bgClr>
                        <a:srgbClr val="CCCCCC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600" b="1">
                          <a:latin typeface="+mj-lt"/>
                          <a:ea typeface="Times New Roman"/>
                        </a:rPr>
                        <a:t>25/36</a:t>
                      </a: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pattFill prst="pct20">
                      <a:fgClr>
                        <a:srgbClr val="FFFFFF"/>
                      </a:fgClr>
                      <a:bgClr>
                        <a:srgbClr val="CCCCCC"/>
                      </a:bgClr>
                    </a:pattFill>
                  </a:tcPr>
                </a:tc>
              </a:tr>
              <a:tr h="206235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600" b="1" i="1">
                          <a:latin typeface="+mj-lt"/>
                          <a:ea typeface="Times New Roman"/>
                        </a:rPr>
                        <a:t>h</a:t>
                      </a:r>
                      <a:r>
                        <a:rPr lang="cs-CZ" sz="1600" b="1" baseline="-25000">
                          <a:latin typeface="+mj-lt"/>
                          <a:ea typeface="Times New Roman"/>
                        </a:rPr>
                        <a:t>23</a:t>
                      </a:r>
                      <a:endParaRPr lang="cs-CZ" sz="1600" b="1">
                        <a:latin typeface="+mj-lt"/>
                        <a:ea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pattFill prst="pct20">
                      <a:fgClr>
                        <a:srgbClr val="FFFFFF"/>
                      </a:fgClr>
                      <a:bgClr>
                        <a:srgbClr val="CCCCCC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600" b="1" dirty="0">
                          <a:latin typeface="+mj-lt"/>
                          <a:ea typeface="Times New Roman"/>
                        </a:rPr>
                        <a:t>3</a:t>
                      </a: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pattFill prst="pct20">
                      <a:fgClr>
                        <a:srgbClr val="FFFFFF"/>
                      </a:fgClr>
                      <a:bgClr>
                        <a:srgbClr val="CCCCCC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600" b="1">
                          <a:latin typeface="+mj-lt"/>
                          <a:ea typeface="Times New Roman"/>
                        </a:rPr>
                        <a:t>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pattFill prst="pct20">
                      <a:fgClr>
                        <a:srgbClr val="FFFFFF"/>
                      </a:fgClr>
                      <a:bgClr>
                        <a:srgbClr val="CCCCCC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600" b="1">
                          <a:latin typeface="+mj-lt"/>
                          <a:ea typeface="Times New Roman"/>
                        </a:rPr>
                        <a:t>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pattFill prst="pct20">
                      <a:fgClr>
                        <a:srgbClr val="FFFFFF"/>
                      </a:fgClr>
                      <a:bgClr>
                        <a:srgbClr val="CCCCCC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600" b="1">
                          <a:latin typeface="+mj-lt"/>
                          <a:ea typeface="Times New Roman"/>
                        </a:rPr>
                        <a:t>24</a:t>
                      </a:r>
                      <a:r>
                        <a:rPr lang="en-US" sz="1600" b="1">
                          <a:latin typeface="+mj-lt"/>
                          <a:ea typeface="Times New Roman"/>
                        </a:rPr>
                        <a:t>/6</a:t>
                      </a:r>
                      <a:endParaRPr lang="cs-CZ" sz="1600" b="1">
                        <a:latin typeface="+mj-lt"/>
                        <a:ea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pattFill prst="pct20">
                      <a:fgClr>
                        <a:srgbClr val="FFFFFF"/>
                      </a:fgClr>
                      <a:bgClr>
                        <a:srgbClr val="CCCCCC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600" b="1">
                          <a:latin typeface="+mj-lt"/>
                          <a:ea typeface="Times New Roman"/>
                        </a:rPr>
                        <a:t>2/6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pattFill prst="pct20">
                      <a:fgClr>
                        <a:srgbClr val="FFFFFF"/>
                      </a:fgClr>
                      <a:bgClr>
                        <a:srgbClr val="CCCCCC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600" b="1">
                          <a:latin typeface="+mj-lt"/>
                          <a:ea typeface="Times New Roman"/>
                        </a:rPr>
                        <a:t>4/36</a:t>
                      </a: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pattFill prst="pct20">
                      <a:fgClr>
                        <a:srgbClr val="FFFFFF"/>
                      </a:fgClr>
                      <a:bgClr>
                        <a:srgbClr val="CCCCCC"/>
                      </a:bgClr>
                    </a:pattFill>
                  </a:tcPr>
                </a:tc>
              </a:tr>
              <a:tr h="206235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600" b="1" i="1">
                          <a:latin typeface="+mj-lt"/>
                          <a:ea typeface="Times New Roman"/>
                        </a:rPr>
                        <a:t>h</a:t>
                      </a:r>
                      <a:r>
                        <a:rPr lang="cs-CZ" sz="1600" b="1" baseline="-25000">
                          <a:latin typeface="+mj-lt"/>
                          <a:ea typeface="Times New Roman"/>
                        </a:rPr>
                        <a:t>24</a:t>
                      </a:r>
                      <a:endParaRPr lang="cs-CZ" sz="1600" b="1">
                        <a:latin typeface="+mj-lt"/>
                        <a:ea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600" b="1">
                          <a:latin typeface="+mj-lt"/>
                          <a:ea typeface="Times New Roman"/>
                        </a:rPr>
                        <a:t>1</a:t>
                      </a: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600" b="1" dirty="0">
                          <a:latin typeface="+mj-lt"/>
                          <a:ea typeface="Times New Roman"/>
                        </a:rPr>
                        <a:t>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600" b="1">
                          <a:latin typeface="+mj-lt"/>
                          <a:ea typeface="Times New Roman"/>
                        </a:rPr>
                        <a:t>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600" b="1">
                          <a:latin typeface="+mj-lt"/>
                          <a:ea typeface="Times New Roman"/>
                        </a:rPr>
                        <a:t>17/6</a:t>
                      </a: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600" b="1">
                          <a:latin typeface="+mj-lt"/>
                          <a:ea typeface="Times New Roman"/>
                        </a:rPr>
                        <a:t>3/6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600" b="1">
                          <a:latin typeface="+mj-lt"/>
                          <a:ea typeface="Times New Roman"/>
                        </a:rPr>
                        <a:t>9/36</a:t>
                      </a: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6235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600" b="1" i="1">
                          <a:latin typeface="+mj-lt"/>
                          <a:ea typeface="Times New Roman"/>
                        </a:rPr>
                        <a:t>h</a:t>
                      </a:r>
                      <a:r>
                        <a:rPr lang="cs-CZ" sz="1600" b="1" baseline="-25000">
                          <a:latin typeface="+mj-lt"/>
                          <a:ea typeface="Times New Roman"/>
                        </a:rPr>
                        <a:t>34</a:t>
                      </a:r>
                      <a:endParaRPr lang="cs-CZ" sz="1600" b="1">
                        <a:latin typeface="+mj-lt"/>
                        <a:ea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600" b="1">
                          <a:latin typeface="+mj-lt"/>
                          <a:ea typeface="Times New Roman"/>
                        </a:rPr>
                        <a:t>0</a:t>
                      </a: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600" b="1" dirty="0">
                          <a:latin typeface="+mj-lt"/>
                          <a:ea typeface="Times New Roman"/>
                        </a:rPr>
                        <a:t>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600" b="1" dirty="0">
                          <a:latin typeface="+mj-lt"/>
                          <a:ea typeface="Times New Roman"/>
                        </a:rPr>
                        <a:t>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600" b="1">
                          <a:latin typeface="+mj-lt"/>
                          <a:ea typeface="Times New Roman"/>
                        </a:rPr>
                        <a:t>0</a:t>
                      </a: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600" b="1">
                          <a:latin typeface="+mj-lt"/>
                          <a:ea typeface="Times New Roman"/>
                        </a:rPr>
                        <a:t>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600" b="1">
                          <a:latin typeface="+mj-lt"/>
                          <a:ea typeface="Times New Roman"/>
                        </a:rPr>
                        <a:t>0</a:t>
                      </a: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6235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600" b="1" i="1">
                          <a:latin typeface="+mj-lt"/>
                          <a:ea typeface="Times New Roman"/>
                        </a:rPr>
                        <a:t>h</a:t>
                      </a:r>
                      <a:r>
                        <a:rPr lang="cs-CZ" sz="1600" b="1" baseline="-25000">
                          <a:latin typeface="+mj-lt"/>
                          <a:ea typeface="Times New Roman"/>
                        </a:rPr>
                        <a:t>38</a:t>
                      </a:r>
                      <a:endParaRPr lang="cs-CZ" sz="1600" b="1">
                        <a:latin typeface="+mj-lt"/>
                        <a:ea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pattFill prst="pct20">
                      <a:fgClr>
                        <a:srgbClr val="FFFFFF"/>
                      </a:fgClr>
                      <a:bgClr>
                        <a:srgbClr val="CCCCCC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600" b="1">
                          <a:latin typeface="+mj-lt"/>
                          <a:ea typeface="Times New Roman"/>
                        </a:rPr>
                        <a:t>6</a:t>
                      </a: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pattFill prst="pct20">
                      <a:fgClr>
                        <a:srgbClr val="FFFFFF"/>
                      </a:fgClr>
                      <a:bgClr>
                        <a:srgbClr val="CCCCCC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600" b="1">
                          <a:latin typeface="+mj-lt"/>
                          <a:ea typeface="Times New Roman"/>
                        </a:rPr>
                        <a:t>8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pattFill prst="pct20">
                      <a:fgClr>
                        <a:srgbClr val="FFFFFF"/>
                      </a:fgClr>
                      <a:bgClr>
                        <a:srgbClr val="CCCCCC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600" b="1" dirty="0">
                          <a:latin typeface="+mj-lt"/>
                          <a:ea typeface="Times New Roman"/>
                        </a:rPr>
                        <a:t>12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pattFill prst="pct20">
                      <a:fgClr>
                        <a:srgbClr val="FFFFFF"/>
                      </a:fgClr>
                      <a:bgClr>
                        <a:srgbClr val="CCCCCC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600" b="1" dirty="0">
                          <a:latin typeface="+mj-lt"/>
                          <a:ea typeface="Times New Roman"/>
                        </a:rPr>
                        <a:t>50/6</a:t>
                      </a: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pattFill prst="pct20">
                      <a:fgClr>
                        <a:srgbClr val="FFFFFF"/>
                      </a:fgClr>
                      <a:bgClr>
                        <a:srgbClr val="CCCCCC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600" b="1">
                          <a:latin typeface="+mj-lt"/>
                          <a:ea typeface="Times New Roman"/>
                        </a:rPr>
                        <a:t>6/6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pattFill prst="pct20">
                      <a:fgClr>
                        <a:srgbClr val="FFFFFF"/>
                      </a:fgClr>
                      <a:bgClr>
                        <a:srgbClr val="CCCCCC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600" b="1">
                          <a:latin typeface="+mj-lt"/>
                          <a:ea typeface="Times New Roman"/>
                        </a:rPr>
                        <a:t>36/36</a:t>
                      </a: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pattFill prst="pct20">
                      <a:fgClr>
                        <a:srgbClr val="FFFFFF"/>
                      </a:fgClr>
                      <a:bgClr>
                        <a:srgbClr val="CCCCCC"/>
                      </a:bgClr>
                    </a:pattFill>
                  </a:tcPr>
                </a:tc>
              </a:tr>
              <a:tr h="206235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600" b="1" i="1">
                          <a:latin typeface="+mj-lt"/>
                          <a:ea typeface="Times New Roman"/>
                        </a:rPr>
                        <a:t>h</a:t>
                      </a:r>
                      <a:r>
                        <a:rPr lang="cs-CZ" sz="1600" b="1" baseline="-25000">
                          <a:latin typeface="+mj-lt"/>
                          <a:ea typeface="Times New Roman"/>
                        </a:rPr>
                        <a:t>45</a:t>
                      </a:r>
                      <a:endParaRPr lang="cs-CZ" sz="1600" b="1">
                        <a:latin typeface="+mj-lt"/>
                        <a:ea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600" b="1">
                          <a:latin typeface="+mj-lt"/>
                          <a:ea typeface="Times New Roman"/>
                        </a:rPr>
                        <a:t>2</a:t>
                      </a: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600" b="1">
                          <a:latin typeface="+mj-lt"/>
                          <a:ea typeface="Times New Roman"/>
                        </a:rPr>
                        <a:t>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600" b="1">
                          <a:latin typeface="+mj-lt"/>
                          <a:ea typeface="Times New Roman"/>
                        </a:rPr>
                        <a:t>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600" b="1" dirty="0">
                          <a:latin typeface="+mj-lt"/>
                          <a:ea typeface="Times New Roman"/>
                        </a:rPr>
                        <a:t>18/6</a:t>
                      </a: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600" b="1">
                          <a:latin typeface="+mj-lt"/>
                          <a:ea typeface="Times New Roman"/>
                        </a:rPr>
                        <a:t>2/6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600" b="1">
                          <a:latin typeface="+mj-lt"/>
                          <a:ea typeface="Times New Roman"/>
                        </a:rPr>
                        <a:t>4/36</a:t>
                      </a: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6235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600" b="1" i="1">
                          <a:latin typeface="+mj-lt"/>
                          <a:ea typeface="Times New Roman"/>
                        </a:rPr>
                        <a:t>h</a:t>
                      </a:r>
                      <a:r>
                        <a:rPr lang="cs-CZ" sz="1600" b="1" baseline="-25000">
                          <a:latin typeface="+mj-lt"/>
                          <a:ea typeface="Times New Roman"/>
                        </a:rPr>
                        <a:t>46</a:t>
                      </a:r>
                      <a:endParaRPr lang="cs-CZ" sz="1600" b="1">
                        <a:latin typeface="+mj-lt"/>
                        <a:ea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600" b="1">
                          <a:latin typeface="+mj-lt"/>
                          <a:ea typeface="Times New Roman"/>
                        </a:rPr>
                        <a:t>2</a:t>
                      </a: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600" b="1">
                          <a:latin typeface="+mj-lt"/>
                          <a:ea typeface="Times New Roman"/>
                        </a:rPr>
                        <a:t>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600" b="1">
                          <a:latin typeface="+mj-lt"/>
                          <a:ea typeface="Times New Roman"/>
                        </a:rPr>
                        <a:t>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600" b="1" dirty="0">
                          <a:latin typeface="+mj-lt"/>
                          <a:ea typeface="Times New Roman"/>
                        </a:rPr>
                        <a:t>13/6</a:t>
                      </a: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600" b="1" dirty="0">
                          <a:latin typeface="+mj-lt"/>
                          <a:ea typeface="Times New Roman"/>
                        </a:rPr>
                        <a:t>1/6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600" b="1">
                          <a:latin typeface="+mj-lt"/>
                          <a:ea typeface="Times New Roman"/>
                        </a:rPr>
                        <a:t>1/36</a:t>
                      </a: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6235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600" b="1" i="1">
                          <a:latin typeface="+mj-lt"/>
                          <a:ea typeface="Times New Roman"/>
                        </a:rPr>
                        <a:t>h</a:t>
                      </a:r>
                      <a:r>
                        <a:rPr lang="cs-CZ" sz="1600" b="1" baseline="-25000">
                          <a:latin typeface="+mj-lt"/>
                          <a:ea typeface="Times New Roman"/>
                        </a:rPr>
                        <a:t>58</a:t>
                      </a:r>
                      <a:endParaRPr lang="cs-CZ" sz="1600" b="1">
                        <a:latin typeface="+mj-lt"/>
                        <a:ea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600" b="1">
                          <a:latin typeface="+mj-lt"/>
                          <a:ea typeface="Times New Roman"/>
                        </a:rPr>
                        <a:t>2</a:t>
                      </a: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600" b="1">
                          <a:latin typeface="+mj-lt"/>
                          <a:ea typeface="Times New Roman"/>
                        </a:rPr>
                        <a:t>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600" b="1">
                          <a:latin typeface="+mj-lt"/>
                          <a:ea typeface="Times New Roman"/>
                        </a:rPr>
                        <a:t>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600" b="1">
                          <a:latin typeface="+mj-lt"/>
                          <a:ea typeface="Times New Roman"/>
                        </a:rPr>
                        <a:t>12/6</a:t>
                      </a: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600" b="1" dirty="0">
                          <a:latin typeface="+mj-lt"/>
                          <a:ea typeface="Times New Roman"/>
                        </a:rPr>
                        <a:t>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600" b="1">
                          <a:latin typeface="+mj-lt"/>
                          <a:ea typeface="Times New Roman"/>
                        </a:rPr>
                        <a:t>0</a:t>
                      </a: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6235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600" b="1" i="1">
                          <a:latin typeface="+mj-lt"/>
                          <a:ea typeface="Times New Roman"/>
                        </a:rPr>
                        <a:t>h</a:t>
                      </a:r>
                      <a:r>
                        <a:rPr lang="cs-CZ" sz="1600" b="1" baseline="-25000">
                          <a:latin typeface="+mj-lt"/>
                          <a:ea typeface="Times New Roman"/>
                        </a:rPr>
                        <a:t>67</a:t>
                      </a:r>
                      <a:endParaRPr lang="cs-CZ" sz="1600" b="1">
                        <a:latin typeface="+mj-lt"/>
                        <a:ea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600" b="1">
                          <a:latin typeface="+mj-lt"/>
                          <a:ea typeface="Times New Roman"/>
                        </a:rPr>
                        <a:t>3</a:t>
                      </a: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600" b="1">
                          <a:latin typeface="+mj-lt"/>
                          <a:ea typeface="Times New Roman"/>
                        </a:rPr>
                        <a:t>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600" b="1">
                          <a:latin typeface="+mj-lt"/>
                          <a:ea typeface="Times New Roman"/>
                        </a:rPr>
                        <a:t>8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600" b="1">
                          <a:latin typeface="+mj-lt"/>
                          <a:ea typeface="Times New Roman"/>
                        </a:rPr>
                        <a:t>31/6</a:t>
                      </a: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600" b="1" dirty="0">
                          <a:latin typeface="+mj-lt"/>
                          <a:ea typeface="Times New Roman"/>
                        </a:rPr>
                        <a:t>5/6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600" b="1">
                          <a:latin typeface="+mj-lt"/>
                          <a:ea typeface="Times New Roman"/>
                        </a:rPr>
                        <a:t>25/36</a:t>
                      </a: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06235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600" b="1" i="1">
                          <a:latin typeface="+mj-lt"/>
                          <a:ea typeface="Times New Roman"/>
                        </a:rPr>
                        <a:t>h</a:t>
                      </a:r>
                      <a:r>
                        <a:rPr lang="cs-CZ" sz="1600" b="1" baseline="-25000">
                          <a:latin typeface="+mj-lt"/>
                          <a:ea typeface="Times New Roman"/>
                        </a:rPr>
                        <a:t>78</a:t>
                      </a:r>
                      <a:endParaRPr lang="cs-CZ" sz="1600" b="1">
                        <a:latin typeface="+mj-lt"/>
                        <a:ea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600" b="1">
                          <a:latin typeface="+mj-lt"/>
                          <a:ea typeface="Times New Roman"/>
                        </a:rPr>
                        <a:t>0</a:t>
                      </a: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600" b="1">
                          <a:latin typeface="+mj-lt"/>
                          <a:ea typeface="Times New Roman"/>
                        </a:rPr>
                        <a:t>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600" b="1">
                          <a:latin typeface="+mj-lt"/>
                          <a:ea typeface="Times New Roman"/>
                        </a:rPr>
                        <a:t>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600" b="1">
                          <a:latin typeface="+mj-lt"/>
                          <a:ea typeface="Times New Roman"/>
                        </a:rPr>
                        <a:t>0</a:t>
                      </a: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600" b="1">
                          <a:latin typeface="+mj-lt"/>
                          <a:ea typeface="Times New Roman"/>
                        </a:rPr>
                        <a:t>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600" b="1" dirty="0">
                          <a:latin typeface="+mj-lt"/>
                          <a:ea typeface="Times New Roman"/>
                        </a:rPr>
                        <a:t>0</a:t>
                      </a: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6235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600" b="1" i="1">
                          <a:latin typeface="+mj-lt"/>
                          <a:ea typeface="Times New Roman"/>
                        </a:rPr>
                        <a:t>h</a:t>
                      </a:r>
                      <a:r>
                        <a:rPr lang="cs-CZ" sz="1600" b="1" baseline="-25000">
                          <a:latin typeface="+mj-lt"/>
                          <a:ea typeface="Times New Roman"/>
                        </a:rPr>
                        <a:t>79</a:t>
                      </a:r>
                      <a:endParaRPr lang="cs-CZ" sz="1600" b="1">
                        <a:latin typeface="+mj-lt"/>
                        <a:ea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600" b="1">
                          <a:latin typeface="+mj-lt"/>
                          <a:ea typeface="Times New Roman"/>
                        </a:rPr>
                        <a:t>2</a:t>
                      </a: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600" b="1">
                          <a:latin typeface="+mj-lt"/>
                          <a:ea typeface="Times New Roman"/>
                        </a:rPr>
                        <a:t>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600" b="1">
                          <a:latin typeface="+mj-lt"/>
                          <a:ea typeface="Times New Roman"/>
                        </a:rPr>
                        <a:t>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600" b="1">
                          <a:latin typeface="+mj-lt"/>
                          <a:ea typeface="Times New Roman"/>
                        </a:rPr>
                        <a:t>12/6</a:t>
                      </a: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600" b="1">
                          <a:latin typeface="+mj-lt"/>
                          <a:ea typeface="Times New Roman"/>
                        </a:rPr>
                        <a:t>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600" b="1" dirty="0">
                          <a:latin typeface="+mj-lt"/>
                          <a:ea typeface="Times New Roman"/>
                        </a:rPr>
                        <a:t>0</a:t>
                      </a: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12213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600" b="1" i="1">
                          <a:latin typeface="+mj-lt"/>
                          <a:ea typeface="Times New Roman"/>
                        </a:rPr>
                        <a:t>h</a:t>
                      </a:r>
                      <a:r>
                        <a:rPr lang="cs-CZ" sz="1600" b="1" baseline="-25000">
                          <a:latin typeface="+mj-lt"/>
                          <a:ea typeface="Times New Roman"/>
                        </a:rPr>
                        <a:t>89</a:t>
                      </a:r>
                      <a:endParaRPr lang="cs-CZ" sz="1600" b="1">
                        <a:latin typeface="+mj-lt"/>
                        <a:ea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FFFFFF"/>
                      </a:fgClr>
                      <a:bgClr>
                        <a:srgbClr val="CCCCCC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600" b="1">
                          <a:latin typeface="+mj-lt"/>
                          <a:ea typeface="Times New Roman"/>
                        </a:rPr>
                        <a:t>2</a:t>
                      </a: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FFFFFF"/>
                      </a:fgClr>
                      <a:bgClr>
                        <a:srgbClr val="CCCCCC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600" b="1">
                          <a:latin typeface="+mj-lt"/>
                          <a:ea typeface="Times New Roman"/>
                        </a:rPr>
                        <a:t>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FFFFFF"/>
                      </a:fgClr>
                      <a:bgClr>
                        <a:srgbClr val="CCCCCC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600" b="1">
                          <a:latin typeface="+mj-lt"/>
                          <a:ea typeface="Times New Roman"/>
                        </a:rPr>
                        <a:t>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FFFFFF"/>
                      </a:fgClr>
                      <a:bgClr>
                        <a:srgbClr val="CCCCCC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600" b="1">
                          <a:latin typeface="+mj-lt"/>
                          <a:ea typeface="Times New Roman"/>
                        </a:rPr>
                        <a:t>18/6</a:t>
                      </a: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FFFFFF"/>
                      </a:fgClr>
                      <a:bgClr>
                        <a:srgbClr val="CCCCCC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600" b="1">
                          <a:latin typeface="+mj-lt"/>
                          <a:ea typeface="Times New Roman"/>
                        </a:rPr>
                        <a:t>2/6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FFFFFF"/>
                      </a:fgClr>
                      <a:bgClr>
                        <a:srgbClr val="CCCCCC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600" b="1" dirty="0">
                          <a:latin typeface="+mj-lt"/>
                          <a:ea typeface="Times New Roman"/>
                        </a:rPr>
                        <a:t>4/36</a:t>
                      </a: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FFFFFF"/>
                      </a:fgClr>
                      <a:bgClr>
                        <a:srgbClr val="CCCCCC"/>
                      </a:bgClr>
                    </a:patt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357290" y="214290"/>
            <a:ext cx="7406640" cy="903412"/>
          </a:xfrm>
        </p:spPr>
        <p:txBody>
          <a:bodyPr>
            <a:normAutofit/>
          </a:bodyPr>
          <a:lstStyle/>
          <a:p>
            <a:r>
              <a:rPr lang="cs-CZ" dirty="0" smtClean="0"/>
              <a:t>Metoda PERT – </a:t>
            </a:r>
            <a:r>
              <a:rPr lang="cs-CZ" sz="3200" dirty="0" smtClean="0"/>
              <a:t>příklad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316BA-FC3F-4DC7-84C6-AD7CDC986887}" type="slidenum">
              <a:rPr lang="cs-CZ" smtClean="0"/>
              <a:pPr/>
              <a:t>19</a:t>
            </a:fld>
            <a:endParaRPr lang="cs-CZ"/>
          </a:p>
        </p:txBody>
      </p:sp>
      <p:sp>
        <p:nvSpPr>
          <p:cNvPr id="6" name="TextovéPole 5"/>
          <p:cNvSpPr txBox="1"/>
          <p:nvPr/>
        </p:nvSpPr>
        <p:spPr>
          <a:xfrm>
            <a:off x="1357290" y="1071546"/>
            <a:ext cx="707236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Bef>
                <a:spcPts val="600"/>
              </a:spcBef>
            </a:pPr>
            <a:endParaRPr lang="cs-CZ" sz="2400" dirty="0" smtClean="0"/>
          </a:p>
          <a:p>
            <a:pPr marL="342900" indent="-342900"/>
            <a:endParaRPr lang="cs-CZ" sz="2400" dirty="0" smtClean="0"/>
          </a:p>
          <a:p>
            <a:pPr marL="342900" indent="-342900"/>
            <a:endParaRPr lang="cs-CZ" sz="2400" dirty="0" smtClean="0"/>
          </a:p>
          <a:p>
            <a:pPr marL="342900" indent="-342900"/>
            <a:endParaRPr lang="cs-CZ" sz="2400" dirty="0"/>
          </a:p>
        </p:txBody>
      </p:sp>
      <p:pic>
        <p:nvPicPr>
          <p:cNvPr id="32770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785917" y="1214422"/>
            <a:ext cx="6644077" cy="30003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2774" name="Rectangle 6"/>
          <p:cNvSpPr>
            <a:spLocks noChangeArrowheads="1"/>
          </p:cNvSpPr>
          <p:nvPr/>
        </p:nvSpPr>
        <p:spPr bwMode="auto">
          <a:xfrm>
            <a:off x="1285852" y="4429132"/>
            <a:ext cx="7215238" cy="19543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600200" algn="l"/>
              </a:tabLst>
            </a:pPr>
            <a:r>
              <a:rPr kumimoji="0" lang="cs-CZ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</a:rPr>
              <a:t>Střední doba trvání celého projektu je</a:t>
            </a:r>
            <a:endParaRPr kumimoji="0" lang="cs-CZ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Tx/>
              <a:buNone/>
              <a:tabLst>
                <a:tab pos="1600200" algn="l"/>
              </a:tabLst>
            </a:pPr>
            <a:r>
              <a:rPr kumimoji="0" lang="cs-CZ" sz="16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</a:rPr>
              <a:t>	M</a:t>
            </a:r>
            <a:r>
              <a:rPr kumimoji="0" lang="cs-CZ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</a:rPr>
              <a:t> = 35/6 + 24/6 + 50/6 + 18/6 = 21.167 týdne.</a:t>
            </a:r>
            <a:endParaRPr kumimoji="0" lang="cs-CZ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Tx/>
              <a:buNone/>
              <a:tabLst>
                <a:tab pos="1600200" algn="l"/>
              </a:tabLst>
            </a:pPr>
            <a:r>
              <a:rPr kumimoji="0" lang="cs-CZ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</a:rPr>
              <a:t>Rozptyl doby trvání celého projektu je</a:t>
            </a:r>
            <a:endParaRPr kumimoji="0" lang="cs-CZ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Tx/>
              <a:buNone/>
              <a:tabLst>
                <a:tab pos="1600200" algn="l"/>
              </a:tabLst>
            </a:pPr>
            <a:r>
              <a:rPr kumimoji="0" lang="cs-CZ" sz="16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</a:rPr>
              <a:t>	</a:t>
            </a:r>
            <a:r>
              <a:rPr kumimoji="0" lang="cs-CZ" sz="16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  <a:sym typeface="Symbol" pitchFamily="18" charset="2"/>
              </a:rPr>
              <a:t></a:t>
            </a:r>
            <a:r>
              <a:rPr kumimoji="0" lang="cs-CZ" sz="16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</a:rPr>
              <a:t>KC</a:t>
            </a:r>
            <a:r>
              <a:rPr kumimoji="0" lang="cs-CZ" sz="1600" b="0" i="1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  <a:sym typeface="Symbol" pitchFamily="18" charset="2"/>
              </a:rPr>
              <a:t>2</a:t>
            </a:r>
            <a:r>
              <a:rPr kumimoji="0" lang="cs-CZ" sz="16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  <a:sym typeface="Symbol" pitchFamily="18" charset="2"/>
              </a:rPr>
              <a:t> = (5/6)</a:t>
            </a:r>
            <a:r>
              <a:rPr kumimoji="0" lang="cs-CZ" sz="1600" b="0" i="1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  <a:sym typeface="Symbol" pitchFamily="18" charset="2"/>
              </a:rPr>
              <a:t>2</a:t>
            </a:r>
            <a:r>
              <a:rPr kumimoji="0" lang="cs-CZ" sz="16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  <a:sym typeface="Symbol" pitchFamily="18" charset="2"/>
              </a:rPr>
              <a:t> + (2/6)</a:t>
            </a:r>
            <a:r>
              <a:rPr kumimoji="0" lang="cs-CZ" sz="1600" b="0" i="1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  <a:sym typeface="Symbol" pitchFamily="18" charset="2"/>
              </a:rPr>
              <a:t>2</a:t>
            </a:r>
            <a:r>
              <a:rPr kumimoji="0" lang="cs-CZ" sz="16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  <a:sym typeface="Symbol" pitchFamily="18" charset="2"/>
              </a:rPr>
              <a:t> + (6/6)</a:t>
            </a:r>
            <a:r>
              <a:rPr kumimoji="0" lang="cs-CZ" sz="1600" b="0" i="1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  <a:sym typeface="Symbol" pitchFamily="18" charset="2"/>
              </a:rPr>
              <a:t>2</a:t>
            </a:r>
            <a:r>
              <a:rPr kumimoji="0" lang="cs-CZ" sz="16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  <a:sym typeface="Symbol" pitchFamily="18" charset="2"/>
              </a:rPr>
              <a:t> + (2/6)</a:t>
            </a:r>
            <a:r>
              <a:rPr kumimoji="0" lang="cs-CZ" sz="1600" b="0" i="1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  <a:sym typeface="Symbol" pitchFamily="18" charset="2"/>
              </a:rPr>
              <a:t>2</a:t>
            </a:r>
            <a:r>
              <a:rPr kumimoji="0" lang="cs-CZ" sz="16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  <a:sym typeface="Symbol" pitchFamily="18" charset="2"/>
              </a:rPr>
              <a:t> = 69/36 = 1.9167 </a:t>
            </a:r>
            <a:endParaRPr kumimoji="0" lang="cs-CZ" sz="1600" b="0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sym typeface="Symbol" pitchFamily="18" charset="2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Tx/>
              <a:buNone/>
              <a:tabLst>
                <a:tab pos="1600200" algn="l"/>
              </a:tabLst>
            </a:pPr>
            <a:r>
              <a:rPr kumimoji="0" lang="cs-CZ" sz="16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  <a:sym typeface="Symbol" pitchFamily="18" charset="2"/>
              </a:rPr>
              <a:t>Směrodatná odchylka je</a:t>
            </a:r>
            <a:endParaRPr kumimoji="0" lang="cs-CZ" sz="1600" b="0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sym typeface="Symbol" pitchFamily="18" charset="2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Tx/>
              <a:buNone/>
              <a:tabLst>
                <a:tab pos="1600200" algn="l"/>
              </a:tabLst>
            </a:pPr>
            <a:r>
              <a:rPr kumimoji="0" lang="cs-CZ" sz="16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  <a:sym typeface="Symbol" pitchFamily="18" charset="2"/>
              </a:rPr>
              <a:t>	</a:t>
            </a:r>
          </a:p>
        </p:txBody>
      </p:sp>
      <p:graphicFrame>
        <p:nvGraphicFramePr>
          <p:cNvPr id="32775" name="Object 7"/>
          <p:cNvGraphicFramePr>
            <a:graphicFrameLocks noChangeAspect="1"/>
          </p:cNvGraphicFramePr>
          <p:nvPr/>
        </p:nvGraphicFramePr>
        <p:xfrm>
          <a:off x="2928926" y="6072206"/>
          <a:ext cx="2196719" cy="357190"/>
        </p:xfrm>
        <a:graphic>
          <a:graphicData uri="http://schemas.openxmlformats.org/presentationml/2006/ole">
            <p:oleObj spid="_x0000_s32775" name="Rovnice" r:id="rId4" imgW="1562040" imgH="2538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428728" y="285728"/>
            <a:ext cx="7406640" cy="903412"/>
          </a:xfrm>
        </p:spPr>
        <p:txBody>
          <a:bodyPr>
            <a:normAutofit/>
          </a:bodyPr>
          <a:lstStyle/>
          <a:p>
            <a:r>
              <a:rPr lang="cs-CZ" dirty="0" smtClean="0"/>
              <a:t>Úvod – základní pojmy	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316BA-FC3F-4DC7-84C6-AD7CDC986887}" type="slidenum">
              <a:rPr lang="cs-CZ" smtClean="0"/>
              <a:pPr/>
              <a:t>2</a:t>
            </a:fld>
            <a:endParaRPr lang="cs-CZ"/>
          </a:p>
        </p:txBody>
      </p:sp>
      <p:sp>
        <p:nvSpPr>
          <p:cNvPr id="6" name="TextovéPole 5"/>
          <p:cNvSpPr txBox="1"/>
          <p:nvPr/>
        </p:nvSpPr>
        <p:spPr>
          <a:xfrm>
            <a:off x="1428728" y="1285860"/>
            <a:ext cx="7072362" cy="57092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Bef>
                <a:spcPts val="600"/>
              </a:spcBef>
            </a:pPr>
            <a:endParaRPr lang="cs-CZ" sz="2400" b="1" i="1" dirty="0" smtClean="0"/>
          </a:p>
          <a:p>
            <a:pPr marL="342900" indent="-342900">
              <a:spcBef>
                <a:spcPts val="600"/>
              </a:spcBef>
            </a:pPr>
            <a:r>
              <a:rPr lang="cs-CZ" sz="2400" b="1" i="1" dirty="0" smtClean="0"/>
              <a:t>Projekt</a:t>
            </a:r>
            <a:r>
              <a:rPr lang="cs-CZ" sz="2400" dirty="0" smtClean="0"/>
              <a:t> – souhrn činností, které musí být všechny realizovány, aby byl projekt dokončen</a:t>
            </a:r>
          </a:p>
          <a:p>
            <a:pPr marL="342900" indent="-342900"/>
            <a:endParaRPr lang="cs-CZ" sz="2400" dirty="0" smtClean="0"/>
          </a:p>
          <a:p>
            <a:pPr marL="342900" indent="-342900"/>
            <a:r>
              <a:rPr lang="cs-CZ" sz="2400" b="1" i="1" dirty="0" smtClean="0"/>
              <a:t>Činnost</a:t>
            </a:r>
            <a:r>
              <a:rPr lang="cs-CZ" sz="2400" dirty="0" smtClean="0"/>
              <a:t> – reálná aktivita, která je popsána různými charakteristikami</a:t>
            </a:r>
          </a:p>
          <a:p>
            <a:pPr marL="714375" indent="-352425">
              <a:buFont typeface="Arial" pitchFamily="34" charset="0"/>
              <a:buChar char="•"/>
            </a:pPr>
            <a:r>
              <a:rPr lang="cs-CZ" sz="2400" dirty="0" smtClean="0"/>
              <a:t>Doba trvání činnosti</a:t>
            </a:r>
          </a:p>
          <a:p>
            <a:pPr marL="714375" indent="-352425">
              <a:buFont typeface="Arial" pitchFamily="34" charset="0"/>
              <a:buChar char="•"/>
            </a:pPr>
            <a:r>
              <a:rPr lang="cs-CZ" sz="2400" dirty="0" smtClean="0"/>
              <a:t>Náklady na její provedení </a:t>
            </a:r>
          </a:p>
          <a:p>
            <a:pPr marL="714375" indent="-352425">
              <a:buFont typeface="Arial" pitchFamily="34" charset="0"/>
              <a:buChar char="•"/>
            </a:pPr>
            <a:r>
              <a:rPr lang="cs-CZ" sz="2400" dirty="0" smtClean="0"/>
              <a:t>Potřebné zdroje pro realizaci činnosti (personální, materiálové, technické, apod.)</a:t>
            </a:r>
          </a:p>
          <a:p>
            <a:pPr marL="714375" indent="-352425">
              <a:buFont typeface="Arial" pitchFamily="34" charset="0"/>
              <a:buChar char="•"/>
            </a:pPr>
            <a:r>
              <a:rPr lang="cs-CZ" sz="2400" dirty="0" smtClean="0"/>
              <a:t>Vztah k ostatním činnostem (návaznosti při provádění)</a:t>
            </a:r>
          </a:p>
          <a:p>
            <a:pPr marL="342900" indent="-342900"/>
            <a:endParaRPr lang="cs-CZ" sz="2400" dirty="0" smtClean="0"/>
          </a:p>
          <a:p>
            <a:pPr marL="342900" indent="-342900"/>
            <a:endParaRPr lang="cs-CZ" sz="2400" dirty="0" smtClean="0"/>
          </a:p>
          <a:p>
            <a:pPr marL="342900" indent="-342900"/>
            <a:endParaRPr lang="cs-CZ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357290" y="214290"/>
            <a:ext cx="7406640" cy="903412"/>
          </a:xfrm>
        </p:spPr>
        <p:txBody>
          <a:bodyPr>
            <a:normAutofit/>
          </a:bodyPr>
          <a:lstStyle/>
          <a:p>
            <a:r>
              <a:rPr lang="cs-CZ" dirty="0" smtClean="0"/>
              <a:t>Metoda PERT – </a:t>
            </a:r>
            <a:r>
              <a:rPr lang="cs-CZ" sz="3200" dirty="0" smtClean="0"/>
              <a:t>příklad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316BA-FC3F-4DC7-84C6-AD7CDC986887}" type="slidenum">
              <a:rPr lang="cs-CZ" smtClean="0"/>
              <a:pPr/>
              <a:t>20</a:t>
            </a:fld>
            <a:endParaRPr lang="cs-CZ"/>
          </a:p>
        </p:txBody>
      </p:sp>
      <p:sp>
        <p:nvSpPr>
          <p:cNvPr id="6" name="TextovéPole 5"/>
          <p:cNvSpPr txBox="1"/>
          <p:nvPr/>
        </p:nvSpPr>
        <p:spPr>
          <a:xfrm>
            <a:off x="1357290" y="1071546"/>
            <a:ext cx="707236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Bef>
                <a:spcPts val="600"/>
              </a:spcBef>
            </a:pPr>
            <a:endParaRPr lang="cs-CZ" sz="2400" dirty="0" smtClean="0"/>
          </a:p>
          <a:p>
            <a:pPr marL="342900" indent="-342900"/>
            <a:endParaRPr lang="cs-CZ" sz="2400" dirty="0" smtClean="0"/>
          </a:p>
          <a:p>
            <a:pPr marL="342900" indent="-342900"/>
            <a:endParaRPr lang="cs-CZ" sz="2400" dirty="0" smtClean="0"/>
          </a:p>
          <a:p>
            <a:pPr marL="342900" indent="-342900"/>
            <a:endParaRPr lang="cs-CZ" sz="2400" dirty="0"/>
          </a:p>
        </p:txBody>
      </p:sp>
      <p:sp>
        <p:nvSpPr>
          <p:cNvPr id="32774" name="Rectangle 6"/>
          <p:cNvSpPr>
            <a:spLocks noChangeArrowheads="1"/>
          </p:cNvSpPr>
          <p:nvPr/>
        </p:nvSpPr>
        <p:spPr bwMode="auto">
          <a:xfrm>
            <a:off x="1428728" y="1428736"/>
            <a:ext cx="7215238" cy="39703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266700" marR="0" lvl="0" indent="-26670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42925" algn="l"/>
              </a:tabLst>
            </a:pPr>
            <a:r>
              <a:rPr kumimoji="0" lang="cs-CZ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</a:rPr>
              <a:t>1. S jakou pravděpodobností bude projekt dokončený nejpozději</a:t>
            </a:r>
            <a:r>
              <a:rPr kumimoji="0" lang="cs-CZ" sz="20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</a:rPr>
              <a:t> do 22. týdne? </a:t>
            </a:r>
            <a:endParaRPr kumimoji="0" lang="cs-CZ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Tx/>
              <a:buNone/>
              <a:tabLst>
                <a:tab pos="990600" algn="l"/>
              </a:tabLst>
            </a:pPr>
            <a:r>
              <a:rPr lang="cs-CZ" sz="1600" i="1" dirty="0" smtClean="0">
                <a:latin typeface="+mj-lt"/>
              </a:rPr>
              <a:t>	</a:t>
            </a:r>
            <a:r>
              <a:rPr lang="cs-CZ" sz="2000" i="1" dirty="0" smtClean="0"/>
              <a:t>z</a:t>
            </a:r>
            <a:r>
              <a:rPr lang="cs-CZ" sz="2000" dirty="0" smtClean="0"/>
              <a:t> </a:t>
            </a:r>
            <a:r>
              <a:rPr lang="cs-CZ" sz="2000" dirty="0" smtClean="0"/>
              <a:t>= (22</a:t>
            </a:r>
            <a:r>
              <a:rPr lang="cs-CZ" sz="2000" dirty="0" smtClean="0">
                <a:sym typeface="Symbol"/>
              </a:rPr>
              <a:t></a:t>
            </a:r>
            <a:r>
              <a:rPr lang="cs-CZ" sz="2000" dirty="0" smtClean="0"/>
              <a:t>21.167)/1.3844 = 0.602 </a:t>
            </a:r>
            <a:r>
              <a:rPr lang="cs-CZ" sz="2000" dirty="0" smtClean="0"/>
              <a:t>.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Tx/>
              <a:buNone/>
              <a:tabLst>
                <a:tab pos="266700" algn="l"/>
              </a:tabLst>
            </a:pPr>
            <a:r>
              <a:rPr lang="cs-CZ" sz="2000" dirty="0" smtClean="0">
                <a:latin typeface="+mj-lt"/>
                <a:ea typeface="Times New Roman" pitchFamily="18" charset="0"/>
                <a:sym typeface="Symbol" pitchFamily="18" charset="2"/>
              </a:rPr>
              <a:t>	</a:t>
            </a:r>
            <a:r>
              <a:rPr lang="cs-CZ" sz="2000" dirty="0" smtClean="0">
                <a:latin typeface="+mj-lt"/>
                <a:ea typeface="Times New Roman" pitchFamily="18" charset="0"/>
                <a:sym typeface="Symbol" pitchFamily="18" charset="2"/>
              </a:rPr>
              <a:t>Z tabulek je potom příslušná pravděpodobnost 0.726.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Tx/>
              <a:buNone/>
              <a:tabLst>
                <a:tab pos="266700" algn="l"/>
              </a:tabLst>
            </a:pPr>
            <a:endParaRPr lang="cs-CZ" sz="2000" dirty="0" smtClean="0">
              <a:latin typeface="+mj-lt"/>
              <a:ea typeface="Times New Roman" pitchFamily="18" charset="0"/>
              <a:sym typeface="Symbol" pitchFamily="18" charset="2"/>
            </a:endParaRPr>
          </a:p>
          <a:p>
            <a:pPr marL="266700" marR="0" lvl="0" indent="-266700" algn="just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Tx/>
              <a:buNone/>
              <a:tabLst>
                <a:tab pos="266700" algn="l"/>
              </a:tabLst>
            </a:pPr>
            <a:r>
              <a:rPr lang="cs-CZ" sz="2000" dirty="0" smtClean="0">
                <a:latin typeface="+mj-lt"/>
                <a:ea typeface="Times New Roman" pitchFamily="18" charset="0"/>
                <a:sym typeface="Symbol" pitchFamily="18" charset="2"/>
              </a:rPr>
              <a:t>2. V jakém čase bude projekt dokončený s pravděpodobností 0.95?</a:t>
            </a:r>
          </a:p>
          <a:p>
            <a:pPr marL="266700" marR="0" lvl="0" indent="-266700" algn="just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Tx/>
              <a:buNone/>
              <a:tabLst>
                <a:tab pos="266700" algn="l"/>
              </a:tabLst>
            </a:pPr>
            <a:endParaRPr lang="cs-CZ" sz="2000" dirty="0" smtClean="0">
              <a:latin typeface="+mj-lt"/>
              <a:ea typeface="Times New Roman" pitchFamily="18" charset="0"/>
              <a:sym typeface="Symbol" pitchFamily="18" charset="2"/>
            </a:endParaRPr>
          </a:p>
          <a:p>
            <a:pPr marL="266700" lvl="0" indent="-266700" algn="just" eaLnBrk="0" fontAlgn="base" hangingPunct="0">
              <a:spcBef>
                <a:spcPts val="600"/>
              </a:spcBef>
              <a:spcAft>
                <a:spcPct val="0"/>
              </a:spcAft>
              <a:tabLst>
                <a:tab pos="266700" algn="l"/>
              </a:tabLst>
            </a:pPr>
            <a:r>
              <a:rPr lang="cs-CZ" sz="2000" dirty="0" smtClean="0"/>
              <a:t>		T</a:t>
            </a:r>
            <a:r>
              <a:rPr lang="cs-CZ" sz="2000" baseline="-25000" dirty="0" smtClean="0"/>
              <a:t>0.95 </a:t>
            </a:r>
            <a:r>
              <a:rPr lang="cs-CZ" sz="2000" dirty="0" smtClean="0"/>
              <a:t>= 21.167 + 1.645(1.3844) = 23.44 </a:t>
            </a:r>
            <a:r>
              <a:rPr lang="cs-CZ" sz="2000" dirty="0" smtClean="0"/>
              <a:t>.</a:t>
            </a:r>
            <a:endParaRPr lang="cs-CZ" sz="2000" dirty="0" smtClean="0">
              <a:latin typeface="+mj-lt"/>
              <a:ea typeface="Times New Roman" pitchFamily="18" charset="0"/>
              <a:sym typeface="Symbol" pitchFamily="18" charset="2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Tx/>
              <a:buNone/>
              <a:tabLst>
                <a:tab pos="1600200" algn="l"/>
              </a:tabLst>
            </a:pPr>
            <a:endParaRPr kumimoji="0" lang="cs-CZ" sz="1600" b="0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ea typeface="Times New Roman" pitchFamily="18" charset="0"/>
              <a:sym typeface="Symbol" pitchFamily="18" charset="2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Tx/>
              <a:buNone/>
              <a:tabLst>
                <a:tab pos="1600200" algn="l"/>
              </a:tabLst>
            </a:pPr>
            <a:endParaRPr kumimoji="0" lang="cs-CZ" sz="1600" b="0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ea typeface="Times New Roman" pitchFamily="18" charset="0"/>
              <a:sym typeface="Symbol" pitchFamily="18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428728" y="285728"/>
            <a:ext cx="7406640" cy="903412"/>
          </a:xfrm>
        </p:spPr>
        <p:txBody>
          <a:bodyPr>
            <a:normAutofit/>
          </a:bodyPr>
          <a:lstStyle/>
          <a:p>
            <a:r>
              <a:rPr lang="cs-CZ" dirty="0" smtClean="0"/>
              <a:t>Časová analýza	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316BA-FC3F-4DC7-84C6-AD7CDC986887}" type="slidenum">
              <a:rPr lang="cs-CZ" smtClean="0"/>
              <a:pPr/>
              <a:t>3</a:t>
            </a:fld>
            <a:endParaRPr lang="cs-CZ"/>
          </a:p>
        </p:txBody>
      </p:sp>
      <p:sp>
        <p:nvSpPr>
          <p:cNvPr id="6" name="TextovéPole 5"/>
          <p:cNvSpPr txBox="1"/>
          <p:nvPr/>
        </p:nvSpPr>
        <p:spPr>
          <a:xfrm>
            <a:off x="1357290" y="1357298"/>
            <a:ext cx="7072362" cy="64479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Bef>
                <a:spcPts val="600"/>
              </a:spcBef>
            </a:pPr>
            <a:r>
              <a:rPr lang="cs-CZ" sz="2400" dirty="0" smtClean="0"/>
              <a:t>Při konkrétní analýze nějakého projektu je třeba:</a:t>
            </a:r>
          </a:p>
          <a:p>
            <a:pPr marL="342900" indent="-342900">
              <a:spcBef>
                <a:spcPts val="600"/>
              </a:spcBef>
            </a:pPr>
            <a:endParaRPr lang="cs-CZ" sz="2400" b="1" i="1" dirty="0" smtClean="0"/>
          </a:p>
          <a:p>
            <a:pPr marL="266700" lvl="0" indent="-266700">
              <a:buFont typeface="Arial" pitchFamily="34" charset="0"/>
              <a:buChar char="•"/>
            </a:pPr>
            <a:r>
              <a:rPr lang="cs-CZ" sz="2400" dirty="0" smtClean="0"/>
              <a:t>Rozčlenit projekt na jednotlivé činnosti.</a:t>
            </a:r>
          </a:p>
          <a:p>
            <a:pPr marL="266700" lvl="0" indent="-266700">
              <a:buFont typeface="Arial" pitchFamily="34" charset="0"/>
              <a:buChar char="•"/>
            </a:pPr>
            <a:r>
              <a:rPr lang="cs-CZ" sz="2400" dirty="0" smtClean="0"/>
              <a:t>Odhadnout dobu trvání, případně náklady na realizaci jednotlivých činností.</a:t>
            </a:r>
          </a:p>
          <a:p>
            <a:pPr marL="266700" lvl="0" indent="-266700">
              <a:buFont typeface="Arial" pitchFamily="34" charset="0"/>
              <a:buChar char="•"/>
            </a:pPr>
            <a:r>
              <a:rPr lang="cs-CZ" sz="2400" dirty="0" smtClean="0"/>
              <a:t>Definovat časovou návaznost provádění jednotlivých činností, tzn. určit, které činnosti musí být dokončeny před zahájením provádění ostatních činností.</a:t>
            </a:r>
          </a:p>
          <a:p>
            <a:pPr marL="266700" lvl="0" indent="-266700">
              <a:buFont typeface="Arial" pitchFamily="34" charset="0"/>
              <a:buChar char="•"/>
            </a:pPr>
            <a:r>
              <a:rPr lang="cs-CZ" sz="2400" dirty="0" smtClean="0"/>
              <a:t>Na základě informací z předcházejících kroků sestavit síťový graf (hrany grafu = činnosti, jejich ohodnocení = doba trvání činností, uzly grafu = zahájení/dokončení činností, které z uzlu vycházejí/v uzlu končí)</a:t>
            </a:r>
          </a:p>
          <a:p>
            <a:pPr marL="342900" indent="-342900"/>
            <a:endParaRPr lang="cs-CZ" sz="2400" dirty="0" smtClean="0"/>
          </a:p>
          <a:p>
            <a:pPr marL="342900" indent="-342900"/>
            <a:endParaRPr lang="cs-CZ" sz="2400" dirty="0" smtClean="0"/>
          </a:p>
          <a:p>
            <a:pPr marL="342900" indent="-342900"/>
            <a:endParaRPr lang="cs-CZ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428728" y="285728"/>
            <a:ext cx="7406640" cy="903412"/>
          </a:xfrm>
        </p:spPr>
        <p:txBody>
          <a:bodyPr>
            <a:normAutofit/>
          </a:bodyPr>
          <a:lstStyle/>
          <a:p>
            <a:r>
              <a:rPr lang="cs-CZ" dirty="0" smtClean="0"/>
              <a:t>Časová analýza - příklad	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316BA-FC3F-4DC7-84C6-AD7CDC986887}" type="slidenum">
              <a:rPr lang="cs-CZ" smtClean="0"/>
              <a:pPr/>
              <a:t>4</a:t>
            </a:fld>
            <a:endParaRPr lang="cs-CZ"/>
          </a:p>
        </p:txBody>
      </p:sp>
      <p:graphicFrame>
        <p:nvGraphicFramePr>
          <p:cNvPr id="5" name="Tabulka 4"/>
          <p:cNvGraphicFramePr>
            <a:graphicFrameLocks noGrp="1"/>
          </p:cNvGraphicFramePr>
          <p:nvPr/>
        </p:nvGraphicFramePr>
        <p:xfrm>
          <a:off x="1643042" y="1785926"/>
          <a:ext cx="6715171" cy="3714779"/>
        </p:xfrm>
        <a:graphic>
          <a:graphicData uri="http://schemas.openxmlformats.org/drawingml/2006/table">
            <a:tbl>
              <a:tblPr/>
              <a:tblGrid>
                <a:gridCol w="974999"/>
                <a:gridCol w="3140814"/>
                <a:gridCol w="1299679"/>
                <a:gridCol w="1299679"/>
              </a:tblGrid>
              <a:tr h="727369">
                <a:tc>
                  <a:txBody>
                    <a:bodyPr/>
                    <a:lstStyle/>
                    <a:p>
                      <a:pPr marL="226695" indent="-226695"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600" b="1" dirty="0">
                          <a:latin typeface="Times New Roman"/>
                          <a:ea typeface="Times New Roman"/>
                        </a:rPr>
                        <a:t>Činnost</a:t>
                      </a: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226695" indent="-226695"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600" b="1" dirty="0">
                          <a:latin typeface="Times New Roman"/>
                          <a:ea typeface="Times New Roman"/>
                        </a:rPr>
                        <a:t>Popis činnosti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226695" indent="-226695"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600" b="1">
                          <a:latin typeface="Times New Roman"/>
                          <a:ea typeface="Times New Roman"/>
                        </a:rPr>
                        <a:t>Doba trvání </a:t>
                      </a:r>
                    </a:p>
                    <a:p>
                      <a:pPr marL="226695" indent="-226695"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600" b="1">
                          <a:latin typeface="Times New Roman"/>
                          <a:ea typeface="Times New Roman"/>
                        </a:rPr>
                        <a:t>[týdny]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226695" indent="-226695"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600" b="1" dirty="0">
                          <a:latin typeface="Times New Roman"/>
                          <a:ea typeface="Times New Roman"/>
                        </a:rPr>
                        <a:t>Předchozí</a:t>
                      </a:r>
                    </a:p>
                    <a:p>
                      <a:pPr marL="226695" indent="-226695"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600" b="1" dirty="0">
                          <a:latin typeface="Times New Roman"/>
                          <a:ea typeface="Times New Roman"/>
                        </a:rPr>
                        <a:t>činnosti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6E6"/>
                    </a:solidFill>
                  </a:tcPr>
                </a:tc>
              </a:tr>
              <a:tr h="298741">
                <a:tc>
                  <a:txBody>
                    <a:bodyPr/>
                    <a:lstStyle/>
                    <a:p>
                      <a:pPr marL="226695" indent="-226695"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600" b="1">
                          <a:latin typeface="Times New Roman"/>
                          <a:ea typeface="Times New Roman"/>
                        </a:rPr>
                        <a:t>A</a:t>
                      </a: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226695" indent="-226695"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600" b="1" dirty="0">
                          <a:latin typeface="Times New Roman"/>
                          <a:ea typeface="Times New Roman"/>
                        </a:rPr>
                        <a:t>výběr a nákup objektu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228600" indent="-228600"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600" b="1">
                          <a:latin typeface="Times New Roman"/>
                          <a:ea typeface="Times New Roman"/>
                        </a:rPr>
                        <a:t>6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600" b="1">
                          <a:latin typeface="Times New Roman"/>
                          <a:ea typeface="Times New Roman"/>
                        </a:rPr>
                        <a:t>žádná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98741">
                <a:tc>
                  <a:txBody>
                    <a:bodyPr/>
                    <a:lstStyle/>
                    <a:p>
                      <a:pPr marL="226695" indent="-226695"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600" b="1">
                          <a:latin typeface="Times New Roman"/>
                          <a:ea typeface="Times New Roman"/>
                        </a:rPr>
                        <a:t>B</a:t>
                      </a: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226695" indent="-226695"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600" b="1" dirty="0">
                          <a:latin typeface="Times New Roman"/>
                          <a:ea typeface="Times New Roman"/>
                        </a:rPr>
                        <a:t>zpracování projektu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228600" indent="-228600"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600" b="1">
                          <a:latin typeface="Times New Roman"/>
                          <a:ea typeface="Times New Roman"/>
                        </a:rPr>
                        <a:t>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600" b="1">
                          <a:latin typeface="Times New Roman"/>
                          <a:ea typeface="Times New Roman"/>
                        </a:rPr>
                        <a:t>A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98741">
                <a:tc>
                  <a:txBody>
                    <a:bodyPr/>
                    <a:lstStyle/>
                    <a:p>
                      <a:pPr marL="226695" indent="-226695"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600" b="1">
                          <a:latin typeface="Times New Roman"/>
                          <a:ea typeface="Times New Roman"/>
                        </a:rPr>
                        <a:t>C</a:t>
                      </a: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226695" indent="-226695"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600" b="1" dirty="0">
                          <a:latin typeface="Times New Roman"/>
                          <a:ea typeface="Times New Roman"/>
                        </a:rPr>
                        <a:t>obsazení pozice manažera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228600" indent="-228600"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600" b="1">
                          <a:latin typeface="Times New Roman"/>
                          <a:ea typeface="Times New Roman"/>
                        </a:rPr>
                        <a:t>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600" b="1">
                          <a:latin typeface="Times New Roman"/>
                          <a:ea typeface="Times New Roman"/>
                        </a:rPr>
                        <a:t>A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98741">
                <a:tc>
                  <a:txBody>
                    <a:bodyPr/>
                    <a:lstStyle/>
                    <a:p>
                      <a:pPr marL="226695" indent="-226695"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600" b="1">
                          <a:latin typeface="Times New Roman"/>
                          <a:ea typeface="Times New Roman"/>
                        </a:rPr>
                        <a:t>D</a:t>
                      </a: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226695" indent="-226695"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600" b="1" dirty="0">
                          <a:latin typeface="Times New Roman"/>
                          <a:ea typeface="Times New Roman"/>
                        </a:rPr>
                        <a:t>výběr personálu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228600" indent="-228600"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600" b="1">
                          <a:latin typeface="Times New Roman"/>
                          <a:ea typeface="Times New Roman"/>
                        </a:rPr>
                        <a:t>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600" b="1">
                          <a:latin typeface="Times New Roman"/>
                          <a:ea typeface="Times New Roman"/>
                        </a:rPr>
                        <a:t>B, C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98741">
                <a:tc>
                  <a:txBody>
                    <a:bodyPr/>
                    <a:lstStyle/>
                    <a:p>
                      <a:pPr marL="226695" indent="-226695"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600" b="1">
                          <a:latin typeface="Times New Roman"/>
                          <a:ea typeface="Times New Roman"/>
                        </a:rPr>
                        <a:t>E</a:t>
                      </a: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226695" indent="-226695"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600" b="1" dirty="0">
                          <a:latin typeface="Times New Roman"/>
                          <a:ea typeface="Times New Roman"/>
                        </a:rPr>
                        <a:t>rekonstrukce a vybavení objektu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228600" indent="-228600"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600" b="1">
                          <a:latin typeface="Times New Roman"/>
                          <a:ea typeface="Times New Roman"/>
                        </a:rPr>
                        <a:t>8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600" b="1">
                          <a:latin typeface="Times New Roman"/>
                          <a:ea typeface="Times New Roman"/>
                        </a:rPr>
                        <a:t>B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98741">
                <a:tc>
                  <a:txBody>
                    <a:bodyPr/>
                    <a:lstStyle/>
                    <a:p>
                      <a:pPr marL="226695" indent="-226695"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600" b="1">
                          <a:latin typeface="Times New Roman"/>
                          <a:ea typeface="Times New Roman"/>
                        </a:rPr>
                        <a:t>F</a:t>
                      </a: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226695" indent="-226695"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600" b="1" dirty="0">
                          <a:latin typeface="Times New Roman"/>
                          <a:ea typeface="Times New Roman"/>
                        </a:rPr>
                        <a:t>školení personálu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228600" indent="-228600"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600" b="1" dirty="0">
                          <a:latin typeface="Times New Roman"/>
                          <a:ea typeface="Times New Roman"/>
                        </a:rPr>
                        <a:t>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600" b="1">
                          <a:latin typeface="Times New Roman"/>
                          <a:ea typeface="Times New Roman"/>
                        </a:rPr>
                        <a:t>D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98741">
                <a:tc>
                  <a:txBody>
                    <a:bodyPr/>
                    <a:lstStyle/>
                    <a:p>
                      <a:pPr marL="226695" indent="-226695"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600" b="1">
                          <a:latin typeface="Times New Roman"/>
                          <a:ea typeface="Times New Roman"/>
                        </a:rPr>
                        <a:t>G</a:t>
                      </a: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226695" indent="-226695"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600" b="1" dirty="0">
                          <a:latin typeface="Times New Roman"/>
                          <a:ea typeface="Times New Roman"/>
                        </a:rPr>
                        <a:t>výběr sortimentu zboží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228600" indent="-228600"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600" b="1" dirty="0">
                          <a:latin typeface="Times New Roman"/>
                          <a:ea typeface="Times New Roman"/>
                        </a:rPr>
                        <a:t>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600" b="1">
                          <a:latin typeface="Times New Roman"/>
                          <a:ea typeface="Times New Roman"/>
                        </a:rPr>
                        <a:t>B, C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98741">
                <a:tc>
                  <a:txBody>
                    <a:bodyPr/>
                    <a:lstStyle/>
                    <a:p>
                      <a:pPr marL="226695" indent="-226695"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600" b="1">
                          <a:latin typeface="Times New Roman"/>
                          <a:ea typeface="Times New Roman"/>
                        </a:rPr>
                        <a:t>H</a:t>
                      </a: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226695" indent="-226695"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600" b="1" dirty="0">
                          <a:latin typeface="Times New Roman"/>
                          <a:ea typeface="Times New Roman"/>
                        </a:rPr>
                        <a:t>uzavření smluv s dodavateli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228600" indent="-228600"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600" b="1" dirty="0">
                          <a:latin typeface="Times New Roman"/>
                          <a:ea typeface="Times New Roman"/>
                        </a:rPr>
                        <a:t>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600" b="1">
                          <a:latin typeface="Times New Roman"/>
                          <a:ea typeface="Times New Roman"/>
                        </a:rPr>
                        <a:t>G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98741">
                <a:tc>
                  <a:txBody>
                    <a:bodyPr/>
                    <a:lstStyle/>
                    <a:p>
                      <a:pPr marL="226695" indent="-226695"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600" b="1">
                          <a:latin typeface="Times New Roman"/>
                          <a:ea typeface="Times New Roman"/>
                        </a:rPr>
                        <a:t>I</a:t>
                      </a: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226695" indent="-226695"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600" b="1">
                          <a:latin typeface="Times New Roman"/>
                          <a:ea typeface="Times New Roman"/>
                        </a:rPr>
                        <a:t>nákup zboží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228600" indent="-228600"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600" b="1" dirty="0">
                          <a:latin typeface="Times New Roman"/>
                          <a:ea typeface="Times New Roman"/>
                        </a:rPr>
                        <a:t>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600" b="1" dirty="0">
                          <a:latin typeface="Times New Roman"/>
                          <a:ea typeface="Times New Roman"/>
                        </a:rPr>
                        <a:t>E, F, H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98741">
                <a:tc>
                  <a:txBody>
                    <a:bodyPr/>
                    <a:lstStyle/>
                    <a:p>
                      <a:pPr marL="226695" indent="-226695"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600" b="1">
                          <a:latin typeface="Times New Roman"/>
                          <a:ea typeface="Times New Roman"/>
                        </a:rPr>
                        <a:t>J</a:t>
                      </a: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26695" indent="-226695"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600" b="1" dirty="0">
                          <a:latin typeface="Times New Roman"/>
                          <a:ea typeface="Times New Roman"/>
                        </a:rPr>
                        <a:t>reklama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28600" indent="-228600"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600" b="1" dirty="0">
                          <a:latin typeface="Times New Roman"/>
                          <a:ea typeface="Times New Roman"/>
                        </a:rPr>
                        <a:t>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600" b="1" dirty="0">
                          <a:latin typeface="Times New Roman"/>
                          <a:ea typeface="Times New Roman"/>
                        </a:rPr>
                        <a:t>H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316BA-FC3F-4DC7-84C6-AD7CDC986887}" type="slidenum">
              <a:rPr lang="cs-CZ" smtClean="0"/>
              <a:pPr/>
              <a:t>5</a:t>
            </a:fld>
            <a:endParaRPr lang="cs-CZ"/>
          </a:p>
        </p:txBody>
      </p:sp>
      <p:graphicFrame>
        <p:nvGraphicFramePr>
          <p:cNvPr id="5" name="Tabulka 4"/>
          <p:cNvGraphicFramePr>
            <a:graphicFrameLocks noGrp="1"/>
          </p:cNvGraphicFramePr>
          <p:nvPr/>
        </p:nvGraphicFramePr>
        <p:xfrm>
          <a:off x="3500430" y="285728"/>
          <a:ext cx="5429287" cy="2270760"/>
        </p:xfrm>
        <a:graphic>
          <a:graphicData uri="http://schemas.openxmlformats.org/drawingml/2006/table">
            <a:tbl>
              <a:tblPr/>
              <a:tblGrid>
                <a:gridCol w="788297"/>
                <a:gridCol w="2539382"/>
                <a:gridCol w="1050804"/>
                <a:gridCol w="1050804"/>
              </a:tblGrid>
              <a:tr h="377672">
                <a:tc>
                  <a:txBody>
                    <a:bodyPr/>
                    <a:lstStyle/>
                    <a:p>
                      <a:pPr marL="226695" indent="-226695"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200" b="1" dirty="0">
                          <a:latin typeface="Times New Roman"/>
                          <a:ea typeface="Times New Roman"/>
                        </a:rPr>
                        <a:t>Činnost</a:t>
                      </a: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226695" indent="-226695"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200" b="1" dirty="0">
                          <a:latin typeface="Times New Roman"/>
                          <a:ea typeface="Times New Roman"/>
                        </a:rPr>
                        <a:t>Popis činnosti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226695" indent="-226695"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200" b="1">
                          <a:latin typeface="Times New Roman"/>
                          <a:ea typeface="Times New Roman"/>
                        </a:rPr>
                        <a:t>Doba trvání </a:t>
                      </a:r>
                    </a:p>
                    <a:p>
                      <a:pPr marL="226695" indent="-226695"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200" b="1">
                          <a:latin typeface="Times New Roman"/>
                          <a:ea typeface="Times New Roman"/>
                        </a:rPr>
                        <a:t>[týdny]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226695" indent="-226695"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200" b="1" dirty="0">
                          <a:latin typeface="Times New Roman"/>
                          <a:ea typeface="Times New Roman"/>
                        </a:rPr>
                        <a:t>Předchozí</a:t>
                      </a:r>
                    </a:p>
                    <a:p>
                      <a:pPr marL="226695" indent="-226695"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200" b="1" dirty="0">
                          <a:latin typeface="Times New Roman"/>
                          <a:ea typeface="Times New Roman"/>
                        </a:rPr>
                        <a:t>činnosti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6E6"/>
                    </a:solidFill>
                  </a:tcPr>
                </a:tc>
              </a:tr>
              <a:tr h="155115">
                <a:tc>
                  <a:txBody>
                    <a:bodyPr/>
                    <a:lstStyle/>
                    <a:p>
                      <a:pPr marL="226695" indent="-226695"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200" b="1">
                          <a:latin typeface="Times New Roman"/>
                          <a:ea typeface="Times New Roman"/>
                        </a:rPr>
                        <a:t>A</a:t>
                      </a: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226695" indent="-226695"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200" b="1" dirty="0">
                          <a:latin typeface="Times New Roman"/>
                          <a:ea typeface="Times New Roman"/>
                        </a:rPr>
                        <a:t>výběr a nákup objektu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228600" indent="-228600"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200" b="1">
                          <a:latin typeface="Times New Roman"/>
                          <a:ea typeface="Times New Roman"/>
                        </a:rPr>
                        <a:t>6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200" b="1">
                          <a:latin typeface="Times New Roman"/>
                          <a:ea typeface="Times New Roman"/>
                        </a:rPr>
                        <a:t>žádná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155115">
                <a:tc>
                  <a:txBody>
                    <a:bodyPr/>
                    <a:lstStyle/>
                    <a:p>
                      <a:pPr marL="226695" indent="-226695"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200" b="1">
                          <a:latin typeface="Times New Roman"/>
                          <a:ea typeface="Times New Roman"/>
                        </a:rPr>
                        <a:t>B</a:t>
                      </a: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226695" indent="-226695"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200" b="1" dirty="0">
                          <a:latin typeface="Times New Roman"/>
                          <a:ea typeface="Times New Roman"/>
                        </a:rPr>
                        <a:t>zpracování projektu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228600" indent="-228600"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200" b="1">
                          <a:latin typeface="Times New Roman"/>
                          <a:ea typeface="Times New Roman"/>
                        </a:rPr>
                        <a:t>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200" b="1">
                          <a:latin typeface="Times New Roman"/>
                          <a:ea typeface="Times New Roman"/>
                        </a:rPr>
                        <a:t>A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5115">
                <a:tc>
                  <a:txBody>
                    <a:bodyPr/>
                    <a:lstStyle/>
                    <a:p>
                      <a:pPr marL="226695" indent="-226695"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200" b="1">
                          <a:latin typeface="Times New Roman"/>
                          <a:ea typeface="Times New Roman"/>
                        </a:rPr>
                        <a:t>C</a:t>
                      </a: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226695" indent="-226695"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200" b="1" dirty="0">
                          <a:latin typeface="Times New Roman"/>
                          <a:ea typeface="Times New Roman"/>
                        </a:rPr>
                        <a:t>obsazení pozice manažera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228600" indent="-228600"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200" b="1">
                          <a:latin typeface="Times New Roman"/>
                          <a:ea typeface="Times New Roman"/>
                        </a:rPr>
                        <a:t>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200" b="1">
                          <a:latin typeface="Times New Roman"/>
                          <a:ea typeface="Times New Roman"/>
                        </a:rPr>
                        <a:t>A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5115">
                <a:tc>
                  <a:txBody>
                    <a:bodyPr/>
                    <a:lstStyle/>
                    <a:p>
                      <a:pPr marL="226695" indent="-226695"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200" b="1">
                          <a:latin typeface="Times New Roman"/>
                          <a:ea typeface="Times New Roman"/>
                        </a:rPr>
                        <a:t>D</a:t>
                      </a: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226695" indent="-226695"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200" b="1" dirty="0">
                          <a:latin typeface="Times New Roman"/>
                          <a:ea typeface="Times New Roman"/>
                        </a:rPr>
                        <a:t>výběr personálu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228600" indent="-228600"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200" b="1">
                          <a:latin typeface="Times New Roman"/>
                          <a:ea typeface="Times New Roman"/>
                        </a:rPr>
                        <a:t>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200" b="1">
                          <a:latin typeface="Times New Roman"/>
                          <a:ea typeface="Times New Roman"/>
                        </a:rPr>
                        <a:t>B, C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5115">
                <a:tc>
                  <a:txBody>
                    <a:bodyPr/>
                    <a:lstStyle/>
                    <a:p>
                      <a:pPr marL="226695" indent="-226695"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200" b="1">
                          <a:latin typeface="Times New Roman"/>
                          <a:ea typeface="Times New Roman"/>
                        </a:rPr>
                        <a:t>E</a:t>
                      </a: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226695" indent="-226695"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200" b="1" dirty="0">
                          <a:latin typeface="Times New Roman"/>
                          <a:ea typeface="Times New Roman"/>
                        </a:rPr>
                        <a:t>rekonstrukce a vybavení objektu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228600" indent="-228600"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200" b="1" dirty="0">
                          <a:latin typeface="Times New Roman"/>
                          <a:ea typeface="Times New Roman"/>
                        </a:rPr>
                        <a:t>8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200" b="1">
                          <a:latin typeface="Times New Roman"/>
                          <a:ea typeface="Times New Roman"/>
                        </a:rPr>
                        <a:t>B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5115">
                <a:tc>
                  <a:txBody>
                    <a:bodyPr/>
                    <a:lstStyle/>
                    <a:p>
                      <a:pPr marL="226695" indent="-226695"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200" b="1">
                          <a:latin typeface="Times New Roman"/>
                          <a:ea typeface="Times New Roman"/>
                        </a:rPr>
                        <a:t>F</a:t>
                      </a: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226695" indent="-226695"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200" b="1" dirty="0">
                          <a:latin typeface="Times New Roman"/>
                          <a:ea typeface="Times New Roman"/>
                        </a:rPr>
                        <a:t>školení personálu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228600" indent="-228600"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200" b="1" dirty="0">
                          <a:latin typeface="Times New Roman"/>
                          <a:ea typeface="Times New Roman"/>
                        </a:rPr>
                        <a:t>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200" b="1" dirty="0">
                          <a:latin typeface="Times New Roman"/>
                          <a:ea typeface="Times New Roman"/>
                        </a:rPr>
                        <a:t>D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5115">
                <a:tc>
                  <a:txBody>
                    <a:bodyPr/>
                    <a:lstStyle/>
                    <a:p>
                      <a:pPr marL="226695" indent="-226695"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200" b="1">
                          <a:latin typeface="Times New Roman"/>
                          <a:ea typeface="Times New Roman"/>
                        </a:rPr>
                        <a:t>G</a:t>
                      </a: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226695" indent="-226695"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200" b="1" dirty="0">
                          <a:latin typeface="Times New Roman"/>
                          <a:ea typeface="Times New Roman"/>
                        </a:rPr>
                        <a:t>výběr sortimentu zboží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228600" indent="-228600"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200" b="1" dirty="0">
                          <a:latin typeface="Times New Roman"/>
                          <a:ea typeface="Times New Roman"/>
                        </a:rPr>
                        <a:t>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200" b="1" dirty="0">
                          <a:latin typeface="Times New Roman"/>
                          <a:ea typeface="Times New Roman"/>
                        </a:rPr>
                        <a:t>B, C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5115">
                <a:tc>
                  <a:txBody>
                    <a:bodyPr/>
                    <a:lstStyle/>
                    <a:p>
                      <a:pPr marL="226695" indent="-226695"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200" b="1">
                          <a:latin typeface="Times New Roman"/>
                          <a:ea typeface="Times New Roman"/>
                        </a:rPr>
                        <a:t>H</a:t>
                      </a: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226695" indent="-226695"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200" b="1" dirty="0">
                          <a:latin typeface="Times New Roman"/>
                          <a:ea typeface="Times New Roman"/>
                        </a:rPr>
                        <a:t>uzavření smluv s dodavateli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228600" indent="-228600"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200" b="1" dirty="0">
                          <a:latin typeface="Times New Roman"/>
                          <a:ea typeface="Times New Roman"/>
                        </a:rPr>
                        <a:t>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200" b="1" dirty="0">
                          <a:latin typeface="Times New Roman"/>
                          <a:ea typeface="Times New Roman"/>
                        </a:rPr>
                        <a:t>G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5115">
                <a:tc>
                  <a:txBody>
                    <a:bodyPr/>
                    <a:lstStyle/>
                    <a:p>
                      <a:pPr marL="226695" indent="-226695"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200" b="1">
                          <a:latin typeface="Times New Roman"/>
                          <a:ea typeface="Times New Roman"/>
                        </a:rPr>
                        <a:t>I</a:t>
                      </a: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226695" indent="-226695"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200" b="1">
                          <a:latin typeface="Times New Roman"/>
                          <a:ea typeface="Times New Roman"/>
                        </a:rPr>
                        <a:t>nákup zboží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228600" indent="-228600"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200" b="1" dirty="0">
                          <a:latin typeface="Times New Roman"/>
                          <a:ea typeface="Times New Roman"/>
                        </a:rPr>
                        <a:t>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200" b="1" dirty="0">
                          <a:latin typeface="Times New Roman"/>
                          <a:ea typeface="Times New Roman"/>
                        </a:rPr>
                        <a:t>E, F, H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5115">
                <a:tc>
                  <a:txBody>
                    <a:bodyPr/>
                    <a:lstStyle/>
                    <a:p>
                      <a:pPr marL="226695" indent="-226695"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200" b="1">
                          <a:latin typeface="Times New Roman"/>
                          <a:ea typeface="Times New Roman"/>
                        </a:rPr>
                        <a:t>J</a:t>
                      </a: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26695" indent="-226695"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200" b="1">
                          <a:latin typeface="Times New Roman"/>
                          <a:ea typeface="Times New Roman"/>
                        </a:rPr>
                        <a:t>reklama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28600" indent="-228600"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200" b="1" dirty="0">
                          <a:latin typeface="Times New Roman"/>
                          <a:ea typeface="Times New Roman"/>
                        </a:rPr>
                        <a:t>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200" b="1" dirty="0">
                          <a:latin typeface="Times New Roman"/>
                          <a:ea typeface="Times New Roman"/>
                        </a:rPr>
                        <a:t>H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85852" y="2786058"/>
            <a:ext cx="7842168" cy="30718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357290" y="142852"/>
            <a:ext cx="7406640" cy="903412"/>
          </a:xfrm>
        </p:spPr>
        <p:txBody>
          <a:bodyPr>
            <a:normAutofit fontScale="90000"/>
          </a:bodyPr>
          <a:lstStyle/>
          <a:p>
            <a:r>
              <a:rPr lang="cs-CZ" dirty="0" smtClean="0"/>
              <a:t>Metoda CPM – </a:t>
            </a:r>
            <a:r>
              <a:rPr lang="cs-CZ" sz="3200" dirty="0" err="1" smtClean="0"/>
              <a:t>Critical</a:t>
            </a:r>
            <a:r>
              <a:rPr lang="cs-CZ" sz="3200" dirty="0" smtClean="0"/>
              <a:t> </a:t>
            </a:r>
            <a:r>
              <a:rPr lang="cs-CZ" sz="3200" dirty="0" err="1" smtClean="0"/>
              <a:t>Path</a:t>
            </a:r>
            <a:r>
              <a:rPr lang="cs-CZ" sz="3200" dirty="0" smtClean="0"/>
              <a:t> </a:t>
            </a:r>
            <a:r>
              <a:rPr lang="cs-CZ" sz="3200" dirty="0" err="1" smtClean="0"/>
              <a:t>Method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316BA-FC3F-4DC7-84C6-AD7CDC986887}" type="slidenum">
              <a:rPr lang="cs-CZ" smtClean="0"/>
              <a:pPr/>
              <a:t>6</a:t>
            </a:fld>
            <a:endParaRPr lang="cs-CZ"/>
          </a:p>
        </p:txBody>
      </p:sp>
      <p:sp>
        <p:nvSpPr>
          <p:cNvPr id="6" name="TextovéPole 5"/>
          <p:cNvSpPr txBox="1"/>
          <p:nvPr/>
        </p:nvSpPr>
        <p:spPr>
          <a:xfrm>
            <a:off x="1357290" y="1071546"/>
            <a:ext cx="707236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Bef>
                <a:spcPts val="600"/>
              </a:spcBef>
            </a:pPr>
            <a:endParaRPr lang="cs-CZ" sz="2400" dirty="0" smtClean="0"/>
          </a:p>
          <a:p>
            <a:pPr marL="342900" indent="-342900"/>
            <a:endParaRPr lang="cs-CZ" sz="2400" dirty="0" smtClean="0"/>
          </a:p>
          <a:p>
            <a:pPr marL="342900" indent="-342900"/>
            <a:endParaRPr lang="cs-CZ" sz="2400" dirty="0" smtClean="0"/>
          </a:p>
          <a:p>
            <a:pPr marL="342900" indent="-342900"/>
            <a:endParaRPr lang="cs-CZ" sz="2400" dirty="0"/>
          </a:p>
        </p:txBody>
      </p:sp>
      <p:sp>
        <p:nvSpPr>
          <p:cNvPr id="5" name="Obdélník 4"/>
          <p:cNvSpPr/>
          <p:nvPr/>
        </p:nvSpPr>
        <p:spPr>
          <a:xfrm>
            <a:off x="1142944" y="1214422"/>
            <a:ext cx="8001056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dirty="0" smtClean="0"/>
              <a:t>Metoda </a:t>
            </a:r>
            <a:r>
              <a:rPr lang="cs-CZ" dirty="0" smtClean="0"/>
              <a:t>CPM </a:t>
            </a:r>
            <a:r>
              <a:rPr lang="cs-CZ" dirty="0" smtClean="0"/>
              <a:t>- pro </a:t>
            </a:r>
            <a:r>
              <a:rPr lang="cs-CZ" dirty="0" smtClean="0"/>
              <a:t>každou činnost </a:t>
            </a:r>
            <a:r>
              <a:rPr lang="cs-CZ" dirty="0" smtClean="0"/>
              <a:t>odvozuje 4 </a:t>
            </a:r>
            <a:r>
              <a:rPr lang="cs-CZ" dirty="0" smtClean="0"/>
              <a:t>časové </a:t>
            </a:r>
            <a:r>
              <a:rPr lang="cs-CZ" dirty="0" smtClean="0"/>
              <a:t>charakteristiky:</a:t>
            </a:r>
          </a:p>
          <a:p>
            <a:endParaRPr lang="cs-CZ" dirty="0" smtClean="0"/>
          </a:p>
          <a:p>
            <a:r>
              <a:rPr lang="cs-CZ" dirty="0" smtClean="0"/>
              <a:t>1. </a:t>
            </a:r>
            <a:r>
              <a:rPr lang="cs-CZ" b="1" i="1" dirty="0" smtClean="0"/>
              <a:t>Nejdříve </a:t>
            </a:r>
            <a:r>
              <a:rPr lang="cs-CZ" b="1" i="1" dirty="0" smtClean="0"/>
              <a:t>možný začátek provádění činnosti</a:t>
            </a:r>
            <a:r>
              <a:rPr lang="cs-CZ" b="1" dirty="0" smtClean="0"/>
              <a:t> </a:t>
            </a:r>
            <a:r>
              <a:rPr lang="cs-CZ" dirty="0" smtClean="0"/>
              <a:t>je časová charakteristika, která vychází z toho, že činnost nemůže začít dříve než skončí všechny činnosti, které ji předcházejí. Všechny činnosti, vycházející z uzlu </a:t>
            </a:r>
            <a:r>
              <a:rPr lang="cs-CZ" i="1" dirty="0" err="1" smtClean="0"/>
              <a:t>u</a:t>
            </a:r>
            <a:r>
              <a:rPr lang="cs-CZ" baseline="-25000" dirty="0" err="1" smtClean="0"/>
              <a:t>i</a:t>
            </a:r>
            <a:r>
              <a:rPr lang="cs-CZ" dirty="0" smtClean="0"/>
              <a:t>, mají </a:t>
            </a:r>
            <a:r>
              <a:rPr lang="cs-CZ" dirty="0" smtClean="0"/>
              <a:t>stejný </a:t>
            </a:r>
            <a:r>
              <a:rPr lang="cs-CZ" i="1" dirty="0" smtClean="0"/>
              <a:t>nejdříve možný začátek</a:t>
            </a:r>
            <a:r>
              <a:rPr lang="cs-CZ" dirty="0" smtClean="0"/>
              <a:t> - </a:t>
            </a:r>
            <a:r>
              <a:rPr lang="cs-CZ" i="1" dirty="0" smtClean="0"/>
              <a:t>t</a:t>
            </a:r>
            <a:r>
              <a:rPr lang="cs-CZ" baseline="30000" dirty="0" smtClean="0"/>
              <a:t>0</a:t>
            </a:r>
            <a:r>
              <a:rPr lang="cs-CZ" baseline="-25000" dirty="0" smtClean="0"/>
              <a:t>i</a:t>
            </a:r>
            <a:r>
              <a:rPr lang="cs-CZ" dirty="0" smtClean="0"/>
              <a:t>.</a:t>
            </a:r>
          </a:p>
          <a:p>
            <a:r>
              <a:rPr lang="cs-CZ" dirty="0" smtClean="0"/>
              <a:t>2. </a:t>
            </a:r>
            <a:r>
              <a:rPr lang="cs-CZ" b="1" i="1" dirty="0" smtClean="0"/>
              <a:t>Nejdříve </a:t>
            </a:r>
            <a:r>
              <a:rPr lang="cs-CZ" b="1" i="1" dirty="0" smtClean="0"/>
              <a:t>možný konec provádění činnosti</a:t>
            </a:r>
            <a:r>
              <a:rPr lang="cs-CZ" dirty="0" smtClean="0"/>
              <a:t> je dán jako součet nejdříve možného začátku a doby trvání činnosti. Pro činnost, která je reprezentována hranou </a:t>
            </a:r>
            <a:r>
              <a:rPr lang="cs-CZ" i="1" dirty="0" err="1" smtClean="0"/>
              <a:t>h</a:t>
            </a:r>
            <a:r>
              <a:rPr lang="cs-CZ" baseline="-25000" dirty="0" err="1" smtClean="0"/>
              <a:t>ij</a:t>
            </a:r>
            <a:r>
              <a:rPr lang="cs-CZ" dirty="0" smtClean="0"/>
              <a:t>, </a:t>
            </a:r>
            <a:r>
              <a:rPr lang="cs-CZ" dirty="0" smtClean="0"/>
              <a:t>je </a:t>
            </a:r>
            <a:r>
              <a:rPr lang="cs-CZ" dirty="0" smtClean="0"/>
              <a:t>tedy </a:t>
            </a:r>
            <a:r>
              <a:rPr lang="cs-CZ" i="1" dirty="0" smtClean="0"/>
              <a:t>nejdříve možný konec</a:t>
            </a:r>
            <a:r>
              <a:rPr lang="cs-CZ" dirty="0" smtClean="0"/>
              <a:t> dán vztahem </a:t>
            </a:r>
            <a:r>
              <a:rPr lang="cs-CZ" i="1" dirty="0" smtClean="0"/>
              <a:t>t</a:t>
            </a:r>
            <a:r>
              <a:rPr lang="cs-CZ" baseline="30000" dirty="0" smtClean="0"/>
              <a:t>0</a:t>
            </a:r>
            <a:r>
              <a:rPr lang="cs-CZ" baseline="-25000" dirty="0" smtClean="0"/>
              <a:t>i</a:t>
            </a:r>
            <a:r>
              <a:rPr lang="cs-CZ" dirty="0" smtClean="0"/>
              <a:t> + </a:t>
            </a:r>
            <a:r>
              <a:rPr lang="cs-CZ" i="1" dirty="0" err="1" smtClean="0"/>
              <a:t>y</a:t>
            </a:r>
            <a:r>
              <a:rPr lang="cs-CZ" baseline="-25000" dirty="0" err="1" smtClean="0"/>
              <a:t>ij</a:t>
            </a:r>
            <a:r>
              <a:rPr lang="cs-CZ" dirty="0" smtClean="0"/>
              <a:t>, kde </a:t>
            </a:r>
            <a:r>
              <a:rPr lang="cs-CZ" i="1" dirty="0" err="1" smtClean="0"/>
              <a:t>y</a:t>
            </a:r>
            <a:r>
              <a:rPr lang="cs-CZ" baseline="-25000" dirty="0" err="1" smtClean="0"/>
              <a:t>ij</a:t>
            </a:r>
            <a:r>
              <a:rPr lang="cs-CZ" baseline="-25000" dirty="0" smtClean="0"/>
              <a:t> </a:t>
            </a:r>
            <a:r>
              <a:rPr lang="cs-CZ" dirty="0" smtClean="0"/>
              <a:t>je doba trvání této činnosti.</a:t>
            </a:r>
          </a:p>
          <a:p>
            <a:r>
              <a:rPr lang="cs-CZ" dirty="0" smtClean="0"/>
              <a:t>3. </a:t>
            </a:r>
            <a:r>
              <a:rPr lang="cs-CZ" b="1" i="1" dirty="0" smtClean="0"/>
              <a:t>Nejpozději </a:t>
            </a:r>
            <a:r>
              <a:rPr lang="cs-CZ" b="1" i="1" dirty="0" smtClean="0"/>
              <a:t>přípustný konec provádění činnosti</a:t>
            </a:r>
            <a:r>
              <a:rPr lang="cs-CZ" dirty="0" smtClean="0"/>
              <a:t> je charakteristika, která udává okamžik, kdy musí nejpozději činnost skončit, aby nedošlo ke skluzu v provádění navazujících činností. Všechny činnosti, které končí v uzlu </a:t>
            </a:r>
            <a:r>
              <a:rPr lang="cs-CZ" i="1" dirty="0" err="1" smtClean="0"/>
              <a:t>u</a:t>
            </a:r>
            <a:r>
              <a:rPr lang="cs-CZ" baseline="-25000" dirty="0" err="1" smtClean="0"/>
              <a:t>j</a:t>
            </a:r>
            <a:r>
              <a:rPr lang="cs-CZ" dirty="0" smtClean="0"/>
              <a:t>, mají </a:t>
            </a:r>
            <a:r>
              <a:rPr lang="cs-CZ" dirty="0" smtClean="0"/>
              <a:t>stejný </a:t>
            </a:r>
            <a:r>
              <a:rPr lang="cs-CZ" i="1" dirty="0" smtClean="0"/>
              <a:t>nejpozději přípustný konec</a:t>
            </a:r>
            <a:r>
              <a:rPr lang="cs-CZ" dirty="0" smtClean="0"/>
              <a:t> - </a:t>
            </a:r>
            <a:r>
              <a:rPr lang="cs-CZ" i="1" dirty="0" smtClean="0"/>
              <a:t>t</a:t>
            </a:r>
            <a:r>
              <a:rPr lang="cs-CZ" baseline="30000" dirty="0" smtClean="0"/>
              <a:t>1</a:t>
            </a:r>
            <a:r>
              <a:rPr lang="cs-CZ" baseline="-25000" dirty="0" smtClean="0"/>
              <a:t>j</a:t>
            </a:r>
            <a:r>
              <a:rPr lang="cs-CZ" dirty="0" smtClean="0"/>
              <a:t>.</a:t>
            </a:r>
          </a:p>
          <a:p>
            <a:r>
              <a:rPr lang="cs-CZ" dirty="0" smtClean="0"/>
              <a:t>4. </a:t>
            </a:r>
            <a:r>
              <a:rPr lang="cs-CZ" b="1" i="1" dirty="0" smtClean="0"/>
              <a:t>Nejpozději </a:t>
            </a:r>
            <a:r>
              <a:rPr lang="cs-CZ" b="1" i="1" dirty="0" smtClean="0"/>
              <a:t>přípustný začátek provádění činnosti</a:t>
            </a:r>
            <a:r>
              <a:rPr lang="cs-CZ" dirty="0" smtClean="0"/>
              <a:t> bude potom rozdíl nejpozději přípustného konce a doby trvání této činnosti. Pro činnost, vyjádřenou hranou </a:t>
            </a:r>
            <a:r>
              <a:rPr lang="cs-CZ" i="1" dirty="0" err="1" smtClean="0"/>
              <a:t>h</a:t>
            </a:r>
            <a:r>
              <a:rPr lang="cs-CZ" baseline="-25000" dirty="0" err="1" smtClean="0"/>
              <a:t>ij</a:t>
            </a:r>
            <a:r>
              <a:rPr lang="cs-CZ" dirty="0" smtClean="0"/>
              <a:t>, bude tedy </a:t>
            </a:r>
            <a:r>
              <a:rPr lang="cs-CZ" i="1" dirty="0" smtClean="0"/>
              <a:t>nejpozději přípustný začátek</a:t>
            </a:r>
            <a:r>
              <a:rPr lang="cs-CZ" dirty="0" smtClean="0"/>
              <a:t> určen vztahem </a:t>
            </a:r>
            <a:r>
              <a:rPr lang="cs-CZ" i="1" dirty="0" smtClean="0"/>
              <a:t>t</a:t>
            </a:r>
            <a:r>
              <a:rPr lang="cs-CZ" baseline="30000" dirty="0" smtClean="0"/>
              <a:t>1</a:t>
            </a:r>
            <a:r>
              <a:rPr lang="cs-CZ" baseline="-25000" dirty="0" smtClean="0"/>
              <a:t>j</a:t>
            </a:r>
            <a:r>
              <a:rPr lang="cs-CZ" dirty="0" smtClean="0"/>
              <a:t> </a:t>
            </a:r>
            <a:r>
              <a:rPr lang="cs-CZ" dirty="0" smtClean="0">
                <a:sym typeface="Symbol"/>
              </a:rPr>
              <a:t></a:t>
            </a:r>
            <a:r>
              <a:rPr lang="cs-CZ" dirty="0" smtClean="0"/>
              <a:t> </a:t>
            </a:r>
            <a:r>
              <a:rPr lang="cs-CZ" i="1" dirty="0" err="1" smtClean="0"/>
              <a:t>y</a:t>
            </a:r>
            <a:r>
              <a:rPr lang="cs-CZ" baseline="-25000" dirty="0" err="1" smtClean="0"/>
              <a:t>ij</a:t>
            </a:r>
            <a:r>
              <a:rPr lang="cs-CZ" dirty="0" smtClean="0"/>
              <a:t>.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357290" y="0"/>
            <a:ext cx="7406640" cy="903412"/>
          </a:xfrm>
        </p:spPr>
        <p:txBody>
          <a:bodyPr>
            <a:normAutofit/>
          </a:bodyPr>
          <a:lstStyle/>
          <a:p>
            <a:r>
              <a:rPr lang="cs-CZ" dirty="0" smtClean="0"/>
              <a:t>Metoda CPM – </a:t>
            </a:r>
            <a:r>
              <a:rPr lang="cs-CZ" sz="3200" dirty="0" smtClean="0"/>
              <a:t>I. fáze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316BA-FC3F-4DC7-84C6-AD7CDC986887}" type="slidenum">
              <a:rPr lang="cs-CZ" smtClean="0"/>
              <a:pPr/>
              <a:t>7</a:t>
            </a:fld>
            <a:endParaRPr lang="cs-CZ"/>
          </a:p>
        </p:txBody>
      </p:sp>
      <p:sp>
        <p:nvSpPr>
          <p:cNvPr id="6" name="TextovéPole 5"/>
          <p:cNvSpPr txBox="1"/>
          <p:nvPr/>
        </p:nvSpPr>
        <p:spPr>
          <a:xfrm>
            <a:off x="1142976" y="1071546"/>
            <a:ext cx="771530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Bef>
                <a:spcPts val="600"/>
              </a:spcBef>
            </a:pPr>
            <a:endParaRPr lang="cs-CZ" sz="2400" dirty="0" smtClean="0"/>
          </a:p>
          <a:p>
            <a:pPr marL="342900" indent="-342900"/>
            <a:endParaRPr lang="cs-CZ" sz="2400" dirty="0" smtClean="0"/>
          </a:p>
          <a:p>
            <a:pPr marL="342900" indent="-342900"/>
            <a:endParaRPr lang="cs-CZ" sz="2400" dirty="0" smtClean="0"/>
          </a:p>
          <a:p>
            <a:pPr marL="342900" indent="-342900"/>
            <a:endParaRPr lang="cs-CZ" sz="2400" dirty="0"/>
          </a:p>
        </p:txBody>
      </p:sp>
      <p:sp>
        <p:nvSpPr>
          <p:cNvPr id="5" name="Obdélník 4"/>
          <p:cNvSpPr/>
          <p:nvPr/>
        </p:nvSpPr>
        <p:spPr>
          <a:xfrm>
            <a:off x="1142944" y="1071546"/>
            <a:ext cx="8001056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b="1" i="1" u="sng" dirty="0" smtClean="0"/>
              <a:t>I. fáze</a:t>
            </a:r>
            <a:r>
              <a:rPr lang="cs-CZ" dirty="0" smtClean="0"/>
              <a:t> - </a:t>
            </a:r>
            <a:r>
              <a:rPr lang="cs-CZ" b="1" dirty="0" smtClean="0"/>
              <a:t>výpočet nejdříve možných začátků a konců provádění činností</a:t>
            </a:r>
            <a:r>
              <a:rPr lang="cs-CZ" dirty="0" smtClean="0"/>
              <a:t>.</a:t>
            </a:r>
          </a:p>
          <a:p>
            <a:endParaRPr lang="cs-CZ" b="1" dirty="0" smtClean="0"/>
          </a:p>
          <a:p>
            <a:r>
              <a:rPr lang="cs-CZ" dirty="0" smtClean="0"/>
              <a:t>Nejdříve </a:t>
            </a:r>
            <a:r>
              <a:rPr lang="cs-CZ" dirty="0" smtClean="0"/>
              <a:t>možný začátek provádění činností, které začínají v uzlu </a:t>
            </a:r>
            <a:r>
              <a:rPr lang="cs-CZ" i="1" dirty="0" err="1" smtClean="0"/>
              <a:t>u</a:t>
            </a:r>
            <a:r>
              <a:rPr lang="cs-CZ" baseline="-25000" dirty="0" err="1" smtClean="0"/>
              <a:t>j</a:t>
            </a:r>
            <a:r>
              <a:rPr lang="cs-CZ" dirty="0" smtClean="0"/>
              <a:t> je roven maximu z nejdříve možných konců činností, které do uzlu </a:t>
            </a:r>
            <a:r>
              <a:rPr lang="cs-CZ" i="1" dirty="0" err="1" smtClean="0"/>
              <a:t>u</a:t>
            </a:r>
            <a:r>
              <a:rPr lang="cs-CZ" baseline="-25000" dirty="0" err="1" smtClean="0"/>
              <a:t>j</a:t>
            </a:r>
            <a:r>
              <a:rPr lang="cs-CZ" dirty="0" smtClean="0"/>
              <a:t> vstupují.</a:t>
            </a:r>
          </a:p>
          <a:p>
            <a:r>
              <a:rPr lang="cs-CZ" dirty="0" smtClean="0"/>
              <a:t>Vyjádřeno pomocí vzorce:</a:t>
            </a:r>
          </a:p>
          <a:p>
            <a:endParaRPr lang="cs-CZ" dirty="0"/>
          </a:p>
        </p:txBody>
      </p:sp>
      <p:graphicFrame>
        <p:nvGraphicFramePr>
          <p:cNvPr id="2050" name="Object 2"/>
          <p:cNvGraphicFramePr>
            <a:graphicFrameLocks noChangeAspect="1"/>
          </p:cNvGraphicFramePr>
          <p:nvPr/>
        </p:nvGraphicFramePr>
        <p:xfrm>
          <a:off x="3643306" y="2571744"/>
          <a:ext cx="2034554" cy="571504"/>
        </p:xfrm>
        <a:graphic>
          <a:graphicData uri="http://schemas.openxmlformats.org/presentationml/2006/ole">
            <p:oleObj spid="_x0000_s2050" name="Rovnice" r:id="rId3" imgW="1130040" imgH="317160" progId="Equation.3">
              <p:embed/>
            </p:oleObj>
          </a:graphicData>
        </a:graphic>
      </p:graphicFrame>
      <p:sp>
        <p:nvSpPr>
          <p:cNvPr id="7" name="Obdélník 6"/>
          <p:cNvSpPr/>
          <p:nvPr/>
        </p:nvSpPr>
        <p:spPr>
          <a:xfrm>
            <a:off x="1214414" y="3143248"/>
            <a:ext cx="7715304" cy="36471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dirty="0" smtClean="0"/>
              <a:t>Postup:</a:t>
            </a:r>
          </a:p>
          <a:p>
            <a:endParaRPr lang="cs-CZ" dirty="0" smtClean="0"/>
          </a:p>
          <a:p>
            <a:r>
              <a:rPr lang="cs-CZ" dirty="0" smtClean="0"/>
              <a:t>1. Nejdříve </a:t>
            </a:r>
            <a:r>
              <a:rPr lang="cs-CZ" dirty="0" smtClean="0"/>
              <a:t>možný začátek provádění činností vycházejících ze vstupního uzlu sítě </a:t>
            </a:r>
            <a:r>
              <a:rPr lang="cs-CZ" i="1" dirty="0" smtClean="0"/>
              <a:t>u</a:t>
            </a:r>
            <a:r>
              <a:rPr lang="cs-CZ" baseline="-25000" dirty="0" smtClean="0"/>
              <a:t>1</a:t>
            </a:r>
            <a:r>
              <a:rPr lang="cs-CZ" dirty="0" smtClean="0"/>
              <a:t> je nastaven na nulu (počátek časové osy) - </a:t>
            </a:r>
            <a:r>
              <a:rPr lang="cs-CZ" i="1" dirty="0" smtClean="0"/>
              <a:t>t</a:t>
            </a:r>
            <a:r>
              <a:rPr lang="cs-CZ" baseline="30000" dirty="0" smtClean="0"/>
              <a:t>0</a:t>
            </a:r>
            <a:r>
              <a:rPr lang="cs-CZ" baseline="-25000" dirty="0" smtClean="0"/>
              <a:t>1</a:t>
            </a:r>
            <a:r>
              <a:rPr lang="cs-CZ" dirty="0" smtClean="0"/>
              <a:t> = 0. </a:t>
            </a:r>
          </a:p>
          <a:p>
            <a:pPr>
              <a:spcBef>
                <a:spcPts val="600"/>
              </a:spcBef>
            </a:pPr>
            <a:r>
              <a:rPr lang="cs-CZ" dirty="0" smtClean="0"/>
              <a:t>2. V </a:t>
            </a:r>
            <a:r>
              <a:rPr lang="cs-CZ" dirty="0" smtClean="0"/>
              <a:t>jednotlivých iteracích se postupně vypočte podle výše uvedeného vztahu nejdříve možný začátek činností, které vycházejí z uzlů </a:t>
            </a:r>
            <a:r>
              <a:rPr lang="cs-CZ" i="1" dirty="0" smtClean="0"/>
              <a:t>u</a:t>
            </a:r>
            <a:r>
              <a:rPr lang="cs-CZ" baseline="-25000" dirty="0" smtClean="0"/>
              <a:t>2</a:t>
            </a:r>
            <a:r>
              <a:rPr lang="cs-CZ" dirty="0" smtClean="0"/>
              <a:t>, </a:t>
            </a:r>
            <a:r>
              <a:rPr lang="cs-CZ" i="1" dirty="0" smtClean="0"/>
              <a:t>u</a:t>
            </a:r>
            <a:r>
              <a:rPr lang="cs-CZ" baseline="-25000" dirty="0" smtClean="0"/>
              <a:t>3</a:t>
            </a:r>
            <a:r>
              <a:rPr lang="cs-CZ" dirty="0" smtClean="0"/>
              <a:t>, ..., </a:t>
            </a:r>
            <a:r>
              <a:rPr lang="cs-CZ" i="1" dirty="0" err="1" smtClean="0"/>
              <a:t>u</a:t>
            </a:r>
            <a:r>
              <a:rPr lang="cs-CZ" baseline="-25000" dirty="0" err="1" smtClean="0"/>
              <a:t>n</a:t>
            </a:r>
            <a:r>
              <a:rPr lang="cs-CZ" dirty="0" smtClean="0"/>
              <a:t>, kde </a:t>
            </a:r>
            <a:r>
              <a:rPr lang="cs-CZ" i="1" dirty="0" smtClean="0"/>
              <a:t>n</a:t>
            </a:r>
            <a:r>
              <a:rPr lang="cs-CZ" dirty="0" smtClean="0"/>
              <a:t> je index výstupního uzlu sítě.</a:t>
            </a:r>
          </a:p>
          <a:p>
            <a:pPr>
              <a:spcBef>
                <a:spcPts val="600"/>
              </a:spcBef>
            </a:pPr>
            <a:r>
              <a:rPr lang="cs-CZ" dirty="0" smtClean="0"/>
              <a:t>3. Označíme </a:t>
            </a:r>
            <a:r>
              <a:rPr lang="cs-CZ" dirty="0" smtClean="0"/>
              <a:t>si symbolem </a:t>
            </a:r>
            <a:r>
              <a:rPr lang="cs-CZ" i="1" dirty="0" smtClean="0"/>
              <a:t>T</a:t>
            </a:r>
            <a:r>
              <a:rPr lang="cs-CZ" dirty="0" smtClean="0"/>
              <a:t> nejdříve možný začátek provádění činností pro výstupní uzel sítě, tzn. </a:t>
            </a:r>
            <a:r>
              <a:rPr lang="cs-CZ" i="1" dirty="0" smtClean="0"/>
              <a:t>T</a:t>
            </a:r>
            <a:r>
              <a:rPr lang="cs-CZ" dirty="0" smtClean="0"/>
              <a:t> = </a:t>
            </a:r>
            <a:r>
              <a:rPr lang="cs-CZ" i="1" dirty="0" smtClean="0"/>
              <a:t>t</a:t>
            </a:r>
            <a:r>
              <a:rPr lang="cs-CZ" baseline="30000" dirty="0" smtClean="0"/>
              <a:t>0</a:t>
            </a:r>
            <a:r>
              <a:rPr lang="cs-CZ" baseline="-25000" dirty="0" smtClean="0"/>
              <a:t>n</a:t>
            </a:r>
            <a:r>
              <a:rPr lang="cs-CZ" dirty="0" smtClean="0"/>
              <a:t>. Hodnota </a:t>
            </a:r>
            <a:r>
              <a:rPr lang="cs-CZ" i="1" dirty="0" smtClean="0"/>
              <a:t>T</a:t>
            </a:r>
            <a:r>
              <a:rPr lang="cs-CZ" dirty="0" smtClean="0"/>
              <a:t> </a:t>
            </a:r>
            <a:r>
              <a:rPr lang="cs-CZ" dirty="0" smtClean="0"/>
              <a:t>představuje </a:t>
            </a:r>
            <a:r>
              <a:rPr lang="cs-CZ" b="1" dirty="0" smtClean="0"/>
              <a:t>nejkratší možnou dobu</a:t>
            </a:r>
            <a:r>
              <a:rPr lang="cs-CZ" dirty="0" smtClean="0"/>
              <a:t>, ve které lze celý projekt realizovat. Současně se však jedná o ohodnocení nejdelší cesty v síti mezi vstupním a výstupním uzlem.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357290" y="0"/>
            <a:ext cx="7406640" cy="903412"/>
          </a:xfrm>
        </p:spPr>
        <p:txBody>
          <a:bodyPr>
            <a:normAutofit/>
          </a:bodyPr>
          <a:lstStyle/>
          <a:p>
            <a:r>
              <a:rPr lang="cs-CZ" dirty="0" smtClean="0"/>
              <a:t>Metoda CPM – </a:t>
            </a:r>
            <a:r>
              <a:rPr lang="cs-CZ" sz="3200" dirty="0" smtClean="0"/>
              <a:t>II. fáze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316BA-FC3F-4DC7-84C6-AD7CDC986887}" type="slidenum">
              <a:rPr lang="cs-CZ" smtClean="0"/>
              <a:pPr/>
              <a:t>8</a:t>
            </a:fld>
            <a:endParaRPr lang="cs-CZ"/>
          </a:p>
        </p:txBody>
      </p:sp>
      <p:sp>
        <p:nvSpPr>
          <p:cNvPr id="6" name="TextovéPole 5"/>
          <p:cNvSpPr txBox="1"/>
          <p:nvPr/>
        </p:nvSpPr>
        <p:spPr>
          <a:xfrm>
            <a:off x="1142976" y="1071546"/>
            <a:ext cx="771530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Bef>
                <a:spcPts val="600"/>
              </a:spcBef>
            </a:pPr>
            <a:endParaRPr lang="cs-CZ" sz="2400" dirty="0" smtClean="0"/>
          </a:p>
          <a:p>
            <a:pPr marL="342900" indent="-342900"/>
            <a:endParaRPr lang="cs-CZ" sz="2400" dirty="0" smtClean="0"/>
          </a:p>
          <a:p>
            <a:pPr marL="342900" indent="-342900"/>
            <a:endParaRPr lang="cs-CZ" sz="2400" dirty="0" smtClean="0"/>
          </a:p>
          <a:p>
            <a:pPr marL="342900" indent="-342900"/>
            <a:endParaRPr lang="cs-CZ" sz="2400" dirty="0"/>
          </a:p>
        </p:txBody>
      </p:sp>
      <p:sp>
        <p:nvSpPr>
          <p:cNvPr id="9" name="TextovéPole 8"/>
          <p:cNvSpPr txBox="1"/>
          <p:nvPr/>
        </p:nvSpPr>
        <p:spPr>
          <a:xfrm>
            <a:off x="1142976" y="928670"/>
            <a:ext cx="7715304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i="1" u="sng" dirty="0" smtClean="0"/>
              <a:t>II. fáze</a:t>
            </a:r>
            <a:r>
              <a:rPr lang="cs-CZ" dirty="0" smtClean="0"/>
              <a:t> - 	</a:t>
            </a:r>
            <a:r>
              <a:rPr lang="cs-CZ" b="1" dirty="0" smtClean="0"/>
              <a:t>nejpozději přípustné začátky </a:t>
            </a:r>
            <a:r>
              <a:rPr lang="cs-CZ" b="1" dirty="0" smtClean="0"/>
              <a:t>a </a:t>
            </a:r>
            <a:r>
              <a:rPr lang="cs-CZ" b="1" dirty="0" smtClean="0"/>
              <a:t>konce </a:t>
            </a:r>
            <a:r>
              <a:rPr lang="cs-CZ" b="1" dirty="0" smtClean="0"/>
              <a:t>provádění činností</a:t>
            </a:r>
            <a:r>
              <a:rPr lang="cs-CZ" dirty="0" smtClean="0"/>
              <a:t>.</a:t>
            </a:r>
          </a:p>
          <a:p>
            <a:endParaRPr lang="cs-CZ" dirty="0" smtClean="0"/>
          </a:p>
          <a:p>
            <a:r>
              <a:rPr lang="cs-CZ" dirty="0" smtClean="0"/>
              <a:t>Nejpozději přípustný konec provádění činností, které končí v uzlu </a:t>
            </a:r>
            <a:r>
              <a:rPr lang="cs-CZ" i="1" dirty="0" err="1" smtClean="0"/>
              <a:t>u</a:t>
            </a:r>
            <a:r>
              <a:rPr lang="cs-CZ" baseline="-25000" dirty="0" err="1" smtClean="0"/>
              <a:t>i</a:t>
            </a:r>
            <a:r>
              <a:rPr lang="cs-CZ" dirty="0" smtClean="0"/>
              <a:t> je roven minimu z nejpozději přípustných začátků činností, které z uzlu </a:t>
            </a:r>
            <a:r>
              <a:rPr lang="cs-CZ" i="1" dirty="0" err="1" smtClean="0"/>
              <a:t>u</a:t>
            </a:r>
            <a:r>
              <a:rPr lang="cs-CZ" baseline="-25000" dirty="0" err="1" smtClean="0"/>
              <a:t>i</a:t>
            </a:r>
            <a:r>
              <a:rPr lang="cs-CZ" dirty="0" smtClean="0"/>
              <a:t> vystupují.</a:t>
            </a:r>
          </a:p>
          <a:p>
            <a:r>
              <a:rPr lang="cs-CZ" dirty="0" smtClean="0"/>
              <a:t>Vyjádřeno pomocí vzorce</a:t>
            </a:r>
            <a:r>
              <a:rPr lang="cs-CZ" dirty="0" smtClean="0"/>
              <a:t>:</a:t>
            </a:r>
          </a:p>
          <a:p>
            <a:endParaRPr lang="cs-CZ" dirty="0" smtClean="0"/>
          </a:p>
          <a:p>
            <a:endParaRPr lang="cs-CZ" dirty="0" smtClean="0"/>
          </a:p>
          <a:p>
            <a:endParaRPr lang="cs-CZ" dirty="0"/>
          </a:p>
        </p:txBody>
      </p:sp>
      <p:graphicFrame>
        <p:nvGraphicFramePr>
          <p:cNvPr id="3076" name="Object 4"/>
          <p:cNvGraphicFramePr>
            <a:graphicFrameLocks noChangeAspect="1"/>
          </p:cNvGraphicFramePr>
          <p:nvPr/>
        </p:nvGraphicFramePr>
        <p:xfrm>
          <a:off x="4071934" y="2643182"/>
          <a:ext cx="1846398" cy="571504"/>
        </p:xfrm>
        <a:graphic>
          <a:graphicData uri="http://schemas.openxmlformats.org/presentationml/2006/ole">
            <p:oleObj spid="_x0000_s3076" name="Rovnice" r:id="rId3" imgW="1066680" imgH="330120" progId="Equation.3">
              <p:embed/>
            </p:oleObj>
          </a:graphicData>
        </a:graphic>
      </p:graphicFrame>
      <p:sp>
        <p:nvSpPr>
          <p:cNvPr id="11" name="Obdélník 10"/>
          <p:cNvSpPr/>
          <p:nvPr/>
        </p:nvSpPr>
        <p:spPr>
          <a:xfrm>
            <a:off x="1142976" y="3357562"/>
            <a:ext cx="7643866" cy="21852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dirty="0" smtClean="0"/>
              <a:t>1. Za </a:t>
            </a:r>
            <a:r>
              <a:rPr lang="cs-CZ" dirty="0" smtClean="0"/>
              <a:t>nejpozději přípustný konec provádění činností, které končí ve výstupním uzlu sítě </a:t>
            </a:r>
            <a:r>
              <a:rPr lang="cs-CZ" i="1" dirty="0" err="1" smtClean="0"/>
              <a:t>u</a:t>
            </a:r>
            <a:r>
              <a:rPr lang="cs-CZ" baseline="-25000" dirty="0" err="1" smtClean="0"/>
              <a:t>n</a:t>
            </a:r>
            <a:r>
              <a:rPr lang="cs-CZ" dirty="0" smtClean="0"/>
              <a:t> je dosazena hodnota </a:t>
            </a:r>
            <a:r>
              <a:rPr lang="cs-CZ" i="1" dirty="0" err="1" smtClean="0">
                <a:latin typeface="+mj-lt"/>
              </a:rPr>
              <a:t>T</a:t>
            </a:r>
            <a:r>
              <a:rPr lang="cs-CZ" baseline="-25000" dirty="0" err="1" smtClean="0">
                <a:latin typeface="+mj-lt"/>
              </a:rPr>
              <a:t>pl</a:t>
            </a:r>
            <a:r>
              <a:rPr lang="cs-CZ" dirty="0" smtClean="0">
                <a:latin typeface="+mj-lt"/>
              </a:rPr>
              <a:t> </a:t>
            </a:r>
            <a:r>
              <a:rPr lang="en-GB" dirty="0" smtClean="0">
                <a:latin typeface="+mj-lt"/>
                <a:cs typeface="Times New Roman"/>
              </a:rPr>
              <a:t>≥ </a:t>
            </a:r>
            <a:r>
              <a:rPr lang="en-GB" i="1" dirty="0" smtClean="0">
                <a:latin typeface="+mj-lt"/>
                <a:cs typeface="Times New Roman"/>
              </a:rPr>
              <a:t>T </a:t>
            </a:r>
            <a:r>
              <a:rPr lang="cs-CZ" dirty="0" smtClean="0">
                <a:latin typeface="+mj-lt"/>
              </a:rPr>
              <a:t>(</a:t>
            </a:r>
            <a:r>
              <a:rPr lang="cs-CZ" i="1" dirty="0" smtClean="0">
                <a:latin typeface="+mj-lt"/>
              </a:rPr>
              <a:t>t</a:t>
            </a:r>
            <a:r>
              <a:rPr lang="cs-CZ" baseline="30000" dirty="0" smtClean="0">
                <a:latin typeface="+mj-lt"/>
              </a:rPr>
              <a:t>1</a:t>
            </a:r>
            <a:r>
              <a:rPr lang="cs-CZ" baseline="-25000" dirty="0" smtClean="0">
                <a:latin typeface="+mj-lt"/>
              </a:rPr>
              <a:t>n</a:t>
            </a:r>
            <a:r>
              <a:rPr lang="cs-CZ" dirty="0" smtClean="0">
                <a:latin typeface="+mj-lt"/>
              </a:rPr>
              <a:t> </a:t>
            </a:r>
            <a:r>
              <a:rPr lang="cs-CZ" dirty="0" smtClean="0">
                <a:latin typeface="+mj-lt"/>
              </a:rPr>
              <a:t>= </a:t>
            </a:r>
            <a:r>
              <a:rPr lang="cs-CZ" i="1" dirty="0" err="1" smtClean="0">
                <a:latin typeface="+mj-lt"/>
              </a:rPr>
              <a:t>T</a:t>
            </a:r>
            <a:r>
              <a:rPr lang="cs-CZ" baseline="-25000" dirty="0" err="1" smtClean="0">
                <a:latin typeface="+mj-lt"/>
              </a:rPr>
              <a:t>pl</a:t>
            </a:r>
            <a:r>
              <a:rPr lang="cs-CZ" dirty="0" smtClean="0">
                <a:latin typeface="+mj-lt"/>
              </a:rPr>
              <a:t>). </a:t>
            </a:r>
            <a:endParaRPr lang="cs-CZ" dirty="0" smtClean="0">
              <a:latin typeface="+mj-lt"/>
            </a:endParaRPr>
          </a:p>
          <a:p>
            <a:pPr>
              <a:spcBef>
                <a:spcPts val="600"/>
              </a:spcBef>
            </a:pPr>
            <a:r>
              <a:rPr lang="cs-CZ" dirty="0" smtClean="0"/>
              <a:t>2. V jednotlivých iteracích je postupně vypočten podle výše uvedeného pravidla nejpozději přípustný konec činností, které končí v uzlech </a:t>
            </a:r>
            <a:r>
              <a:rPr lang="cs-CZ" i="1" dirty="0" err="1" smtClean="0"/>
              <a:t>u</a:t>
            </a:r>
            <a:r>
              <a:rPr lang="cs-CZ" baseline="-25000" dirty="0" err="1" smtClean="0"/>
              <a:t>n</a:t>
            </a:r>
            <a:r>
              <a:rPr lang="en-GB" baseline="-25000" dirty="0" smtClean="0"/>
              <a:t>-</a:t>
            </a:r>
            <a:r>
              <a:rPr lang="cs-CZ" baseline="-25000" dirty="0" smtClean="0"/>
              <a:t>1</a:t>
            </a:r>
            <a:r>
              <a:rPr lang="cs-CZ" dirty="0" smtClean="0"/>
              <a:t>, </a:t>
            </a:r>
            <a:r>
              <a:rPr lang="cs-CZ" i="1" dirty="0" err="1" smtClean="0"/>
              <a:t>u</a:t>
            </a:r>
            <a:r>
              <a:rPr lang="cs-CZ" baseline="-25000" dirty="0" err="1" smtClean="0"/>
              <a:t>n</a:t>
            </a:r>
            <a:r>
              <a:rPr lang="en-GB" baseline="-25000" dirty="0" smtClean="0"/>
              <a:t>-</a:t>
            </a:r>
            <a:r>
              <a:rPr lang="cs-CZ" baseline="-25000" dirty="0" smtClean="0"/>
              <a:t>2</a:t>
            </a:r>
            <a:r>
              <a:rPr lang="cs-CZ" dirty="0" smtClean="0"/>
              <a:t>, ..., </a:t>
            </a:r>
            <a:r>
              <a:rPr lang="cs-CZ" i="1" dirty="0" smtClean="0"/>
              <a:t>u</a:t>
            </a:r>
            <a:r>
              <a:rPr lang="cs-CZ" baseline="-25000" dirty="0" smtClean="0"/>
              <a:t>1</a:t>
            </a:r>
            <a:r>
              <a:rPr lang="cs-CZ" dirty="0" smtClean="0"/>
              <a:t>.</a:t>
            </a:r>
          </a:p>
          <a:p>
            <a:pPr>
              <a:spcBef>
                <a:spcPts val="600"/>
              </a:spcBef>
            </a:pPr>
            <a:r>
              <a:rPr lang="cs-CZ" dirty="0" smtClean="0"/>
              <a:t>3. Lze </a:t>
            </a:r>
            <a:r>
              <a:rPr lang="cs-CZ" dirty="0" smtClean="0"/>
              <a:t>provést částečnou kontrolu správnosti výpočtu - hodnota </a:t>
            </a:r>
            <a:r>
              <a:rPr lang="cs-CZ" i="1" dirty="0" smtClean="0"/>
              <a:t>t</a:t>
            </a:r>
            <a:r>
              <a:rPr lang="cs-CZ" baseline="30000" dirty="0" smtClean="0"/>
              <a:t>1</a:t>
            </a:r>
            <a:r>
              <a:rPr lang="cs-CZ" baseline="-25000" dirty="0" smtClean="0"/>
              <a:t>1</a:t>
            </a:r>
            <a:r>
              <a:rPr lang="cs-CZ" dirty="0" smtClean="0"/>
              <a:t> vypočtená v poslední iteraci předcházejícího kroku musí vyjít rovna </a:t>
            </a:r>
            <a:r>
              <a:rPr lang="cs-CZ" i="1" dirty="0" err="1" smtClean="0"/>
              <a:t>T</a:t>
            </a:r>
            <a:r>
              <a:rPr lang="cs-CZ" baseline="-25000" dirty="0" err="1" smtClean="0"/>
              <a:t>pl</a:t>
            </a:r>
            <a:r>
              <a:rPr lang="cs-CZ" dirty="0" smtClean="0"/>
              <a:t> </a:t>
            </a:r>
            <a:r>
              <a:rPr lang="en-GB" dirty="0" smtClean="0"/>
              <a:t>-</a:t>
            </a:r>
            <a:r>
              <a:rPr lang="cs-CZ" i="1" dirty="0" smtClean="0"/>
              <a:t>T</a:t>
            </a:r>
            <a:r>
              <a:rPr lang="cs-CZ" dirty="0" smtClean="0"/>
              <a:t>.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357290" y="0"/>
            <a:ext cx="7406640" cy="903412"/>
          </a:xfrm>
        </p:spPr>
        <p:txBody>
          <a:bodyPr>
            <a:normAutofit/>
          </a:bodyPr>
          <a:lstStyle/>
          <a:p>
            <a:r>
              <a:rPr lang="cs-CZ" dirty="0" smtClean="0"/>
              <a:t>Metoda CPM – </a:t>
            </a:r>
            <a:r>
              <a:rPr lang="cs-CZ" sz="3200" dirty="0" smtClean="0"/>
              <a:t>II</a:t>
            </a:r>
            <a:r>
              <a:rPr lang="en-GB" sz="3200" dirty="0" smtClean="0"/>
              <a:t>I</a:t>
            </a:r>
            <a:r>
              <a:rPr lang="cs-CZ" sz="3200" dirty="0" smtClean="0"/>
              <a:t>. fáze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316BA-FC3F-4DC7-84C6-AD7CDC986887}" type="slidenum">
              <a:rPr lang="cs-CZ" smtClean="0"/>
              <a:pPr/>
              <a:t>9</a:t>
            </a:fld>
            <a:endParaRPr lang="cs-CZ"/>
          </a:p>
        </p:txBody>
      </p:sp>
      <p:sp>
        <p:nvSpPr>
          <p:cNvPr id="6" name="TextovéPole 5"/>
          <p:cNvSpPr txBox="1"/>
          <p:nvPr/>
        </p:nvSpPr>
        <p:spPr>
          <a:xfrm>
            <a:off x="1142976" y="1071546"/>
            <a:ext cx="771530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Bef>
                <a:spcPts val="600"/>
              </a:spcBef>
            </a:pPr>
            <a:endParaRPr lang="cs-CZ" sz="2400" dirty="0" smtClean="0"/>
          </a:p>
          <a:p>
            <a:pPr marL="342900" indent="-342900"/>
            <a:endParaRPr lang="cs-CZ" sz="2400" dirty="0" smtClean="0"/>
          </a:p>
          <a:p>
            <a:pPr marL="342900" indent="-342900"/>
            <a:endParaRPr lang="cs-CZ" sz="2400" dirty="0" smtClean="0"/>
          </a:p>
          <a:p>
            <a:pPr marL="342900" indent="-342900"/>
            <a:endParaRPr lang="cs-CZ" sz="2400" dirty="0"/>
          </a:p>
        </p:txBody>
      </p:sp>
      <p:sp>
        <p:nvSpPr>
          <p:cNvPr id="9" name="TextovéPole 8"/>
          <p:cNvSpPr txBox="1"/>
          <p:nvPr/>
        </p:nvSpPr>
        <p:spPr>
          <a:xfrm>
            <a:off x="1142976" y="1071546"/>
            <a:ext cx="7715304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i="1" u="sng" dirty="0" smtClean="0"/>
              <a:t>II</a:t>
            </a:r>
            <a:r>
              <a:rPr lang="en-GB" b="1" i="1" u="sng" dirty="0" smtClean="0"/>
              <a:t>I</a:t>
            </a:r>
            <a:r>
              <a:rPr lang="cs-CZ" b="1" i="1" u="sng" dirty="0" smtClean="0"/>
              <a:t>. </a:t>
            </a:r>
            <a:r>
              <a:rPr lang="cs-CZ" b="1" i="1" u="sng" dirty="0" smtClean="0"/>
              <a:t>fáze</a:t>
            </a:r>
            <a:r>
              <a:rPr lang="cs-CZ" dirty="0" smtClean="0"/>
              <a:t> </a:t>
            </a:r>
            <a:r>
              <a:rPr lang="cs-CZ" dirty="0" smtClean="0"/>
              <a:t>–</a:t>
            </a:r>
            <a:r>
              <a:rPr lang="en-GB" dirty="0" smtClean="0"/>
              <a:t> </a:t>
            </a:r>
            <a:r>
              <a:rPr lang="en-GB" b="1" dirty="0" smtClean="0"/>
              <a:t>v</a:t>
            </a:r>
            <a:r>
              <a:rPr lang="cs-CZ" b="1" dirty="0" err="1" smtClean="0"/>
              <a:t>ýpočet</a:t>
            </a:r>
            <a:r>
              <a:rPr lang="cs-CZ" b="1" dirty="0" smtClean="0"/>
              <a:t> celkových časových rezerv</a:t>
            </a:r>
            <a:endParaRPr lang="cs-CZ" dirty="0" smtClean="0"/>
          </a:p>
          <a:p>
            <a:endParaRPr lang="cs-CZ" dirty="0" smtClean="0"/>
          </a:p>
          <a:p>
            <a:r>
              <a:rPr lang="cs-CZ" dirty="0" smtClean="0"/>
              <a:t>Celková časová rezerva je rozdíl mezi nejpozději přípustným koncem, nejdříve možným začátkem a dobou trvání činnosti.</a:t>
            </a:r>
            <a:endParaRPr lang="cs-CZ" dirty="0" smtClean="0"/>
          </a:p>
          <a:p>
            <a:endParaRPr lang="cs-CZ" dirty="0" smtClean="0"/>
          </a:p>
          <a:p>
            <a:r>
              <a:rPr lang="cs-CZ" dirty="0" smtClean="0"/>
              <a:t>Vyjádřeno </a:t>
            </a:r>
            <a:r>
              <a:rPr lang="cs-CZ" dirty="0" smtClean="0"/>
              <a:t>pomocí vzorce</a:t>
            </a:r>
            <a:r>
              <a:rPr lang="cs-CZ" dirty="0" smtClean="0"/>
              <a:t>:</a:t>
            </a:r>
          </a:p>
          <a:p>
            <a:endParaRPr lang="cs-CZ" dirty="0" smtClean="0"/>
          </a:p>
          <a:p>
            <a:endParaRPr lang="cs-CZ" dirty="0" smtClean="0"/>
          </a:p>
          <a:p>
            <a:endParaRPr lang="cs-CZ" dirty="0"/>
          </a:p>
        </p:txBody>
      </p:sp>
      <p:graphicFrame>
        <p:nvGraphicFramePr>
          <p:cNvPr id="22531" name="Object 3"/>
          <p:cNvGraphicFramePr>
            <a:graphicFrameLocks noChangeAspect="1"/>
          </p:cNvGraphicFramePr>
          <p:nvPr/>
        </p:nvGraphicFramePr>
        <p:xfrm>
          <a:off x="3857620" y="2786058"/>
          <a:ext cx="1816566" cy="428628"/>
        </p:xfrm>
        <a:graphic>
          <a:graphicData uri="http://schemas.openxmlformats.org/presentationml/2006/ole">
            <p:oleObj spid="_x0000_s22531" name="Rovnice" r:id="rId3" imgW="1130040" imgH="266400" progId="Equation.3">
              <p:embed/>
            </p:oleObj>
          </a:graphicData>
        </a:graphic>
      </p:graphicFrame>
      <p:sp>
        <p:nvSpPr>
          <p:cNvPr id="10" name="Obdélník 9"/>
          <p:cNvSpPr/>
          <p:nvPr/>
        </p:nvSpPr>
        <p:spPr>
          <a:xfrm>
            <a:off x="1142976" y="3357562"/>
            <a:ext cx="7429552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b="1" dirty="0" smtClean="0"/>
              <a:t>Kritické činnosti jsou činnosti s minimální </a:t>
            </a:r>
            <a:r>
              <a:rPr lang="cs-CZ" b="1" dirty="0" smtClean="0"/>
              <a:t>(nulovou) hodnotou </a:t>
            </a:r>
            <a:r>
              <a:rPr lang="cs-CZ" b="1" dirty="0" smtClean="0"/>
              <a:t>celkové časové </a:t>
            </a:r>
            <a:r>
              <a:rPr lang="cs-CZ" b="1" dirty="0" smtClean="0"/>
              <a:t>rezervy – </a:t>
            </a:r>
            <a:r>
              <a:rPr lang="cs-CZ" b="1" dirty="0" err="1" smtClean="0"/>
              <a:t>CR</a:t>
            </a:r>
            <a:r>
              <a:rPr lang="cs-CZ" b="1" baseline="-25000" dirty="0" err="1" smtClean="0"/>
              <a:t>ij</a:t>
            </a:r>
            <a:r>
              <a:rPr lang="cs-CZ" b="1" dirty="0" smtClean="0"/>
              <a:t> = </a:t>
            </a:r>
            <a:r>
              <a:rPr lang="cs-CZ" b="1" i="1" dirty="0" err="1" smtClean="0"/>
              <a:t>T</a:t>
            </a:r>
            <a:r>
              <a:rPr lang="cs-CZ" b="1" baseline="-25000" dirty="0" err="1" smtClean="0"/>
              <a:t>pl</a:t>
            </a:r>
            <a:r>
              <a:rPr lang="cs-CZ" b="1" dirty="0" smtClean="0"/>
              <a:t> – </a:t>
            </a:r>
            <a:r>
              <a:rPr lang="cs-CZ" b="1" i="1" dirty="0" smtClean="0"/>
              <a:t>T</a:t>
            </a:r>
          </a:p>
          <a:p>
            <a:endParaRPr lang="cs-CZ" b="1" i="1" dirty="0" smtClean="0"/>
          </a:p>
          <a:p>
            <a:endParaRPr lang="cs-CZ" b="1" i="1" dirty="0" smtClean="0"/>
          </a:p>
          <a:p>
            <a:r>
              <a:rPr lang="cs-CZ" b="1" i="1" u="sng" dirty="0" smtClean="0"/>
              <a:t>IV. </a:t>
            </a:r>
            <a:r>
              <a:rPr lang="cs-CZ" b="1" i="1" u="sng" dirty="0" smtClean="0"/>
              <a:t>fáze</a:t>
            </a:r>
            <a:r>
              <a:rPr lang="cs-CZ" dirty="0" smtClean="0"/>
              <a:t> –</a:t>
            </a:r>
            <a:r>
              <a:rPr lang="en-GB" dirty="0" smtClean="0"/>
              <a:t> </a:t>
            </a:r>
            <a:r>
              <a:rPr lang="cs-CZ" b="1" dirty="0" smtClean="0"/>
              <a:t>rozvrhování činností</a:t>
            </a:r>
          </a:p>
          <a:p>
            <a:endParaRPr lang="cs-CZ" b="1" dirty="0" smtClean="0"/>
          </a:p>
          <a:p>
            <a:r>
              <a:rPr lang="cs-CZ" dirty="0" smtClean="0"/>
              <a:t>viz příklad dále</a:t>
            </a:r>
            <a:endParaRPr lang="cs-CZ" dirty="0" smtClean="0"/>
          </a:p>
          <a:p>
            <a:endParaRPr lang="cs-CZ" b="1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lunovrat">
  <a:themeElements>
    <a:clrScheme name="Slunovrat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lunovrat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lunovrat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2763</TotalTime>
  <Words>1299</Words>
  <Application>Microsoft Office PowerPoint</Application>
  <PresentationFormat>Předvádění na obrazovce (4:3)</PresentationFormat>
  <Paragraphs>381</Paragraphs>
  <Slides>20</Slides>
  <Notes>0</Notes>
  <HiddenSlides>0</HiddenSlides>
  <MMClips>0</MMClips>
  <ScaleCrop>false</ScaleCrop>
  <HeadingPairs>
    <vt:vector size="6" baseType="variant">
      <vt:variant>
        <vt:lpstr>Motiv</vt:lpstr>
      </vt:variant>
      <vt:variant>
        <vt:i4>1</vt:i4>
      </vt:variant>
      <vt:variant>
        <vt:lpstr>Vložené servery OLE</vt:lpstr>
      </vt:variant>
      <vt:variant>
        <vt:i4>1</vt:i4>
      </vt:variant>
      <vt:variant>
        <vt:lpstr>Nadpisy snímků</vt:lpstr>
      </vt:variant>
      <vt:variant>
        <vt:i4>20</vt:i4>
      </vt:variant>
    </vt:vector>
  </HeadingPairs>
  <TitlesOfParts>
    <vt:vector size="22" baseType="lpstr">
      <vt:lpstr>Slunovrat</vt:lpstr>
      <vt:lpstr>Editor rovnic 3.0</vt:lpstr>
      <vt:lpstr>Řízení projektů </vt:lpstr>
      <vt:lpstr>Úvod – základní pojmy </vt:lpstr>
      <vt:lpstr>Časová analýza </vt:lpstr>
      <vt:lpstr>Časová analýza - příklad </vt:lpstr>
      <vt:lpstr>Snímek 5</vt:lpstr>
      <vt:lpstr>Metoda CPM – Critical Path Method</vt:lpstr>
      <vt:lpstr>Metoda CPM – I. fáze</vt:lpstr>
      <vt:lpstr>Metoda CPM – II. fáze</vt:lpstr>
      <vt:lpstr>Metoda CPM – III. fáze</vt:lpstr>
      <vt:lpstr>Metoda CPM – výpočet (I. f.)</vt:lpstr>
      <vt:lpstr>Metoda CPM – výpočet (II., III. f)</vt:lpstr>
      <vt:lpstr>Metoda CPM – IV. fáze</vt:lpstr>
      <vt:lpstr>Metoda PERT – Program Evaluation and Review Technique</vt:lpstr>
      <vt:lpstr>Metoda PERT – Program Evaluation and Review Technique</vt:lpstr>
      <vt:lpstr>Metoda PERT – Program Evaluation and Review Technique</vt:lpstr>
      <vt:lpstr>Metoda PERT – Program Evaluation and Review Technique</vt:lpstr>
      <vt:lpstr>Metoda PERT – Program Evaluation and Review Technique</vt:lpstr>
      <vt:lpstr>Metoda PERT – příklad</vt:lpstr>
      <vt:lpstr>Metoda PERT – příklad</vt:lpstr>
      <vt:lpstr>Metoda PERT – příklad</vt:lpstr>
    </vt:vector>
  </TitlesOfParts>
  <Company>VSE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Operační výzkum </dc:title>
  <dc:creator>NOBODY</dc:creator>
  <cp:lastModifiedBy>NOBODY</cp:lastModifiedBy>
  <cp:revision>193</cp:revision>
  <dcterms:created xsi:type="dcterms:W3CDTF">2011-07-19T08:12:36Z</dcterms:created>
  <dcterms:modified xsi:type="dcterms:W3CDTF">2011-11-09T21:20:00Z</dcterms:modified>
</cp:coreProperties>
</file>