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57" r:id="rId3"/>
    <p:sldId id="275" r:id="rId4"/>
    <p:sldId id="276" r:id="rId5"/>
    <p:sldId id="277" r:id="rId6"/>
    <p:sldId id="278" r:id="rId7"/>
    <p:sldId id="279" r:id="rId8"/>
    <p:sldId id="280" r:id="rId9"/>
    <p:sldId id="281" r:id="rId10"/>
    <p:sldId id="282" r:id="rId11"/>
    <p:sldId id="283" r:id="rId12"/>
    <p:sldId id="284" r:id="rId13"/>
    <p:sldId id="285" r:id="rId14"/>
    <p:sldId id="286" r:id="rId1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91" autoAdjust="0"/>
    <p:restoredTop sz="94706" autoAdjust="0"/>
  </p:normalViewPr>
  <p:slideViewPr>
    <p:cSldViewPr>
      <p:cViewPr>
        <p:scale>
          <a:sx n="100" d="100"/>
          <a:sy n="100" d="100"/>
        </p:scale>
        <p:origin x="-78" y="18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292-5346-4261-88B7-56E6A4C18898}" type="datetimeFigureOut">
              <a:rPr lang="cs-CZ" smtClean="0"/>
              <a:pPr/>
              <a:t>10.11.2011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4D53D3-57CE-45CF-B83E-46AD13B4B437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Nadpis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22" name="Podnadpis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851D541-5F1F-4AEB-86BC-9EC1CB0840B9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20" name="Zástupný symbol pro zápatí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10" name="Zástupný symbol pro číslo snímku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Elipsa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F3555B51-C71F-49F4-9B2B-3D5E227B45C6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A6527AD-975C-4A71-ABAF-E7D630374D31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4FB27158-2D0E-4CCF-AD1C-DB9B30AB3F33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AED3AA8-61BD-48AD-9A00-5875F0481DBA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Obdélník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ipsa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8D644B2-F24B-4FAA-976A-B4FCAD55DCC0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3230262-FB2D-43F2-8C4E-0B723C5F4FEB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1549BB6-14FA-48F4-8573-9F0378E5D54C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2D1ECD3A-6320-4C9A-A90E-C6F3EC8E8125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6" name="Obdélník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120F69E-A5F2-4DA5-8791-F4C0B2A59FF7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0CFF11D-C282-463D-A6A1-CBC4CB542595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9" name="Vývojový diagram: postup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Vývojový diagram: postup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ýseč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ipsa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Prstenec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Obdélník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Zástupný symbol pro nadpis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9" name="Zástupný symbol pro text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24" name="Zástupný symbol pro datum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8185B029-CC6E-4069-B562-628436AEC5B4}" type="datetime1">
              <a:rPr lang="cs-CZ" smtClean="0"/>
              <a:pPr/>
              <a:t>10.11.2011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cs-CZ"/>
          </a:p>
        </p:txBody>
      </p:sp>
      <p:sp>
        <p:nvSpPr>
          <p:cNvPr id="22" name="Zástupný symbol pro číslo snímku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D8316BA-FC3F-4DC7-84C6-AD7CDC986887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5" name="Obdélník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Aplikace teorie grafů	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428728" y="2071678"/>
            <a:ext cx="7406640" cy="3293448"/>
          </a:xfrm>
        </p:spPr>
        <p:txBody>
          <a:bodyPr>
            <a:normAutofit/>
          </a:bodyPr>
          <a:lstStyle/>
          <a:p>
            <a:r>
              <a:rPr lang="cs-CZ" dirty="0" smtClean="0"/>
              <a:t>Základní pojmy teorie grafů</a:t>
            </a:r>
          </a:p>
          <a:p>
            <a:r>
              <a:rPr lang="cs-CZ" dirty="0" smtClean="0"/>
              <a:t>Optimální spojení míst (minimální kostra grafu)</a:t>
            </a:r>
          </a:p>
          <a:p>
            <a:r>
              <a:rPr lang="cs-CZ" dirty="0" smtClean="0"/>
              <a:t>Optimální cesty v grafu</a:t>
            </a:r>
          </a:p>
          <a:p>
            <a:r>
              <a:rPr lang="cs-CZ" dirty="0" smtClean="0"/>
              <a:t>Toky v sítích</a:t>
            </a:r>
          </a:p>
          <a:p>
            <a:endParaRPr lang="cs-CZ" dirty="0" smtClean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cesty v grafu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10</a:t>
            </a:fld>
            <a:endParaRPr lang="cs-CZ"/>
          </a:p>
        </p:txBody>
      </p:sp>
      <p:sp>
        <p:nvSpPr>
          <p:cNvPr id="2049" name="Rectangle 1"/>
          <p:cNvSpPr>
            <a:spLocks noChangeArrowheads="1"/>
          </p:cNvSpPr>
          <p:nvPr/>
        </p:nvSpPr>
        <p:spPr bwMode="auto">
          <a:xfrm>
            <a:off x="1357290" y="1357298"/>
            <a:ext cx="750099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457200" marR="0" lvl="0" indent="-45720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Hodnota ve výchozím uzlu (předpokládáme, že výchozím uzlem je uzel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ale obecně to může být jakýkoliv uzel) je položena rovna nule -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0.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V následujících krocích se postupně vypočtou hodnoty v dal-ších uzlech takto: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			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min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i,j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(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+ </a:t>
            </a:r>
            <a:r>
              <a:rPr kumimoji="0" lang="de-DE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y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ij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),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kde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jsou indexy uzlů, pro které je hodnota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už známá z předcházejících kroků a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jsou indexy uzlů, pro které hodnota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ještě známá není a z uzlu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vede do uzlu </a:t>
            </a:r>
            <a:r>
              <a:rPr kumimoji="0" lang="de-DE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hrana </a:t>
            </a:r>
            <a:r>
              <a:rPr kumimoji="0" lang="de-DE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h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ij</a:t>
            </a:r>
            <a:r>
              <a:rPr kumimoji="0" lang="de-DE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s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ohodnocením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y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.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Krok 2 se opakuje dokud není vypočtena hodnota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nebo dokud nejsou vypočteny hodnoty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pro všechny uzly.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+mj-lt"/>
              <a:buAutoNum type="arabicPeriod" startAt="3"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Hodnoty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,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= 2,3,...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n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, představují délku nejkratší cesty mezi uzlem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1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a uzlem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u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; nejkratší cesta je přitom tvořena hranami, pro které platí </a:t>
            </a:r>
            <a:endParaRPr kumimoji="0" 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457200" marR="0" lvl="0" indent="-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				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t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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</a:rPr>
              <a:t> </a:t>
            </a:r>
            <a:r>
              <a:rPr kumimoji="0" lang="cs-CZ" sz="20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t</a:t>
            </a:r>
            <a:r>
              <a:rPr kumimoji="0" lang="cs-CZ" sz="2000" b="0" i="0" u="none" strike="noStrike" cap="none" normalizeH="0" baseline="-3000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i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 = </a:t>
            </a:r>
            <a:r>
              <a:rPr kumimoji="0" lang="cs-CZ" sz="2000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y</a:t>
            </a:r>
            <a:r>
              <a:rPr kumimoji="0" lang="cs-CZ" sz="2000" b="0" i="0" u="none" strike="noStrike" cap="none" normalizeH="0" baseline="-30000" dirty="0" err="1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ij</a:t>
            </a:r>
            <a:r>
              <a:rPr kumimoji="0" lang="cs-CZ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sym typeface="Symbol" pitchFamily="18" charset="2"/>
              </a:rPr>
              <a:t> 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cesty v grafu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11</a:t>
            </a:fld>
            <a:endParaRPr lang="cs-CZ"/>
          </a:p>
        </p:txBody>
      </p:sp>
      <p:graphicFrame>
        <p:nvGraphicFramePr>
          <p:cNvPr id="5" name="Tabulka 4"/>
          <p:cNvGraphicFramePr>
            <a:graphicFrameLocks noGrp="1"/>
          </p:cNvGraphicFramePr>
          <p:nvPr/>
        </p:nvGraphicFramePr>
        <p:xfrm>
          <a:off x="1857356" y="1428736"/>
          <a:ext cx="5715038" cy="1285885"/>
        </p:xfrm>
        <a:graphic>
          <a:graphicData uri="http://schemas.openxmlformats.org/drawingml/2006/table">
            <a:tbl>
              <a:tblPr/>
              <a:tblGrid>
                <a:gridCol w="713809"/>
                <a:gridCol w="713809"/>
                <a:gridCol w="714570"/>
                <a:gridCol w="714570"/>
                <a:gridCol w="714570"/>
                <a:gridCol w="714570"/>
                <a:gridCol w="714570"/>
                <a:gridCol w="714570"/>
              </a:tblGrid>
              <a:tr h="2571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571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 dirty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571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2(15)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3(3)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571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4(6)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57177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6" name="Tabulka 5"/>
          <p:cNvGraphicFramePr>
            <a:graphicFrameLocks noGrp="1"/>
          </p:cNvGraphicFramePr>
          <p:nvPr/>
        </p:nvGraphicFramePr>
        <p:xfrm>
          <a:off x="1857356" y="3000372"/>
          <a:ext cx="5715040" cy="1219200"/>
        </p:xfrm>
        <a:graphic>
          <a:graphicData uri="http://schemas.openxmlformats.org/drawingml/2006/table">
            <a:tbl>
              <a:tblPr/>
              <a:tblGrid>
                <a:gridCol w="713810"/>
                <a:gridCol w="713810"/>
                <a:gridCol w="714570"/>
                <a:gridCol w="714570"/>
                <a:gridCol w="714570"/>
                <a:gridCol w="714570"/>
                <a:gridCol w="714570"/>
                <a:gridCol w="714570"/>
              </a:tblGrid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2(15)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3(3)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2(6)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3(4)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7" name="Tabulka 6"/>
          <p:cNvGraphicFramePr>
            <a:graphicFrameLocks noGrp="1"/>
          </p:cNvGraphicFramePr>
          <p:nvPr/>
        </p:nvGraphicFramePr>
        <p:xfrm>
          <a:off x="1928794" y="4572008"/>
          <a:ext cx="5643602" cy="1357320"/>
        </p:xfrm>
        <a:graphic>
          <a:graphicData uri="http://schemas.openxmlformats.org/drawingml/2006/table">
            <a:tbl>
              <a:tblPr/>
              <a:tblGrid>
                <a:gridCol w="704887"/>
                <a:gridCol w="704887"/>
                <a:gridCol w="705638"/>
                <a:gridCol w="705638"/>
                <a:gridCol w="705638"/>
                <a:gridCol w="705638"/>
                <a:gridCol w="705638"/>
                <a:gridCol w="705638"/>
              </a:tblGrid>
              <a:tr h="2714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2(15)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3(3)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2(6)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3(4)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71464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cesty v grafu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12</a:t>
            </a:fld>
            <a:endParaRPr lang="cs-CZ"/>
          </a:p>
        </p:txBody>
      </p:sp>
      <p:graphicFrame>
        <p:nvGraphicFramePr>
          <p:cNvPr id="8" name="Tabulka 7"/>
          <p:cNvGraphicFramePr>
            <a:graphicFrameLocks noGrp="1"/>
          </p:cNvGraphicFramePr>
          <p:nvPr/>
        </p:nvGraphicFramePr>
        <p:xfrm>
          <a:off x="1785918" y="1500174"/>
          <a:ext cx="5857918" cy="1219200"/>
        </p:xfrm>
        <a:graphic>
          <a:graphicData uri="http://schemas.openxmlformats.org/drawingml/2006/table">
            <a:tbl>
              <a:tblPr/>
              <a:tblGrid>
                <a:gridCol w="731654"/>
                <a:gridCol w="731654"/>
                <a:gridCol w="732435"/>
                <a:gridCol w="732435"/>
                <a:gridCol w="732435"/>
                <a:gridCol w="732435"/>
                <a:gridCol w="732435"/>
                <a:gridCol w="732435"/>
              </a:tblGrid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2(15)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3(3)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2(6)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3(4)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5(2)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5(4)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Tabulka 8"/>
          <p:cNvGraphicFramePr>
            <a:graphicFrameLocks noGrp="1"/>
          </p:cNvGraphicFramePr>
          <p:nvPr/>
        </p:nvGraphicFramePr>
        <p:xfrm>
          <a:off x="1785918" y="3000372"/>
          <a:ext cx="5857914" cy="1219200"/>
        </p:xfrm>
        <a:graphic>
          <a:graphicData uri="http://schemas.openxmlformats.org/drawingml/2006/table">
            <a:tbl>
              <a:tblPr/>
              <a:tblGrid>
                <a:gridCol w="731655"/>
                <a:gridCol w="731655"/>
                <a:gridCol w="732434"/>
                <a:gridCol w="732434"/>
                <a:gridCol w="732434"/>
                <a:gridCol w="732434"/>
                <a:gridCol w="732434"/>
                <a:gridCol w="732434"/>
              </a:tblGrid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 smtClean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2(15)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3(3)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2(6)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3(4)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5(2)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5(4)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10" name="Tabulka 9"/>
          <p:cNvGraphicFramePr>
            <a:graphicFrameLocks noGrp="1"/>
          </p:cNvGraphicFramePr>
          <p:nvPr/>
        </p:nvGraphicFramePr>
        <p:xfrm>
          <a:off x="1785918" y="4500570"/>
          <a:ext cx="5857914" cy="1219200"/>
        </p:xfrm>
        <a:graphic>
          <a:graphicData uri="http://schemas.openxmlformats.org/drawingml/2006/table">
            <a:tbl>
              <a:tblPr/>
              <a:tblGrid>
                <a:gridCol w="731655"/>
                <a:gridCol w="731655"/>
                <a:gridCol w="732434"/>
                <a:gridCol w="732434"/>
                <a:gridCol w="732434"/>
                <a:gridCol w="732434"/>
                <a:gridCol w="732434"/>
                <a:gridCol w="732434"/>
              </a:tblGrid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 dirty="0" smtClean="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5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t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13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10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18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14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16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22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 (</a:t>
                      </a:r>
                      <a:r>
                        <a:rPr lang="cs-CZ" sz="1600" b="1" i="1">
                          <a:latin typeface="Times New Roman"/>
                          <a:ea typeface="Times New Roman"/>
                        </a:rPr>
                        <a:t>y</a:t>
                      </a:r>
                      <a:r>
                        <a:rPr lang="cs-CZ" sz="1600" b="1" baseline="-25000">
                          <a:latin typeface="Times New Roman"/>
                          <a:ea typeface="Times New Roman"/>
                        </a:rPr>
                        <a:t>ij</a:t>
                      </a:r>
                      <a:r>
                        <a:rPr lang="cs-CZ" sz="1600" b="1">
                          <a:latin typeface="Times New Roman"/>
                          <a:ea typeface="Times New Roman"/>
                        </a:rPr>
                        <a:t>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2(15)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3(3)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2(3)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2(6)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3(4)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5(2)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3(10)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>
                          <a:latin typeface="Times New Roman"/>
                          <a:ea typeface="Times New Roman"/>
                        </a:rPr>
                        <a:t>4(6)</a:t>
                      </a: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5(4)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strike="sngStrike" dirty="0">
                          <a:latin typeface="Times New Roman"/>
                          <a:ea typeface="Times New Roman"/>
                        </a:rPr>
                        <a:t>5(4)</a:t>
                      </a: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4(4)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7(6)</a:t>
                      </a: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42889"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>
                          <a:latin typeface="Times New Roman"/>
                          <a:ea typeface="Times New Roman"/>
                        </a:rPr>
                        <a:t>7(17)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7(5)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r>
                        <a:rPr lang="cs-CZ" sz="1600" b="1" dirty="0">
                          <a:latin typeface="Times New Roman"/>
                          <a:ea typeface="Times New Roman"/>
                        </a:rPr>
                        <a:t>6(2)</a:t>
                      </a: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6E6E6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600"/>
                        </a:spcBef>
                        <a:spcAft>
                          <a:spcPts val="0"/>
                        </a:spcAft>
                      </a:pPr>
                      <a:endParaRPr lang="cs-CZ" sz="1600" b="1" dirty="0">
                        <a:latin typeface="Times New Roman"/>
                        <a:ea typeface="Times New Roman"/>
                      </a:endParaRPr>
                    </a:p>
                  </a:txBody>
                  <a:tcPr marL="44450" marR="4445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428604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toky v síti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13</a:t>
            </a:fld>
            <a:endParaRPr lang="cs-CZ"/>
          </a:p>
        </p:txBody>
      </p:sp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00298" y="1428736"/>
            <a:ext cx="4722846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66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00298" y="3929066"/>
            <a:ext cx="4786346" cy="25810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428604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toky v síti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14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500166" y="1785926"/>
            <a:ext cx="692948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r>
              <a:rPr lang="cs-CZ" b="1" u="sng" dirty="0" smtClean="0"/>
              <a:t>Algoritmus:</a:t>
            </a:r>
          </a:p>
          <a:p>
            <a:pPr marL="342900" lvl="0" indent="-342900">
              <a:buFont typeface="+mj-lt"/>
              <a:buAutoNum type="arabicPeriod"/>
            </a:pPr>
            <a:endParaRPr lang="cs-CZ" dirty="0" smtClean="0"/>
          </a:p>
          <a:p>
            <a:pPr marL="342900" lvl="0" indent="-342900">
              <a:buFont typeface="+mj-lt"/>
              <a:buAutoNum type="arabicPeriod"/>
            </a:pPr>
            <a:r>
              <a:rPr lang="cs-CZ" dirty="0" smtClean="0"/>
              <a:t>Najdeme „nejvyšší“ cestu ze vstupního do výstupního uzlu sítě s kladnými kapacitami hran. Pokud taková cesta neexistuje, bylo nalezeno optimální řešení. Hodnota toků po jednotlivých hranách je rovna kladnému rozdílu mezi původní a zbytkovou kapacitou. </a:t>
            </a:r>
          </a:p>
          <a:p>
            <a:pPr marL="342900" lvl="0" indent="-342900">
              <a:buFont typeface="+mj-lt"/>
              <a:buAutoNum type="arabicPeriod"/>
            </a:pPr>
            <a:endParaRPr lang="cs-CZ" dirty="0" smtClean="0"/>
          </a:p>
          <a:p>
            <a:pPr marL="342900" lvl="0" indent="-342900">
              <a:buFont typeface="+mj-lt"/>
              <a:buAutoNum type="arabicPeriod"/>
            </a:pPr>
            <a:r>
              <a:rPr lang="cs-CZ" dirty="0" smtClean="0"/>
              <a:t>Na cestě nalezené v prvním kroku najdeme hranu s nejnižší kapacitou – označme tuto kapacitu </a:t>
            </a:r>
            <a:r>
              <a:rPr lang="cs-CZ" dirty="0" smtClean="0">
                <a:sym typeface="Symbol"/>
              </a:rPr>
              <a:t></a:t>
            </a:r>
            <a:r>
              <a:rPr lang="cs-CZ" dirty="0" smtClean="0"/>
              <a:t>. O hodnotu </a:t>
            </a:r>
            <a:r>
              <a:rPr lang="cs-CZ" dirty="0" smtClean="0">
                <a:sym typeface="Symbol"/>
              </a:rPr>
              <a:t></a:t>
            </a:r>
            <a:r>
              <a:rPr lang="cs-CZ" dirty="0" smtClean="0"/>
              <a:t> zvýšíme celkový tok sítí.  </a:t>
            </a:r>
          </a:p>
          <a:p>
            <a:pPr marL="342900" lvl="0" indent="-342900">
              <a:buFont typeface="+mj-lt"/>
              <a:buAutoNum type="arabicPeriod"/>
            </a:pPr>
            <a:endParaRPr lang="cs-CZ" dirty="0" smtClean="0"/>
          </a:p>
          <a:p>
            <a:pPr marL="342900" lvl="0" indent="-342900">
              <a:buFont typeface="+mj-lt"/>
              <a:buAutoNum type="arabicPeriod"/>
            </a:pPr>
            <a:r>
              <a:rPr lang="cs-CZ" dirty="0" smtClean="0"/>
              <a:t>Na stejné cestě jako v předcházejícím kroku snížíme kapacitu všech hran ve směru od vstupního do výstupního uzlu             o hodnotu </a:t>
            </a:r>
            <a:r>
              <a:rPr lang="cs-CZ" dirty="0" smtClean="0">
                <a:sym typeface="Symbol"/>
              </a:rPr>
              <a:t></a:t>
            </a:r>
            <a:r>
              <a:rPr lang="cs-CZ" dirty="0" smtClean="0"/>
              <a:t> a zvýšíme kapacitu všech hran o stejnou hodnotu v opačném směru. Vrátíme se k prvnímu kroku algoritmu.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pojmy teorie grafů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Graf</a:t>
            </a:r>
            <a:r>
              <a:rPr lang="cs-CZ" sz="2400" dirty="0" smtClean="0"/>
              <a:t>  je množina uzlů (</a:t>
            </a:r>
            <a:r>
              <a:rPr lang="cs-CZ" sz="2400" i="1" dirty="0" smtClean="0"/>
              <a:t>u</a:t>
            </a:r>
            <a:r>
              <a:rPr lang="cs-CZ" sz="2400" baseline="-25000" dirty="0" smtClean="0"/>
              <a:t>1</a:t>
            </a:r>
            <a:r>
              <a:rPr lang="cs-CZ" sz="2400" dirty="0" smtClean="0"/>
              <a:t>,</a:t>
            </a:r>
            <a:r>
              <a:rPr lang="cs-CZ" sz="2400" i="1" dirty="0" smtClean="0"/>
              <a:t> u</a:t>
            </a:r>
            <a:r>
              <a:rPr lang="cs-CZ" sz="2400" baseline="-25000" dirty="0" smtClean="0"/>
              <a:t>2</a:t>
            </a:r>
            <a:r>
              <a:rPr lang="cs-CZ" sz="2400" dirty="0" smtClean="0"/>
              <a:t>, …,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n</a:t>
            </a:r>
            <a:r>
              <a:rPr lang="cs-CZ" sz="2400" dirty="0" smtClean="0"/>
              <a:t>) a hran – spojnic mezi dvojicemi uzlů (</a:t>
            </a:r>
            <a:r>
              <a:rPr lang="cs-CZ" sz="2400" i="1" dirty="0" err="1" smtClean="0"/>
              <a:t>h</a:t>
            </a:r>
            <a:r>
              <a:rPr lang="cs-CZ" sz="2400" i="1" baseline="-25000" dirty="0" err="1" smtClean="0"/>
              <a:t>ij</a:t>
            </a:r>
            <a:r>
              <a:rPr lang="cs-CZ" sz="2400" dirty="0" smtClean="0"/>
              <a:t>).</a:t>
            </a:r>
          </a:p>
          <a:p>
            <a:pPr marL="342900" indent="-342900"/>
            <a:endParaRPr lang="cs-CZ" sz="2400" dirty="0"/>
          </a:p>
        </p:txBody>
      </p:sp>
      <p:pic>
        <p:nvPicPr>
          <p:cNvPr id="3103" name="Picture 3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57290" y="2643182"/>
            <a:ext cx="7286676" cy="18216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pojmy teorie grafů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3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43088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endParaRPr lang="cs-CZ" sz="2400" b="1" i="1" dirty="0" smtClean="0"/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Orientovaný graf</a:t>
            </a:r>
            <a:r>
              <a:rPr lang="cs-CZ" sz="2400" dirty="0" smtClean="0"/>
              <a:t> - všechny jeho hrany jsou orientované (mají přiřazený směr pohybu).</a:t>
            </a:r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Neorientovaný graf</a:t>
            </a:r>
            <a:r>
              <a:rPr lang="cs-CZ" sz="2400" dirty="0" smtClean="0"/>
              <a:t> (naopak)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r>
              <a:rPr lang="cs-CZ" sz="2400" b="1" i="1" dirty="0" smtClean="0"/>
              <a:t>Ohodnocený graf (hranově, uzlově)</a:t>
            </a:r>
            <a:r>
              <a:rPr lang="cs-CZ" sz="2400" dirty="0" smtClean="0"/>
              <a:t> – každé hraně (uzlu) je přiřazené numerické ohodnocení (vzdálenost, kapacita, apod.)</a:t>
            </a:r>
          </a:p>
          <a:p>
            <a:pPr marL="342900" indent="-342900"/>
            <a:r>
              <a:rPr lang="cs-CZ" sz="2400" b="1" i="1" dirty="0" smtClean="0"/>
              <a:t>Neohodnocený graf</a:t>
            </a:r>
            <a:r>
              <a:rPr lang="cs-CZ" sz="2400" dirty="0" smtClean="0"/>
              <a:t> (naopak)</a:t>
            </a:r>
          </a:p>
          <a:p>
            <a:pPr marL="342900" indent="-342900"/>
            <a:endParaRPr lang="cs-CZ" sz="2400" dirty="0" smtClean="0"/>
          </a:p>
          <a:p>
            <a:pPr marL="342900" indent="-342900"/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pojmy teorie grafů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4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4016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Cesta v grafu</a:t>
            </a:r>
            <a:r>
              <a:rPr lang="cs-CZ" sz="2400" dirty="0" smtClean="0"/>
              <a:t> - mezi uzlem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i</a:t>
            </a:r>
            <a:r>
              <a:rPr lang="cs-CZ" sz="2400" dirty="0" smtClean="0"/>
              <a:t> a uzlem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j</a:t>
            </a:r>
            <a:r>
              <a:rPr lang="cs-CZ" sz="2400" dirty="0" smtClean="0"/>
              <a:t> je posloupnost navzájem na sebe navazujících hran, která začíná v uzlu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i</a:t>
            </a:r>
            <a:r>
              <a:rPr lang="cs-CZ" sz="2400" dirty="0" smtClean="0"/>
              <a:t> a končí v uzlu </a:t>
            </a:r>
            <a:r>
              <a:rPr lang="cs-CZ" sz="2400" i="1" dirty="0" err="1" smtClean="0"/>
              <a:t>u</a:t>
            </a:r>
            <a:r>
              <a:rPr lang="cs-CZ" sz="2400" i="1" baseline="-25000" dirty="0" err="1" smtClean="0"/>
              <a:t>j</a:t>
            </a:r>
            <a:r>
              <a:rPr lang="cs-CZ" sz="2400" dirty="0" smtClean="0"/>
              <a:t>. </a:t>
            </a:r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Orientovaná x neorientovaná cesta</a:t>
            </a:r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Délka cesty</a:t>
            </a:r>
            <a:r>
              <a:rPr lang="cs-CZ" sz="2400" i="1" dirty="0" smtClean="0"/>
              <a:t> – </a:t>
            </a:r>
            <a:r>
              <a:rPr lang="cs-CZ" sz="2400" dirty="0" smtClean="0"/>
              <a:t>součet ohodnocení hran, které cestu tvoří</a:t>
            </a:r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Souvislý graf</a:t>
            </a:r>
            <a:r>
              <a:rPr lang="cs-CZ" sz="2400" i="1" dirty="0" smtClean="0"/>
              <a:t> – </a:t>
            </a:r>
            <a:r>
              <a:rPr lang="cs-CZ" sz="2400" dirty="0" smtClean="0"/>
              <a:t>mezi každou dvojicí uzlů je alespoň jedna (neorientovaná) cesta</a:t>
            </a:r>
          </a:p>
          <a:p>
            <a:pPr marL="342900" indent="-342900"/>
            <a:r>
              <a:rPr lang="cs-CZ" sz="2400" b="1" i="1" dirty="0" smtClean="0"/>
              <a:t>Cyklus</a:t>
            </a:r>
            <a:r>
              <a:rPr lang="cs-CZ" sz="2400" dirty="0" smtClean="0"/>
              <a:t> – cesta, která začíná a končí ve stejném uzlu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pojmy teorie grafů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5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Síť</a:t>
            </a:r>
            <a:r>
              <a:rPr lang="cs-CZ" sz="2400" i="1" dirty="0" smtClean="0"/>
              <a:t> </a:t>
            </a:r>
            <a:r>
              <a:rPr lang="cs-CZ" sz="2400" dirty="0" smtClean="0"/>
              <a:t>(</a:t>
            </a:r>
            <a:r>
              <a:rPr lang="cs-CZ" sz="2400" i="1" dirty="0" smtClean="0"/>
              <a:t>síťový graf</a:t>
            </a:r>
            <a:r>
              <a:rPr lang="cs-CZ" sz="2400" dirty="0" smtClean="0"/>
              <a:t>) - graf, který je orientovaný, souvislý, nezáporně ohodnocený a obsahující dva speciální uzly - </a:t>
            </a:r>
            <a:r>
              <a:rPr lang="cs-CZ" sz="2400" i="1" dirty="0" smtClean="0"/>
              <a:t>vstup</a:t>
            </a:r>
            <a:r>
              <a:rPr lang="cs-CZ" sz="2400" dirty="0" smtClean="0"/>
              <a:t> a </a:t>
            </a:r>
            <a:r>
              <a:rPr lang="cs-CZ" sz="2400" i="1" dirty="0" smtClean="0"/>
              <a:t>výstup</a:t>
            </a:r>
            <a:r>
              <a:rPr lang="cs-CZ" sz="2400" dirty="0" smtClean="0"/>
              <a:t>. </a:t>
            </a:r>
          </a:p>
        </p:txBody>
      </p:sp>
      <p:pic>
        <p:nvPicPr>
          <p:cNvPr id="58370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71670" y="2857496"/>
            <a:ext cx="5661957" cy="2085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28572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Základní pojmy teorie grafů 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6</a:t>
            </a:fld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1428728" y="1285860"/>
            <a:ext cx="707236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Strom</a:t>
            </a:r>
            <a:r>
              <a:rPr lang="cs-CZ" sz="2400" dirty="0" smtClean="0"/>
              <a:t> - souvislý, neorientovaný graf, který neobsahuje žádný cyklus. </a:t>
            </a:r>
          </a:p>
          <a:p>
            <a:pPr marL="342900" indent="-342900">
              <a:spcBef>
                <a:spcPts val="600"/>
              </a:spcBef>
            </a:pPr>
            <a:r>
              <a:rPr lang="cs-CZ" sz="2400" b="1" i="1" dirty="0" smtClean="0"/>
              <a:t>Kostra grafu</a:t>
            </a:r>
            <a:r>
              <a:rPr lang="cs-CZ" sz="2400" dirty="0" smtClean="0"/>
              <a:t> – podgraf původního grafu, který obsahuje všechny jeho uzly, a současně je stromem.</a:t>
            </a:r>
          </a:p>
        </p:txBody>
      </p:sp>
      <p:pic>
        <p:nvPicPr>
          <p:cNvPr id="5939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3500438"/>
            <a:ext cx="5076825" cy="1933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64291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Optimální spojení míst (minimální kostra grafu)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7</a:t>
            </a:fld>
            <a:endParaRPr lang="cs-CZ"/>
          </a:p>
        </p:txBody>
      </p:sp>
      <p:pic>
        <p:nvPicPr>
          <p:cNvPr id="3993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00232" y="1571612"/>
            <a:ext cx="5567380" cy="22747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993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00232" y="4000504"/>
            <a:ext cx="6029325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642918"/>
            <a:ext cx="7406640" cy="903412"/>
          </a:xfrm>
        </p:spPr>
        <p:txBody>
          <a:bodyPr>
            <a:normAutofit fontScale="90000"/>
          </a:bodyPr>
          <a:lstStyle/>
          <a:p>
            <a:r>
              <a:rPr lang="cs-CZ" dirty="0" smtClean="0"/>
              <a:t>Optimální spojení míst (minimální kostra grafu)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8</a:t>
            </a:fld>
            <a:endParaRPr lang="cs-CZ"/>
          </a:p>
        </p:txBody>
      </p:sp>
      <p:sp>
        <p:nvSpPr>
          <p:cNvPr id="6" name="Obdélník 5"/>
          <p:cNvSpPr/>
          <p:nvPr/>
        </p:nvSpPr>
        <p:spPr>
          <a:xfrm>
            <a:off x="1571604" y="2136339"/>
            <a:ext cx="6858048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/>
            <a:r>
              <a:rPr lang="cs-CZ" sz="2400" b="1" u="sng" dirty="0" smtClean="0"/>
              <a:t>Algoritmus</a:t>
            </a:r>
          </a:p>
          <a:p>
            <a:pPr marL="342900" lvl="0" indent="-342900"/>
            <a:endParaRPr lang="cs-CZ" sz="2400" dirty="0" smtClean="0"/>
          </a:p>
          <a:p>
            <a:pPr marL="342900" lvl="0" indent="-342900">
              <a:buFont typeface="+mj-lt"/>
              <a:buAutoNum type="arabicPeriod"/>
            </a:pPr>
            <a:r>
              <a:rPr lang="cs-CZ" sz="2400" dirty="0" smtClean="0"/>
              <a:t>V celém grafu se vyberou dvě hrany s nejnižším ohodnocením.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400" dirty="0" smtClean="0"/>
              <a:t>V dalších krocích se vždy vybere další hrana s minimálním ohodnocením tak, aby netvořila cyklus s již dříve vybranými hranami.</a:t>
            </a:r>
          </a:p>
          <a:p>
            <a:pPr marL="342900" lvl="0" indent="-342900">
              <a:buFont typeface="+mj-lt"/>
              <a:buAutoNum type="arabicPeriod"/>
            </a:pPr>
            <a:r>
              <a:rPr lang="cs-CZ" sz="2400" dirty="0" smtClean="0"/>
              <a:t>Krok 2 se opakuje až do vybrání celkového počtu (</a:t>
            </a:r>
            <a:r>
              <a:rPr lang="cs-CZ" sz="2400" i="1" dirty="0" smtClean="0"/>
              <a:t>n</a:t>
            </a:r>
            <a:r>
              <a:rPr lang="cs-CZ" sz="2400" dirty="0" smtClean="0">
                <a:sym typeface="Symbol"/>
              </a:rPr>
              <a:t></a:t>
            </a:r>
            <a:r>
              <a:rPr lang="cs-CZ" sz="2400" dirty="0" smtClean="0"/>
              <a:t>1) hran, které budou tvořit hledanou </a:t>
            </a:r>
            <a:r>
              <a:rPr lang="cs-CZ" sz="2400" i="1" dirty="0" smtClean="0"/>
              <a:t>minimální kostru grafu</a:t>
            </a:r>
            <a:r>
              <a:rPr lang="cs-CZ" sz="2400" dirty="0" smtClean="0"/>
              <a:t>. </a:t>
            </a:r>
            <a:endParaRPr lang="cs-CZ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428728" y="642918"/>
            <a:ext cx="7406640" cy="903412"/>
          </a:xfrm>
        </p:spPr>
        <p:txBody>
          <a:bodyPr>
            <a:normAutofit/>
          </a:bodyPr>
          <a:lstStyle/>
          <a:p>
            <a:r>
              <a:rPr lang="cs-CZ" dirty="0" smtClean="0"/>
              <a:t>Optimální cesty v grafu	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8316BA-FC3F-4DC7-84C6-AD7CDC986887}" type="slidenum">
              <a:rPr lang="cs-CZ" smtClean="0"/>
              <a:pPr/>
              <a:t>9</a:t>
            </a:fld>
            <a:endParaRPr lang="cs-CZ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1643050"/>
            <a:ext cx="5619750" cy="227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428860" y="3786190"/>
            <a:ext cx="5810250" cy="235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lunovrat">
  <a:themeElements>
    <a:clrScheme name="Slunovrat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lunovrat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lunovrat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1595</TotalTime>
  <Words>629</Words>
  <Application>Microsoft Office PowerPoint</Application>
  <PresentationFormat>Předvádění na obrazovce (4:3)</PresentationFormat>
  <Paragraphs>238</Paragraphs>
  <Slides>14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14</vt:i4>
      </vt:variant>
    </vt:vector>
  </HeadingPairs>
  <TitlesOfParts>
    <vt:vector size="15" baseType="lpstr">
      <vt:lpstr>Slunovrat</vt:lpstr>
      <vt:lpstr>Aplikace teorie grafů </vt:lpstr>
      <vt:lpstr>Základní pojmy teorie grafů  </vt:lpstr>
      <vt:lpstr>Základní pojmy teorie grafů  </vt:lpstr>
      <vt:lpstr>Základní pojmy teorie grafů  </vt:lpstr>
      <vt:lpstr>Základní pojmy teorie grafů  </vt:lpstr>
      <vt:lpstr>Základní pojmy teorie grafů  </vt:lpstr>
      <vt:lpstr>Optimální spojení míst (minimální kostra grafu) </vt:lpstr>
      <vt:lpstr>Optimální spojení míst (minimální kostra grafu) </vt:lpstr>
      <vt:lpstr>Optimální cesty v grafu </vt:lpstr>
      <vt:lpstr>Optimální cesty v grafu </vt:lpstr>
      <vt:lpstr>Optimální cesty v grafu </vt:lpstr>
      <vt:lpstr>Optimální cesty v grafu </vt:lpstr>
      <vt:lpstr>Optimální toky v síti </vt:lpstr>
      <vt:lpstr>Optimální toky v síti </vt:lpstr>
    </vt:vector>
  </TitlesOfParts>
  <Company>VSE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výzkum </dc:title>
  <dc:creator>NOBODY</dc:creator>
  <cp:lastModifiedBy>karmel</cp:lastModifiedBy>
  <cp:revision>163</cp:revision>
  <dcterms:created xsi:type="dcterms:W3CDTF">2011-07-19T08:12:36Z</dcterms:created>
  <dcterms:modified xsi:type="dcterms:W3CDTF">2011-11-10T08:16:24Z</dcterms:modified>
</cp:coreProperties>
</file>