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>
        <p:scale>
          <a:sx n="100" d="100"/>
          <a:sy n="100" d="100"/>
        </p:scale>
        <p:origin x="-1026" y="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28.9.2011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D53D3-57CE-45CF-B83E-46AD13B4B437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28.9.2011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Matematické programování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293448"/>
          </a:xfrm>
        </p:spPr>
        <p:txBody>
          <a:bodyPr>
            <a:normAutofit/>
          </a:bodyPr>
          <a:lstStyle/>
          <a:p>
            <a:r>
              <a:rPr lang="cs-CZ" dirty="0" smtClean="0"/>
              <a:t>Ekonomický x matematický model úlohy</a:t>
            </a:r>
          </a:p>
          <a:p>
            <a:r>
              <a:rPr lang="cs-CZ" dirty="0" smtClean="0"/>
              <a:t>Formulace matematického modelu úlohy LP</a:t>
            </a:r>
            <a:endParaRPr lang="cs-CZ" dirty="0" smtClean="0"/>
          </a:p>
          <a:p>
            <a:r>
              <a:rPr lang="cs-CZ" dirty="0" smtClean="0"/>
              <a:t>Grafické řešení úloh LP a základní pojmy</a:t>
            </a:r>
          </a:p>
          <a:p>
            <a:r>
              <a:rPr lang="cs-CZ" dirty="0" smtClean="0"/>
              <a:t>Simplexová metoda</a:t>
            </a:r>
          </a:p>
          <a:p>
            <a:r>
              <a:rPr lang="cs-CZ" dirty="0" smtClean="0"/>
              <a:t>Interpretace výsledků</a:t>
            </a:r>
          </a:p>
          <a:p>
            <a:r>
              <a:rPr lang="cs-CZ" dirty="0" smtClean="0"/>
              <a:t>Formulace typických úloh LP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142852"/>
            <a:ext cx="7858148" cy="903412"/>
          </a:xfrm>
        </p:spPr>
        <p:txBody>
          <a:bodyPr>
            <a:noAutofit/>
          </a:bodyPr>
          <a:lstStyle/>
          <a:p>
            <a:r>
              <a:rPr lang="cs-CZ" sz="3600" dirty="0" smtClean="0"/>
              <a:t>Základní pojmy LP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428728" y="1357298"/>
            <a:ext cx="72152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Přípustné řešení</a:t>
            </a:r>
            <a:r>
              <a:rPr lang="cs-CZ" dirty="0" smtClean="0"/>
              <a:t> </a:t>
            </a:r>
            <a:r>
              <a:rPr lang="cs-CZ" dirty="0" smtClean="0"/>
              <a:t>úlohy LP </a:t>
            </a:r>
            <a:r>
              <a:rPr lang="cs-CZ" dirty="0" smtClean="0"/>
              <a:t>je takové řešení, které vyhovuje všem podmínkám úlohy, tzn. všem vlastním omezením i podmínkám nezápornosti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Optimální řešení </a:t>
            </a:r>
            <a:r>
              <a:rPr lang="cs-CZ" dirty="0" smtClean="0"/>
              <a:t>úlohy LP </a:t>
            </a:r>
            <a:r>
              <a:rPr lang="cs-CZ" dirty="0" smtClean="0"/>
              <a:t>je přípustné řešení s </a:t>
            </a:r>
            <a:r>
              <a:rPr lang="cs-CZ" dirty="0" smtClean="0"/>
              <a:t>nejlepší </a:t>
            </a:r>
            <a:r>
              <a:rPr lang="cs-CZ" dirty="0" smtClean="0"/>
              <a:t>hodnotou účelové funkce (s nejvyšší hodnotou v případě maximalizace a nejnižší hodnotou v případě minimalizace účelové funkce</a:t>
            </a:r>
            <a:r>
              <a:rPr lang="cs-CZ" dirty="0" smtClean="0"/>
              <a:t>).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Základní (přípustné) řešení</a:t>
            </a:r>
            <a:r>
              <a:rPr lang="cs-CZ" dirty="0" smtClean="0"/>
              <a:t> úlohy LP je takové přípustné řešení, které má maximálně tolik nenulových složek, kolik je lineárně nezávislých řádků </a:t>
            </a:r>
            <a:r>
              <a:rPr lang="cs-CZ" i="1" dirty="0" smtClean="0"/>
              <a:t>ekvivalentní soustavy rovnic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Ekvivalentní soustava rovnic</a:t>
            </a:r>
            <a:r>
              <a:rPr lang="cs-CZ" dirty="0" smtClean="0"/>
              <a:t> vznikne převedením původní soustavy nerovnic na rovnice pomocí doplňkových proměnných, které se označují jako </a:t>
            </a:r>
            <a:r>
              <a:rPr lang="cs-CZ" b="1" dirty="0" smtClean="0"/>
              <a:t>přídatné proměnné</a:t>
            </a:r>
            <a:r>
              <a:rPr lang="cs-CZ" dirty="0" smtClean="0"/>
              <a:t> (</a:t>
            </a:r>
            <a:r>
              <a:rPr lang="cs-CZ" dirty="0" err="1" smtClean="0"/>
              <a:t>slack</a:t>
            </a:r>
            <a:r>
              <a:rPr lang="cs-CZ" dirty="0" smtClean="0"/>
              <a:t> </a:t>
            </a:r>
            <a:r>
              <a:rPr lang="cs-CZ" dirty="0" err="1" smtClean="0"/>
              <a:t>variables</a:t>
            </a:r>
            <a:r>
              <a:rPr lang="cs-CZ" dirty="0" smtClean="0"/>
              <a:t>).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357166"/>
            <a:ext cx="7858148" cy="928694"/>
          </a:xfrm>
        </p:spPr>
        <p:txBody>
          <a:bodyPr>
            <a:noAutofit/>
          </a:bodyPr>
          <a:lstStyle/>
          <a:p>
            <a:r>
              <a:rPr lang="cs-CZ" sz="3600" dirty="0" smtClean="0"/>
              <a:t>Ekvivalentní soustava rovnic</a:t>
            </a:r>
            <a:br>
              <a:rPr lang="cs-CZ" sz="3600" dirty="0" smtClean="0"/>
            </a:br>
            <a:r>
              <a:rPr lang="cs-CZ" sz="3600" dirty="0" smtClean="0"/>
              <a:t>Přídatné proměnné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428728" y="1571612"/>
            <a:ext cx="62865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0.5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+ 0.25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cs-CZ" dirty="0" smtClean="0"/>
              <a:t>  ≤ 40 </a:t>
            </a:r>
            <a:r>
              <a:rPr lang="cs-CZ" dirty="0" smtClean="0"/>
              <a:t>,	(K</a:t>
            </a:r>
            <a:r>
              <a:rPr lang="cs-CZ" baseline="-25000" dirty="0" smtClean="0"/>
              <a:t>1</a:t>
            </a:r>
            <a:r>
              <a:rPr lang="cs-CZ" dirty="0" smtClean="0"/>
              <a:t>)</a:t>
            </a:r>
          </a:p>
          <a:p>
            <a:r>
              <a:rPr lang="cs-CZ" dirty="0" smtClean="0"/>
              <a:t>0.5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 smtClean="0"/>
              <a:t>+ 0.5 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   ≤ 60 ,	(K</a:t>
            </a:r>
            <a:r>
              <a:rPr lang="cs-CZ" baseline="-25000" dirty="0" smtClean="0"/>
              <a:t>2</a:t>
            </a:r>
            <a:r>
              <a:rPr lang="cs-CZ" dirty="0" smtClean="0"/>
              <a:t>)</a:t>
            </a:r>
          </a:p>
          <a:p>
            <a:r>
              <a:rPr lang="cs-CZ" dirty="0" smtClean="0"/>
              <a:t>0.25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              ≤ </a:t>
            </a:r>
            <a:r>
              <a:rPr lang="cs-CZ" dirty="0" smtClean="0"/>
              <a:t>25 ,	(K</a:t>
            </a:r>
            <a:r>
              <a:rPr lang="cs-CZ" baseline="-25000" dirty="0" smtClean="0"/>
              <a:t>3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0.5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 smtClean="0"/>
              <a:t>+ 0.25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+ </a:t>
            </a:r>
            <a:r>
              <a:rPr lang="cs-CZ" i="1" dirty="0" smtClean="0"/>
              <a:t>x</a:t>
            </a:r>
            <a:r>
              <a:rPr lang="cs-CZ" baseline="-25000" dirty="0" smtClean="0"/>
              <a:t>3		</a:t>
            </a:r>
            <a:r>
              <a:rPr lang="cs-CZ" dirty="0" smtClean="0"/>
              <a:t>= 40 ,</a:t>
            </a:r>
          </a:p>
          <a:p>
            <a:r>
              <a:rPr lang="cs-CZ" dirty="0" smtClean="0"/>
              <a:t>0.5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 smtClean="0"/>
              <a:t>+ 0.5  </a:t>
            </a:r>
            <a:r>
              <a:rPr lang="cs-CZ" i="1" dirty="0" smtClean="0"/>
              <a:t>x</a:t>
            </a:r>
            <a:r>
              <a:rPr lang="cs-CZ" baseline="-25000" dirty="0" smtClean="0"/>
              <a:t>2  	 </a:t>
            </a:r>
            <a:r>
              <a:rPr lang="cs-CZ" dirty="0" smtClean="0"/>
              <a:t>     + </a:t>
            </a:r>
            <a:r>
              <a:rPr lang="cs-CZ" i="1" dirty="0" smtClean="0"/>
              <a:t>x</a:t>
            </a:r>
            <a:r>
              <a:rPr lang="cs-CZ" baseline="-25000" dirty="0" smtClean="0"/>
              <a:t>4	</a:t>
            </a:r>
            <a:r>
              <a:rPr lang="cs-CZ" baseline="-25000" dirty="0" smtClean="0"/>
              <a:t>	</a:t>
            </a:r>
            <a:r>
              <a:rPr lang="cs-CZ" dirty="0" smtClean="0"/>
              <a:t>= </a:t>
            </a:r>
            <a:r>
              <a:rPr lang="cs-CZ" dirty="0" smtClean="0"/>
              <a:t>60 ,	</a:t>
            </a:r>
          </a:p>
          <a:p>
            <a:r>
              <a:rPr lang="cs-CZ" dirty="0" smtClean="0"/>
              <a:t>0.25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cs-CZ" dirty="0" smtClean="0"/>
              <a:t>		</a:t>
            </a:r>
            <a:r>
              <a:rPr lang="cs-CZ" dirty="0" smtClean="0"/>
              <a:t>	  + </a:t>
            </a:r>
            <a:r>
              <a:rPr lang="cs-CZ" i="1" dirty="0" smtClean="0"/>
              <a:t>x</a:t>
            </a:r>
            <a:r>
              <a:rPr lang="cs-CZ" baseline="-25000" dirty="0" smtClean="0"/>
              <a:t>5</a:t>
            </a:r>
            <a:r>
              <a:rPr lang="cs-CZ" dirty="0" smtClean="0"/>
              <a:t> 	= 25 .</a:t>
            </a:r>
          </a:p>
          <a:p>
            <a:endParaRPr lang="cs-CZ" dirty="0" smtClean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571604" y="4429132"/>
          <a:ext cx="2786082" cy="1449681"/>
        </p:xfrm>
        <a:graphic>
          <a:graphicData uri="http://schemas.openxmlformats.org/drawingml/2006/table">
            <a:tbl>
              <a:tblPr/>
              <a:tblGrid>
                <a:gridCol w="1211340"/>
                <a:gridCol w="1574742"/>
              </a:tblGrid>
              <a:tr h="31340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typ omezení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přídatná </a:t>
                      </a:r>
                      <a:r>
                        <a:rPr lang="cs-C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proměnná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r>
                        <a:rPr lang="cs-CZ" dirty="0" smtClean="0"/>
                        <a:t>≤</a:t>
                      </a:r>
                      <a:r>
                        <a:rPr lang="cs-C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cs-CZ" sz="180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"≥"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"="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142852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Základní pojmy LP – grafické znázornění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857355" y="1214422"/>
          <a:ext cx="1696559" cy="2000264"/>
        </p:xfrm>
        <a:graphic>
          <a:graphicData uri="http://schemas.openxmlformats.org/presentationml/2006/ole">
            <p:oleObj spid="_x0000_s35844" name="Picture" r:id="rId3" imgW="3319272" imgH="3913632" progId="Word.Picture.8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857619" y="1214422"/>
          <a:ext cx="1654668" cy="2000264"/>
        </p:xfrm>
        <a:graphic>
          <a:graphicData uri="http://schemas.openxmlformats.org/presentationml/2006/ole">
            <p:oleObj spid="_x0000_s35843" name="Picture" r:id="rId4" imgW="3212592" imgH="3913632" progId="Word.Picture.8">
              <p:embed/>
            </p:oleObj>
          </a:graphicData>
        </a:graphic>
      </p:graphicFrame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000760" y="1142983"/>
          <a:ext cx="1714512" cy="2046699"/>
        </p:xfrm>
        <a:graphic>
          <a:graphicData uri="http://schemas.openxmlformats.org/presentationml/2006/ole">
            <p:oleObj spid="_x0000_s35842" name="Picture" r:id="rId5" imgW="3279648" imgH="3913632" progId="Word.Picture.8">
              <p:embed/>
            </p:oleObj>
          </a:graphicData>
        </a:graphic>
      </p:graphicFrame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3428992" y="3357562"/>
          <a:ext cx="2857520" cy="3375187"/>
        </p:xfrm>
        <a:graphic>
          <a:graphicData uri="http://schemas.openxmlformats.org/presentationml/2006/ole">
            <p:oleObj spid="_x0000_s35847" name="Picture" r:id="rId6" imgW="3319272" imgH="391363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142852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Základní pojmy LP – grafické znázornění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428728" y="1142984"/>
          <a:ext cx="4360022" cy="4714908"/>
        </p:xfrm>
        <a:graphic>
          <a:graphicData uri="http://schemas.openxmlformats.org/presentationml/2006/ole">
            <p:oleObj spid="_x0000_s37894" name="Picture" r:id="rId4" imgW="3611880" imgH="3913632" progId="Word.Picture.8">
              <p:embed/>
            </p:oleObj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/>
        </p:nvGraphicFramePr>
        <p:xfrm>
          <a:off x="4357686" y="1142984"/>
          <a:ext cx="4286282" cy="2786080"/>
        </p:xfrm>
        <a:graphic>
          <a:graphicData uri="http://schemas.openxmlformats.org/drawingml/2006/table">
            <a:tbl>
              <a:tblPr/>
              <a:tblGrid>
                <a:gridCol w="829472"/>
                <a:gridCol w="691362"/>
                <a:gridCol w="691362"/>
                <a:gridCol w="691362"/>
                <a:gridCol w="691362"/>
                <a:gridCol w="691362"/>
              </a:tblGrid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endParaRPr lang="cs-CZ" sz="11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hodnoty proměnných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>
                          <a:latin typeface="Times New Roman"/>
                          <a:ea typeface="Times New Roman"/>
                          <a:cs typeface="Times New Roman"/>
                        </a:rPr>
                        <a:t>řešení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  <a:tabLst>
                          <a:tab pos="457200" algn="r"/>
                        </a:tabLst>
                      </a:pPr>
                      <a:r>
                        <a:rPr lang="cs-CZ" sz="115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cs-CZ" sz="700" b="1" spc="15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cs-CZ" sz="11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cs-CZ" sz="700" b="1" spc="15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cs-CZ" sz="11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cs-CZ" sz="700" b="1" spc="15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cs-CZ" sz="115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cs-CZ" sz="700" b="1" spc="15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cs-CZ" sz="11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cs-CZ" sz="1150" b="1" i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cs-CZ" sz="700" b="1" spc="15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cs-CZ" sz="115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80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40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20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-5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-20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30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-5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120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-20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62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aseline="30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cs-CZ" sz="11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při volbě dvojice nezákladních proměnných </a:t>
                      </a:r>
                      <a:r>
                        <a:rPr lang="cs-CZ" sz="115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cs-CZ" sz="115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cs-CZ" sz="1150" b="1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cs-CZ" sz="1150" b="1" baseline="-25000" dirty="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cs-CZ" sz="1150" b="1" dirty="0">
                          <a:latin typeface="Times New Roman"/>
                          <a:ea typeface="Times New Roman"/>
                          <a:cs typeface="Times New Roman"/>
                        </a:rPr>
                        <a:t>= 0 řešení neexistuje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142852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Grafické řešení úlohy LP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2500298" y="1285860"/>
          <a:ext cx="5016977" cy="4714908"/>
        </p:xfrm>
        <a:graphic>
          <a:graphicData uri="http://schemas.openxmlformats.org/presentationml/2006/ole">
            <p:oleObj spid="_x0000_s40963" name="Picture" r:id="rId4" imgW="3856912" imgH="3610435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142852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Základní věta LP a její význam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285852" y="1500174"/>
            <a:ext cx="7143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dirty="0" smtClean="0"/>
              <a:t>Jestliže má úloha lineárního programování optimální řešení, potom má také optimální řešení základní</a:t>
            </a:r>
            <a:r>
              <a:rPr lang="cs-CZ" sz="2000" b="1" dirty="0" smtClean="0"/>
              <a:t>.</a:t>
            </a:r>
          </a:p>
          <a:p>
            <a:pPr algn="just"/>
            <a:endParaRPr lang="cs-CZ" sz="20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cs-CZ" sz="2000" dirty="0" smtClean="0"/>
              <a:t>Jestliže má úloha LP jediné optimální řešení, potom je to řešení základní. 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000" dirty="0" smtClean="0"/>
              <a:t>Jestliže má úloha LP více optimálních řešení, potom alespoň jedno z nich je základní</a:t>
            </a:r>
            <a:r>
              <a:rPr lang="cs-CZ" sz="20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endParaRPr lang="cs-CZ" sz="2000" dirty="0" smtClean="0"/>
          </a:p>
          <a:p>
            <a:pPr marL="457200" lvl="0" indent="-457200">
              <a:buFont typeface="+mj-lt"/>
              <a:buAutoNum type="arabicPeriod"/>
            </a:pPr>
            <a:endParaRPr lang="cs-CZ" sz="2000" dirty="0" smtClean="0"/>
          </a:p>
          <a:p>
            <a:pPr marL="457200" lvl="0" indent="-457200"/>
            <a:r>
              <a:rPr lang="cs-CZ" sz="2000" i="1" dirty="0" smtClean="0"/>
              <a:t>Důsledek: </a:t>
            </a:r>
          </a:p>
          <a:p>
            <a:pPr lvl="0"/>
            <a:r>
              <a:rPr lang="cs-CZ" sz="2000" dirty="0" smtClean="0"/>
              <a:t>Optimální řešení stačí hledat mezi řešeními základními, kterých je konečný počet.</a:t>
            </a:r>
            <a:endParaRPr lang="cs-CZ" sz="2000" dirty="0" smtClean="0"/>
          </a:p>
          <a:p>
            <a:pPr algn="just"/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 smtClean="0"/>
          </a:p>
          <a:p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285728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Možnosti zakončení výpočtu při řešení úloh LP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714480" y="1142984"/>
          <a:ext cx="2342555" cy="2000264"/>
        </p:xfrm>
        <a:graphic>
          <a:graphicData uri="http://schemas.openxmlformats.org/presentationml/2006/ole">
            <p:oleObj spid="_x0000_s45060" name="Picture" r:id="rId4" imgW="3112008" imgH="2663952" progId="Word.Picture.8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00628" y="1142984"/>
          <a:ext cx="2286016" cy="1967037"/>
        </p:xfrm>
        <a:graphic>
          <a:graphicData uri="http://schemas.openxmlformats.org/presentationml/2006/ole">
            <p:oleObj spid="_x0000_s45059" name="Picture" r:id="rId5" imgW="3102864" imgH="2663952" progId="Word.Picture.8">
              <p:embed/>
            </p:oleObj>
          </a:graphicData>
        </a:graphic>
      </p:graphicFrame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571604" y="3714752"/>
          <a:ext cx="2214578" cy="1880874"/>
        </p:xfrm>
        <a:graphic>
          <a:graphicData uri="http://schemas.openxmlformats.org/presentationml/2006/ole">
            <p:oleObj spid="_x0000_s45058" name="Picture" r:id="rId6" imgW="3148584" imgH="2691384" progId="Word.Picture.8">
              <p:embed/>
            </p:oleObj>
          </a:graphicData>
        </a:graphic>
      </p:graphicFrame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5214942" y="3643314"/>
          <a:ext cx="2357454" cy="1926869"/>
        </p:xfrm>
        <a:graphic>
          <a:graphicData uri="http://schemas.openxmlformats.org/presentationml/2006/ole">
            <p:oleObj spid="_x0000_s45057" name="Picture" r:id="rId7" imgW="3255264" imgH="2654808" progId="Word.Picture.8">
              <p:embed/>
            </p:oleObj>
          </a:graphicData>
        </a:graphic>
      </p:graphicFrame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428728" y="3214686"/>
            <a:ext cx="6858048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</a:tabLst>
            </a:pPr>
            <a:r>
              <a:rPr kumimoji="0" lang="cs-CZ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1. Jediné optimální řešení		    2. Alternativní optimální řešení</a:t>
            </a:r>
            <a:endParaRPr kumimoji="0" lang="cs-CZ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</a:tabLst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630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1428728" y="5786454"/>
            <a:ext cx="700092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r>
              <a:rPr kumimoji="0" lang="cs-CZ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neomezená hodnota účelové funkce    	  4. neexistuje přípustné řešení</a:t>
            </a:r>
            <a:endParaRPr kumimoji="0" lang="cs-CZ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214290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Simplexová metoda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630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143108" y="1285860"/>
          <a:ext cx="5372509" cy="4429156"/>
        </p:xfrm>
        <a:graphic>
          <a:graphicData uri="http://schemas.openxmlformats.org/presentationml/2006/ole">
            <p:oleObj spid="_x0000_s47110" name="Picture" r:id="rId4" imgW="5684520" imgH="469392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214290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Interpretace výsledků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5915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630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1357290" y="1571612"/>
            <a:ext cx="74295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/>
              <a:t>Global</a:t>
            </a:r>
            <a:r>
              <a:rPr lang="cs-CZ" dirty="0" smtClean="0"/>
              <a:t> </a:t>
            </a:r>
            <a:r>
              <a:rPr lang="cs-CZ" dirty="0" err="1" smtClean="0"/>
              <a:t>optimal</a:t>
            </a:r>
            <a:r>
              <a:rPr lang="cs-CZ" dirty="0" smtClean="0"/>
              <a:t> </a:t>
            </a:r>
            <a:r>
              <a:rPr lang="cs-CZ" dirty="0" err="1" smtClean="0"/>
              <a:t>solution</a:t>
            </a:r>
            <a:r>
              <a:rPr lang="cs-CZ" dirty="0" smtClean="0"/>
              <a:t> </a:t>
            </a:r>
            <a:r>
              <a:rPr lang="cs-CZ" dirty="0" err="1" smtClean="0"/>
              <a:t>found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Objective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:                              1920000.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solver</a:t>
            </a:r>
            <a:r>
              <a:rPr lang="cs-CZ" dirty="0" smtClean="0"/>
              <a:t> </a:t>
            </a:r>
            <a:r>
              <a:rPr lang="cs-CZ" dirty="0" err="1" smtClean="0"/>
              <a:t>iterations</a:t>
            </a:r>
            <a:r>
              <a:rPr lang="cs-CZ" dirty="0" smtClean="0"/>
              <a:t>:           </a:t>
            </a:r>
            <a:r>
              <a:rPr lang="cs-CZ" dirty="0" smtClean="0"/>
              <a:t>   </a:t>
            </a:r>
            <a:r>
              <a:rPr lang="cs-CZ" dirty="0" smtClean="0"/>
              <a:t>2</a:t>
            </a:r>
          </a:p>
          <a:p>
            <a:endParaRPr lang="cs-CZ" dirty="0" smtClean="0"/>
          </a:p>
          <a:p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constraints</a:t>
            </a:r>
            <a:r>
              <a:rPr lang="cs-CZ" dirty="0" smtClean="0"/>
              <a:t>:                    </a:t>
            </a:r>
            <a:r>
              <a:rPr lang="cs-CZ" dirty="0" smtClean="0"/>
              <a:t>   4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                                </a:t>
            </a:r>
            <a:r>
              <a:rPr lang="cs-CZ" dirty="0" err="1" smtClean="0"/>
              <a:t>Variable</a:t>
            </a:r>
            <a:r>
              <a:rPr lang="cs-CZ" dirty="0" smtClean="0"/>
              <a:t>           </a:t>
            </a:r>
            <a:r>
              <a:rPr lang="cs-CZ" dirty="0" err="1" smtClean="0"/>
              <a:t>Value</a:t>
            </a:r>
            <a:r>
              <a:rPr lang="cs-CZ" dirty="0" smtClean="0"/>
              <a:t>        </a:t>
            </a:r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endParaRPr lang="cs-CZ" dirty="0" smtClean="0"/>
          </a:p>
          <a:p>
            <a:r>
              <a:rPr lang="cs-CZ" dirty="0" smtClean="0"/>
              <a:t>                                      X1        40.00000            0.000000</a:t>
            </a:r>
          </a:p>
          <a:p>
            <a:r>
              <a:rPr lang="cs-CZ" dirty="0" smtClean="0"/>
              <a:t>                                      X2        80.00000            0.000000</a:t>
            </a:r>
          </a:p>
          <a:p>
            <a:endParaRPr lang="cs-CZ" dirty="0" smtClean="0"/>
          </a:p>
          <a:p>
            <a:r>
              <a:rPr lang="en-US" dirty="0" smtClean="0"/>
              <a:t>                                     Row    Slack or Surplus      Dual Price</a:t>
            </a:r>
          </a:p>
          <a:p>
            <a:r>
              <a:rPr lang="cs-CZ" dirty="0" smtClean="0"/>
              <a:t>                               </a:t>
            </a:r>
            <a:r>
              <a:rPr lang="cs-CZ" dirty="0" smtClean="0"/>
              <a:t>    ZISK        </a:t>
            </a:r>
            <a:r>
              <a:rPr lang="cs-CZ" dirty="0" smtClean="0"/>
              <a:t>1920000.            </a:t>
            </a:r>
            <a:r>
              <a:rPr lang="cs-CZ" dirty="0" smtClean="0"/>
              <a:t> 1.000000</a:t>
            </a:r>
            <a:endParaRPr lang="cs-CZ" dirty="0" smtClean="0"/>
          </a:p>
          <a:p>
            <a:r>
              <a:rPr lang="cs-CZ" dirty="0" smtClean="0"/>
              <a:t>                                       </a:t>
            </a:r>
            <a:r>
              <a:rPr lang="cs-CZ" dirty="0" smtClean="0"/>
              <a:t>K1        </a:t>
            </a:r>
            <a:r>
              <a:rPr lang="cs-CZ" dirty="0" smtClean="0"/>
              <a:t>0.000000           </a:t>
            </a:r>
            <a:r>
              <a:rPr lang="cs-CZ" dirty="0" smtClean="0"/>
              <a:t>  </a:t>
            </a:r>
            <a:r>
              <a:rPr lang="cs-CZ" dirty="0" smtClean="0"/>
              <a:t>24000.00</a:t>
            </a:r>
          </a:p>
          <a:p>
            <a:r>
              <a:rPr lang="cs-CZ" dirty="0" smtClean="0"/>
              <a:t>                                       </a:t>
            </a:r>
            <a:r>
              <a:rPr lang="cs-CZ" dirty="0" smtClean="0"/>
              <a:t>K2        </a:t>
            </a:r>
            <a:r>
              <a:rPr lang="cs-CZ" dirty="0" smtClean="0"/>
              <a:t>0.000000            </a:t>
            </a:r>
            <a:r>
              <a:rPr lang="cs-CZ" dirty="0" smtClean="0"/>
              <a:t> 16000.00</a:t>
            </a:r>
            <a:endParaRPr lang="cs-CZ" dirty="0" smtClean="0"/>
          </a:p>
          <a:p>
            <a:r>
              <a:rPr lang="cs-CZ" dirty="0" smtClean="0"/>
              <a:t>                                       </a:t>
            </a:r>
            <a:r>
              <a:rPr lang="cs-CZ" dirty="0" smtClean="0"/>
              <a:t>K3        </a:t>
            </a:r>
            <a:r>
              <a:rPr lang="cs-CZ" dirty="0" smtClean="0"/>
              <a:t>5.000000            </a:t>
            </a:r>
            <a:r>
              <a:rPr lang="cs-CZ" dirty="0" smtClean="0"/>
              <a:t> 0.000000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4414" y="0"/>
            <a:ext cx="7929586" cy="903412"/>
          </a:xfrm>
        </p:spPr>
        <p:txBody>
          <a:bodyPr>
            <a:noAutofit/>
          </a:bodyPr>
          <a:lstStyle/>
          <a:p>
            <a:r>
              <a:rPr lang="cs-CZ" sz="3200" dirty="0" smtClean="0"/>
              <a:t>Interpretace výsledků</a:t>
            </a: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2390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630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1285852" y="928671"/>
            <a:ext cx="742955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/>
              <a:t>Hodnoty strukturních proměnných (</a:t>
            </a:r>
            <a:r>
              <a:rPr lang="cs-CZ" sz="2000" b="1" dirty="0" err="1" smtClean="0"/>
              <a:t>Value</a:t>
            </a:r>
            <a:r>
              <a:rPr lang="cs-CZ" sz="2000" b="1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Udávají úroveň jednotlivých procesů modelu (objem výroby obou druhů směsí)</a:t>
            </a:r>
          </a:p>
          <a:p>
            <a:pPr>
              <a:spcBef>
                <a:spcPts val="1200"/>
              </a:spcBef>
            </a:pPr>
            <a:r>
              <a:rPr lang="cs-CZ" sz="2000" b="1" dirty="0" smtClean="0"/>
              <a:t>Hodnoty přídatných </a:t>
            </a:r>
            <a:r>
              <a:rPr lang="cs-CZ" sz="2000" b="1" dirty="0" smtClean="0"/>
              <a:t>proměnných </a:t>
            </a:r>
            <a:r>
              <a:rPr lang="cs-CZ" sz="2000" b="1" dirty="0" smtClean="0"/>
              <a:t>(</a:t>
            </a:r>
            <a:r>
              <a:rPr lang="cs-CZ" sz="2000" b="1" dirty="0" err="1" smtClean="0"/>
              <a:t>Slack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Surplus</a:t>
            </a:r>
            <a:r>
              <a:rPr lang="cs-CZ" sz="2000" b="1" dirty="0" smtClean="0"/>
              <a:t>)</a:t>
            </a:r>
            <a:endParaRPr lang="cs-CZ" sz="2000" b="1" dirty="0" smtClean="0"/>
          </a:p>
          <a:p>
            <a:pPr>
              <a:spcBef>
                <a:spcPts val="1200"/>
              </a:spcBef>
            </a:pPr>
            <a:r>
              <a:rPr lang="cs-CZ" sz="2000" dirty="0" smtClean="0"/>
              <a:t>Udávají </a:t>
            </a:r>
            <a:r>
              <a:rPr lang="cs-CZ" sz="2000" dirty="0" smtClean="0"/>
              <a:t>rozdíl mezi pravou a levou stranou </a:t>
            </a:r>
            <a:r>
              <a:rPr lang="cs-CZ" sz="2000" dirty="0" smtClean="0"/>
              <a:t>(případně mezi levou a pravou stranou) </a:t>
            </a:r>
            <a:r>
              <a:rPr lang="cs-CZ" sz="2000" dirty="0" smtClean="0"/>
              <a:t>omezujících podmínek (nevyužitá kapacita surovin)</a:t>
            </a:r>
          </a:p>
          <a:p>
            <a:pPr>
              <a:spcBef>
                <a:spcPts val="1200"/>
              </a:spcBef>
            </a:pPr>
            <a:r>
              <a:rPr lang="cs-CZ" sz="2000" b="1" dirty="0" smtClean="0"/>
              <a:t>Stínové ceny (</a:t>
            </a:r>
            <a:r>
              <a:rPr lang="cs-CZ" sz="2000" b="1" dirty="0" err="1" smtClean="0"/>
              <a:t>shadow</a:t>
            </a:r>
            <a:r>
              <a:rPr lang="cs-CZ" sz="2000" b="1" dirty="0" smtClean="0"/>
              <a:t>/</a:t>
            </a:r>
            <a:r>
              <a:rPr lang="cs-CZ" sz="2000" b="1" dirty="0" err="1" smtClean="0"/>
              <a:t>dual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price</a:t>
            </a:r>
            <a:r>
              <a:rPr lang="cs-CZ" sz="2000" b="1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Lze </a:t>
            </a:r>
            <a:r>
              <a:rPr lang="cs-CZ" sz="2000" dirty="0" smtClean="0"/>
              <a:t>interpretovat jako ocenění jedné jednotky pravé strany ve vztahu k hodnotě účelové funkce. Jedná se tedy vlastně o marginální ocenění pravých </a:t>
            </a:r>
            <a:r>
              <a:rPr lang="cs-CZ" sz="2000" dirty="0" smtClean="0"/>
              <a:t>stran (podíl jedné tuny kapacity suroviny K na celkovém zisku)</a:t>
            </a:r>
          </a:p>
          <a:p>
            <a:pPr>
              <a:spcBef>
                <a:spcPts val="1200"/>
              </a:spcBef>
            </a:pPr>
            <a:r>
              <a:rPr lang="cs-CZ" sz="2000" b="1" dirty="0" smtClean="0"/>
              <a:t>Redukované ceny (</a:t>
            </a:r>
            <a:r>
              <a:rPr lang="cs-CZ" sz="2000" b="1" dirty="0" err="1" smtClean="0"/>
              <a:t>reduced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cost</a:t>
            </a:r>
            <a:r>
              <a:rPr lang="cs-CZ" sz="2000" b="1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Udávají, o kolik je třeba zvýšit přínos daného procesu, aby byl efektivní (aby se daný výrobek vyráběl)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428604"/>
            <a:ext cx="7406640" cy="903412"/>
          </a:xfrm>
        </p:spPr>
        <p:txBody>
          <a:bodyPr/>
          <a:lstStyle/>
          <a:p>
            <a:r>
              <a:rPr lang="cs-CZ" dirty="0" smtClean="0"/>
              <a:t>Úvod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1357298"/>
            <a:ext cx="7406640" cy="4786346"/>
          </a:xfrm>
        </p:spPr>
        <p:txBody>
          <a:bodyPr>
            <a:normAutofit/>
          </a:bodyPr>
          <a:lstStyle/>
          <a:p>
            <a:r>
              <a:rPr lang="cs-CZ" dirty="0" smtClean="0"/>
              <a:t>Matematický model úlohy MP:</a:t>
            </a:r>
            <a:endParaRPr lang="cs-CZ" dirty="0" smtClean="0"/>
          </a:p>
          <a:p>
            <a:pPr>
              <a:spcBef>
                <a:spcPts val="1800"/>
              </a:spcBef>
            </a:pPr>
            <a:r>
              <a:rPr lang="cs-CZ" dirty="0" smtClean="0"/>
              <a:t>maximalizovat (minimalizovat)</a:t>
            </a:r>
          </a:p>
          <a:p>
            <a:endParaRPr lang="cs-CZ" dirty="0" smtClean="0"/>
          </a:p>
          <a:p>
            <a:r>
              <a:rPr lang="cs-CZ" dirty="0" smtClean="0"/>
              <a:t>za podmínek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786182" y="2500306"/>
          <a:ext cx="1928826" cy="381526"/>
        </p:xfrm>
        <a:graphic>
          <a:graphicData uri="http://schemas.openxmlformats.org/presentationml/2006/ole">
            <p:oleObj spid="_x0000_s3073" name="Rovnice" r:id="rId3" imgW="1155600" imgH="228600" progId="Equation.3">
              <p:embed/>
            </p:oleObj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835400" y="3105150"/>
          <a:ext cx="2019300" cy="2220913"/>
        </p:xfrm>
        <a:graphic>
          <a:graphicData uri="http://schemas.openxmlformats.org/presentationml/2006/ole">
            <p:oleObj spid="_x0000_s3074" name="Rovnice" r:id="rId4" imgW="1269720" imgH="1396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14290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Příklad – ekonomický model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357290" y="1142984"/>
            <a:ext cx="74295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 smtClean="0"/>
              <a:t>Balírny a pražírny kávy </a:t>
            </a:r>
            <a:r>
              <a:rPr lang="cs-CZ" i="1" dirty="0" smtClean="0"/>
              <a:t>DE, a.s.</a:t>
            </a:r>
            <a:r>
              <a:rPr lang="cs-CZ" dirty="0" smtClean="0"/>
              <a:t>, plánují na následující období výrobu dvou směsí kávy </a:t>
            </a:r>
            <a:r>
              <a:rPr lang="cs-CZ" i="1" dirty="0" err="1" smtClean="0"/>
              <a:t>Mocca</a:t>
            </a:r>
            <a:r>
              <a:rPr lang="cs-CZ" i="1" dirty="0" smtClean="0"/>
              <a:t> </a:t>
            </a:r>
            <a:r>
              <a:rPr lang="cs-CZ" dirty="0" smtClean="0"/>
              <a:t>a </a:t>
            </a:r>
            <a:r>
              <a:rPr lang="cs-CZ" i="1" dirty="0" smtClean="0"/>
              <a:t>Standard</a:t>
            </a:r>
            <a:r>
              <a:rPr lang="cs-CZ" dirty="0" smtClean="0"/>
              <a:t>. Pro výrobu obou směsí mají přitom na toto období smluvně k dispozici od dodavatelů tři druhy kávových bobů </a:t>
            </a:r>
            <a:r>
              <a:rPr lang="cs-CZ" dirty="0" smtClean="0"/>
              <a:t>K</a:t>
            </a:r>
            <a:r>
              <a:rPr lang="cs-CZ" baseline="-25000" dirty="0" smtClean="0"/>
              <a:t>1</a:t>
            </a:r>
            <a:r>
              <a:rPr lang="cs-CZ" dirty="0" smtClean="0"/>
              <a:t>, K</a:t>
            </a:r>
            <a:r>
              <a:rPr lang="cs-CZ" baseline="-25000" dirty="0" smtClean="0"/>
              <a:t>2</a:t>
            </a:r>
            <a:r>
              <a:rPr lang="cs-CZ" dirty="0" smtClean="0"/>
              <a:t> a </a:t>
            </a:r>
            <a:r>
              <a:rPr lang="cs-CZ" dirty="0" smtClean="0"/>
              <a:t>K</a:t>
            </a:r>
            <a:r>
              <a:rPr lang="cs-CZ" baseline="-25000" dirty="0" smtClean="0"/>
              <a:t>3</a:t>
            </a:r>
            <a:r>
              <a:rPr lang="cs-CZ" dirty="0" smtClean="0"/>
              <a:t> </a:t>
            </a:r>
            <a:r>
              <a:rPr lang="cs-CZ" dirty="0" smtClean="0"/>
              <a:t>postupně v kapacitě 40, 60 a 25 tun, které se navzájem liší kvalitou a samozřejmě i nákupní cenou</a:t>
            </a:r>
            <a:r>
              <a:rPr lang="cs-CZ" dirty="0" smtClean="0"/>
              <a:t>. </a:t>
            </a:r>
            <a:r>
              <a:rPr lang="cs-CZ" dirty="0" smtClean="0"/>
              <a:t>Na základě přímých a nepřímých nákladů souvisejících s výrobou a vzhledem </a:t>
            </a:r>
            <a:r>
              <a:rPr lang="cs-CZ" dirty="0" smtClean="0"/>
              <a:t>k </a:t>
            </a:r>
            <a:r>
              <a:rPr lang="cs-CZ" dirty="0" smtClean="0"/>
              <a:t>předpokládané ceně obou směsí byl vykalkulován zisk, který činí 20 000 Kč resp. 14 000 Kč na jednu tunu směsi </a:t>
            </a:r>
            <a:r>
              <a:rPr lang="cs-CZ" i="1" dirty="0" err="1" smtClean="0"/>
              <a:t>Mocca</a:t>
            </a:r>
            <a:r>
              <a:rPr lang="cs-CZ" dirty="0" smtClean="0"/>
              <a:t> resp. </a:t>
            </a:r>
            <a:r>
              <a:rPr lang="cs-CZ" i="1" dirty="0" smtClean="0"/>
              <a:t>Standard</a:t>
            </a:r>
            <a:r>
              <a:rPr lang="cs-CZ" dirty="0" smtClean="0"/>
              <a:t>. Management firmy </a:t>
            </a:r>
            <a:r>
              <a:rPr lang="cs-CZ" i="1" dirty="0" smtClean="0"/>
              <a:t>DE, a.s.</a:t>
            </a:r>
            <a:r>
              <a:rPr lang="cs-CZ" dirty="0" smtClean="0"/>
              <a:t>,</a:t>
            </a:r>
            <a:r>
              <a:rPr lang="cs-CZ" i="1" dirty="0" smtClean="0"/>
              <a:t> </a:t>
            </a:r>
            <a:r>
              <a:rPr lang="cs-CZ" dirty="0" smtClean="0"/>
              <a:t>chce samozřejmě naplánovat produkci firmy tak, aby byl její celkový zisk maximální.</a:t>
            </a:r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2571736" y="4214818"/>
          <a:ext cx="4572032" cy="1965084"/>
        </p:xfrm>
        <a:graphic>
          <a:graphicData uri="http://schemas.openxmlformats.org/drawingml/2006/table">
            <a:tbl>
              <a:tblPr/>
              <a:tblGrid>
                <a:gridCol w="1075992"/>
                <a:gridCol w="1075992"/>
                <a:gridCol w="1075992"/>
                <a:gridCol w="1344056"/>
              </a:tblGrid>
              <a:tr h="35411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Směs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Kapacita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</a:tr>
              <a:tr h="36950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Komponenta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Mocca</a:t>
                      </a:r>
                      <a:endParaRPr lang="cs-CZ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i="1">
                          <a:latin typeface="Times New Roman"/>
                          <a:ea typeface="Times New Roman"/>
                          <a:cs typeface="Times New Roman"/>
                        </a:rPr>
                        <a:t>Standard</a:t>
                      </a:r>
                      <a:endParaRPr lang="cs-CZ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[tuny]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5411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1800" b="1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0.25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411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1800" b="1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11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1800" b="1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0.25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57290" y="214290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Příklad – matematický model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1500166" y="1214422"/>
            <a:ext cx="65722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maximalizovat</a:t>
            </a:r>
          </a:p>
          <a:p>
            <a:r>
              <a:rPr lang="cs-CZ" sz="2400" i="1" dirty="0" smtClean="0"/>
              <a:t>	z</a:t>
            </a:r>
            <a:r>
              <a:rPr lang="cs-CZ" sz="2400" dirty="0" smtClean="0"/>
              <a:t> = 20 000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+ 14 000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 smtClean="0"/>
              <a:t>,	(zisk)</a:t>
            </a:r>
            <a:r>
              <a:rPr lang="cs-CZ" sz="2400" dirty="0" smtClean="0"/>
              <a:t>	</a:t>
            </a:r>
          </a:p>
          <a:p>
            <a:r>
              <a:rPr lang="cs-CZ" sz="2400" dirty="0" smtClean="0"/>
              <a:t>za podmínek</a:t>
            </a:r>
          </a:p>
          <a:p>
            <a:r>
              <a:rPr lang="cs-CZ" sz="2400" dirty="0" smtClean="0"/>
              <a:t>	0.5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+ </a:t>
            </a:r>
            <a:r>
              <a:rPr lang="cs-CZ" sz="2400" dirty="0" smtClean="0"/>
              <a:t>0.25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  ≤ </a:t>
            </a:r>
            <a:r>
              <a:rPr lang="cs-CZ" sz="2400" dirty="0" smtClean="0"/>
              <a:t>40 </a:t>
            </a:r>
            <a:r>
              <a:rPr lang="cs-CZ" sz="2400" dirty="0" smtClean="0"/>
              <a:t>,	(K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r>
              <a:rPr lang="cs-CZ" sz="2400" dirty="0" smtClean="0"/>
              <a:t>	0.5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+ </a:t>
            </a:r>
            <a:r>
              <a:rPr lang="cs-CZ" sz="2400" dirty="0" smtClean="0"/>
              <a:t>0.5 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 smtClean="0"/>
              <a:t>   ≤ 60 </a:t>
            </a:r>
            <a:r>
              <a:rPr lang="cs-CZ" sz="2400" dirty="0" smtClean="0"/>
              <a:t>,	</a:t>
            </a:r>
            <a:r>
              <a:rPr lang="cs-CZ" sz="2400" dirty="0" smtClean="0"/>
              <a:t>(K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r>
              <a:rPr lang="cs-CZ" sz="2400" dirty="0" smtClean="0"/>
              <a:t>	</a:t>
            </a:r>
            <a:r>
              <a:rPr lang="cs-CZ" sz="2400" dirty="0" smtClean="0"/>
              <a:t>0.25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 smtClean="0"/>
              <a:t>              ≤ 25 ,	(K</a:t>
            </a:r>
            <a:r>
              <a:rPr lang="cs-CZ" sz="2400" baseline="-25000" dirty="0" smtClean="0"/>
              <a:t>3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r>
              <a:rPr lang="cs-CZ" sz="2400" i="1" dirty="0" smtClean="0"/>
              <a:t>	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 smtClean="0"/>
              <a:t>≥ 0</a:t>
            </a:r>
            <a:r>
              <a:rPr lang="cs-CZ" sz="2400" dirty="0" smtClean="0"/>
              <a:t>, 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≥ </a:t>
            </a:r>
            <a:r>
              <a:rPr lang="cs-CZ" sz="2400" dirty="0" smtClean="0"/>
              <a:t>0 </a:t>
            </a:r>
            <a:r>
              <a:rPr lang="cs-CZ" sz="2400" dirty="0" smtClean="0"/>
              <a:t>.	</a:t>
            </a:r>
            <a:endParaRPr lang="cs-CZ" sz="2400" dirty="0" smtClean="0"/>
          </a:p>
          <a:p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účelová (kriteriální) funkce (=zisk)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 smtClean="0"/>
              <a:t>vlastní omezení úlohy (=</a:t>
            </a:r>
            <a:r>
              <a:rPr lang="cs-CZ" sz="2400" dirty="0" smtClean="0"/>
              <a:t> </a:t>
            </a:r>
            <a:r>
              <a:rPr lang="cs-CZ" sz="2400" dirty="0" smtClean="0"/>
              <a:t>K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, K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, K</a:t>
            </a:r>
            <a:r>
              <a:rPr lang="cs-CZ" sz="2400" baseline="-25000" dirty="0" smtClean="0"/>
              <a:t>3</a:t>
            </a:r>
            <a:r>
              <a:rPr lang="cs-CZ" sz="2400" dirty="0" smtClean="0"/>
              <a:t>) 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</a:t>
            </a:r>
            <a:r>
              <a:rPr lang="cs-CZ" sz="2400" dirty="0" smtClean="0"/>
              <a:t>podmínky nezápornosti. </a:t>
            </a:r>
            <a:r>
              <a:rPr lang="cs-CZ" sz="2400" dirty="0" smtClean="0"/>
              <a:t>	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857232"/>
            <a:ext cx="7406640" cy="92869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Přípustné a nepřípustné programy 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857356" y="2357430"/>
          <a:ext cx="5929352" cy="2794620"/>
        </p:xfrm>
        <a:graphic>
          <a:graphicData uri="http://schemas.openxmlformats.org/drawingml/2006/table">
            <a:tbl>
              <a:tblPr/>
              <a:tblGrid>
                <a:gridCol w="1043320"/>
                <a:gridCol w="770716"/>
                <a:gridCol w="770716"/>
                <a:gridCol w="770716"/>
                <a:gridCol w="770716"/>
                <a:gridCol w="770716"/>
                <a:gridCol w="1032452"/>
              </a:tblGrid>
              <a:tr h="7629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latin typeface="+mn-lt"/>
                          <a:ea typeface="Times New Roman"/>
                          <a:cs typeface="Times New Roman"/>
                        </a:rPr>
                        <a:t>směsi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latin typeface="+mn-lt"/>
                          <a:ea typeface="Times New Roman"/>
                          <a:cs typeface="Times New Roman"/>
                        </a:rPr>
                        <a:t>[</a:t>
                      </a: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tuny]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zbytek(+), nedostatek</a:t>
                      </a:r>
                      <a:r>
                        <a:rPr lang="cs-CZ" sz="2000" dirty="0" smtClean="0"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GB" sz="2000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cs-CZ" sz="2000" dirty="0" smtClean="0">
                          <a:latin typeface="+mn-lt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kapacit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zisk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2000">
                          <a:latin typeface="+mn-lt"/>
                          <a:ea typeface="Times New Roman"/>
                          <a:cs typeface="Times New Roman"/>
                        </a:rPr>
                        <a:t>[</a:t>
                      </a: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tis. Kč]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program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57200" algn="r"/>
                        </a:tabLst>
                      </a:pPr>
                      <a:r>
                        <a:rPr lang="cs-CZ" sz="2000" i="1" dirty="0" smtClean="0">
                          <a:latin typeface="+mn-lt"/>
                          <a:ea typeface="Times New Roman"/>
                          <a:cs typeface="Times New Roman"/>
                        </a:rPr>
                        <a:t>Moc</a:t>
                      </a:r>
                      <a:endParaRPr lang="cs-CZ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i="1" dirty="0" err="1" smtClean="0">
                          <a:latin typeface="+mn-lt"/>
                          <a:ea typeface="Times New Roman"/>
                          <a:cs typeface="Times New Roman"/>
                        </a:rPr>
                        <a:t>Std</a:t>
                      </a:r>
                      <a:endParaRPr lang="cs-CZ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2000" baseline="-2500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cs-CZ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2000" baseline="-2500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cs-CZ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cs-CZ" sz="2000" baseline="-2500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cs-CZ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40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60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80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20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1600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100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1400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50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50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25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12.5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1700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3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cs-C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80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  <a:tab pos="1200150" algn="l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20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-5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10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400050" algn="r"/>
                        </a:tabLst>
                      </a:pPr>
                      <a:r>
                        <a:rPr lang="cs-CZ" sz="2000">
                          <a:latin typeface="+mn-lt"/>
                          <a:ea typeface="Times New Roman"/>
                          <a:cs typeface="Times New Roman"/>
                        </a:rPr>
                        <a:t>	20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r"/>
                        </a:tabLst>
                      </a:pPr>
                      <a:r>
                        <a:rPr lang="cs-CZ" sz="2000" dirty="0">
                          <a:latin typeface="+mn-lt"/>
                          <a:ea typeface="Times New Roman"/>
                          <a:cs typeface="Times New Roman"/>
                        </a:rPr>
                        <a:t>	1880</a:t>
                      </a:r>
                    </a:p>
                  </a:txBody>
                  <a:tcPr marL="67945" marR="67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142852"/>
            <a:ext cx="7406640" cy="903412"/>
          </a:xfrm>
        </p:spPr>
        <p:txBody>
          <a:bodyPr>
            <a:noAutofit/>
          </a:bodyPr>
          <a:lstStyle/>
          <a:p>
            <a:r>
              <a:rPr lang="cs-CZ" sz="3600" dirty="0" smtClean="0"/>
              <a:t>Ekonomický model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285852" y="1071546"/>
            <a:ext cx="7858148" cy="228601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c</a:t>
            </a:r>
            <a:r>
              <a:rPr lang="cs-CZ" dirty="0" err="1" smtClean="0"/>
              <a:t>íl</a:t>
            </a:r>
            <a:r>
              <a:rPr lang="en-GB" dirty="0" smtClean="0"/>
              <a:t> </a:t>
            </a:r>
            <a:r>
              <a:rPr lang="en-GB" dirty="0" err="1" smtClean="0"/>
              <a:t>optimalizace</a:t>
            </a:r>
            <a:r>
              <a:rPr lang="cs-CZ" dirty="0" smtClean="0"/>
              <a:t> </a:t>
            </a:r>
            <a:r>
              <a:rPr lang="cs-CZ" dirty="0" smtClean="0"/>
              <a:t>(maximalizace zisku)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sz="2400" dirty="0" smtClean="0"/>
              <a:t>procesy, které probíhají v systému a jejich intenzita (výroba obou druhů směsí)</a:t>
            </a:r>
            <a:r>
              <a:rPr lang="cs-CZ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dirty="0" smtClean="0"/>
              <a:t>činitelé, které ovlivňují provádění procesů (omezená zásoba surovin)</a:t>
            </a:r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285852" y="3071810"/>
            <a:ext cx="7406640" cy="90341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Matematický model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Podnadpis 2"/>
          <p:cNvSpPr txBox="1">
            <a:spLocks/>
          </p:cNvSpPr>
          <p:nvPr/>
        </p:nvSpPr>
        <p:spPr>
          <a:xfrm>
            <a:off x="1428728" y="4071942"/>
            <a:ext cx="7858148" cy="2286016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účelová (kriteriální) funkce = lineární </a:t>
            </a:r>
            <a:r>
              <a:rPr kumimoji="0" lang="cs-CZ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fce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n-proměnných</a:t>
            </a:r>
          </a:p>
          <a:p>
            <a:pPr marL="27432" lvl="0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strukturní 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proměnné modelu (</a:t>
            </a:r>
            <a:r>
              <a:rPr kumimoji="0" lang="cs-CZ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cs-CZ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lang="cs-CZ" sz="2400" i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x</a:t>
            </a:r>
            <a:r>
              <a:rPr lang="cs-CZ" sz="2400" baseline="-250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2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,…, </a:t>
            </a:r>
            <a:r>
              <a:rPr lang="cs-CZ" sz="2400" i="1" dirty="0" err="1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x</a:t>
            </a:r>
            <a:r>
              <a:rPr lang="cs-CZ" sz="2400" baseline="-25000" dirty="0" err="1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n</a:t>
            </a:r>
            <a:r>
              <a:rPr lang="cs-CZ" sz="24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)</a:t>
            </a:r>
            <a:endParaRPr kumimoji="0" lang="cs-CZ" sz="24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vlastní omezení ve formě lineárních rovnic/ nerovnic a podmínky nezápornosti.</a:t>
            </a: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0"/>
            <a:ext cx="7858148" cy="903412"/>
          </a:xfrm>
        </p:spPr>
        <p:txBody>
          <a:bodyPr>
            <a:noAutofit/>
          </a:bodyPr>
          <a:lstStyle/>
          <a:p>
            <a:r>
              <a:rPr lang="cs-CZ" sz="3600" dirty="0" smtClean="0"/>
              <a:t>Obecný matematický model úlohy LP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357290" y="1000108"/>
            <a:ext cx="7215238" cy="324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563" algn="r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maximalizovat (minimalizovat)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z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+ . . .+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,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za podmínek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cs-CZ" sz="2000" i="1" dirty="0" smtClean="0">
                <a:ea typeface="Times New Roman" pitchFamily="18" charset="0"/>
              </a:rPr>
              <a:t>	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11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12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	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+ . . . 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1n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   </a:t>
            </a:r>
            <a:r>
              <a:rPr kumimoji="0" lang="cs-CZ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Times New Roman" pitchFamily="18" charset="0"/>
                <a:cs typeface="Times New Roman"/>
              </a:rPr>
              <a:t>≤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21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22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 	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+ . . . 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2n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  </a:t>
            </a:r>
            <a:r>
              <a:rPr lang="cs-CZ" sz="2000" b="1" dirty="0" smtClean="0">
                <a:latin typeface="Times New Roman"/>
                <a:ea typeface="Times New Roman" pitchFamily="18" charset="0"/>
                <a:cs typeface="Times New Roman"/>
              </a:rPr>
              <a:t> </a:t>
            </a:r>
            <a:r>
              <a:rPr lang="cs-CZ" sz="2000" b="1" dirty="0" smtClean="0">
                <a:latin typeface="Times New Roman"/>
                <a:ea typeface="Times New Roman" pitchFamily="18" charset="0"/>
                <a:cs typeface="Times New Roman"/>
              </a:rPr>
              <a:t>≤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 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	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563" algn="r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563" algn="r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: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m1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+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m2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 	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+ . . . +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mn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 </a:t>
            </a:r>
            <a:r>
              <a:rPr lang="cs-CZ" sz="2000" b="1" dirty="0" smtClean="0">
                <a:latin typeface="Times New Roman"/>
                <a:ea typeface="Times New Roman" pitchFamily="18" charset="0"/>
                <a:cs typeface="Times New Roman"/>
              </a:rPr>
              <a:t>≤ </a:t>
            </a:r>
            <a:r>
              <a:rPr lang="cs-CZ" sz="2000" b="1" dirty="0" smtClean="0">
                <a:latin typeface="Times New Roman"/>
                <a:ea typeface="Times New Roman" pitchFamily="18" charset="0"/>
                <a:cs typeface="Times New Roman"/>
              </a:rPr>
              <a:t> 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≥ 0 ,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= 1, 2, ...,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.	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142976" y="4500570"/>
            <a:ext cx="77153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9988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	počet strukturních proměnných modelu,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9988" algn="l"/>
              </a:tabLst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	počet vlastních omezení,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9988" algn="l"/>
              </a:tabLst>
            </a:pP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	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1,2,...,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cenový koeficient příslušející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-té proměnné,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9988" algn="l"/>
              </a:tabLst>
            </a:pP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	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1,2,...,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hodnota pravé strany příslušející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tému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omezení,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9988" algn="l"/>
              </a:tabLst>
            </a:pP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ij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	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1,2,...,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1,2,...,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strukturní koeficient vyjadřující vztah mezi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	tým činitelem a j-tým procesem.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0"/>
            <a:ext cx="7858148" cy="903412"/>
          </a:xfrm>
        </p:spPr>
        <p:txBody>
          <a:bodyPr>
            <a:noAutofit/>
          </a:bodyPr>
          <a:lstStyle/>
          <a:p>
            <a:r>
              <a:rPr lang="cs-CZ" sz="3600" dirty="0" smtClean="0"/>
              <a:t>MM úlohy LP – sumace, matice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357290" y="1000108"/>
            <a:ext cx="7215238" cy="232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cs-CZ" sz="2000" dirty="0" smtClean="0"/>
              <a:t>maximalizovat (minimalizovat)</a:t>
            </a:r>
          </a:p>
          <a:p>
            <a:r>
              <a:rPr lang="cs-CZ" sz="2000" dirty="0" smtClean="0"/>
              <a:t>	</a:t>
            </a:r>
            <a:r>
              <a:rPr lang="cs-CZ" sz="2000" i="1" dirty="0" smtClean="0"/>
              <a:t>  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za </a:t>
            </a:r>
            <a:r>
              <a:rPr lang="cs-CZ" sz="2000" dirty="0" smtClean="0"/>
              <a:t>podmínek</a:t>
            </a:r>
          </a:p>
          <a:p>
            <a:r>
              <a:rPr lang="cs-CZ" sz="2000" dirty="0" smtClean="0"/>
              <a:t>	</a:t>
            </a:r>
            <a:r>
              <a:rPr lang="cs-CZ" sz="2000" i="1" dirty="0" smtClean="0"/>
              <a:t>  </a:t>
            </a:r>
            <a:endParaRPr lang="cs-CZ" sz="2000" dirty="0" smtClean="0"/>
          </a:p>
          <a:p>
            <a:r>
              <a:rPr lang="cs-CZ" sz="2000" i="1" dirty="0" smtClean="0"/>
              <a:t>	 </a:t>
            </a:r>
            <a:endParaRPr lang="cs-CZ" sz="2000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500429" y="1357298"/>
          <a:ext cx="1117183" cy="785818"/>
        </p:xfrm>
        <a:graphic>
          <a:graphicData uri="http://schemas.openxmlformats.org/presentationml/2006/ole">
            <p:oleObj spid="_x0000_s33794" name="Rovnice" r:id="rId3" imgW="749160" imgH="482400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428992" y="2143116"/>
          <a:ext cx="2739278" cy="1143008"/>
        </p:xfrm>
        <a:graphic>
          <a:graphicData uri="http://schemas.openxmlformats.org/presentationml/2006/ole">
            <p:oleObj spid="_x0000_s33795" name="Rovnice" r:id="rId4" imgW="1765080" imgH="736560" progId="Equation.3">
              <p:embed/>
            </p:oleObj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357290" y="3500438"/>
            <a:ext cx="7500990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maximalizovat (minimalizovat)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z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20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		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za podmínek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cs-CZ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Ax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Times New Roman" pitchFamily="18" charset="0"/>
                <a:cs typeface="Times New Roman"/>
              </a:rPr>
              <a:t>≤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b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,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   x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Times New Roman" pitchFamily="18" charset="0"/>
                <a:cs typeface="Times New Roman"/>
              </a:rPr>
              <a:t>≥ </a:t>
            </a: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,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endParaRPr kumimoji="0" lang="cs-CZ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16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(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...,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 je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- složkový řádkový vektor cenových koeficientů,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(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,...,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</a:t>
            </a:r>
            <a:r>
              <a:rPr kumimoji="0" lang="cs-C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je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-složkový sloupcový</a:t>
            </a:r>
            <a:r>
              <a:rPr kumimoji="0" lang="cs-CZ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vektor strukturních proměnných modelu,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</a:t>
            </a:r>
            <a:r>
              <a:rPr kumimoji="0" 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2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...,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</a:t>
            </a:r>
            <a:r>
              <a:rPr kumimoji="0" lang="cs-CZ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</a:t>
            </a:r>
            <a:r>
              <a:rPr kumimoji="0" lang="cs-C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je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- složkový sloupcový vektor hodnot pravé strany,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(0,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...,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0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</a:t>
            </a:r>
            <a:r>
              <a:rPr kumimoji="0" lang="cs-C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je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- složkový sloupcový nulový vektor a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57400" algn="l"/>
                <a:tab pos="2286000" algn="l"/>
              </a:tabLst>
            </a:pPr>
            <a:r>
              <a:rPr kumimoji="0" 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je matice strukturních koeficientů o rozměru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x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.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5852" y="142852"/>
            <a:ext cx="7858148" cy="903412"/>
          </a:xfrm>
        </p:spPr>
        <p:txBody>
          <a:bodyPr>
            <a:noAutofit/>
          </a:bodyPr>
          <a:lstStyle/>
          <a:p>
            <a:r>
              <a:rPr lang="cs-CZ" sz="3600" dirty="0" smtClean="0"/>
              <a:t>Typické úlohy LP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Úlohy výrobního plánování (alokace zdrojů)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Úlohy finančního plánování (optimalizace portfolia)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Plánování reklamy (media </a:t>
            </a:r>
            <a:r>
              <a:rPr lang="cs-CZ" sz="2400" dirty="0" err="1" smtClean="0"/>
              <a:t>selection</a:t>
            </a:r>
            <a:r>
              <a:rPr lang="cs-CZ" sz="2400" dirty="0" smtClean="0"/>
              <a:t> </a:t>
            </a:r>
            <a:r>
              <a:rPr lang="cs-CZ" sz="2400" dirty="0" err="1" smtClean="0"/>
              <a:t>problem</a:t>
            </a:r>
            <a:r>
              <a:rPr lang="cs-CZ" sz="2400" dirty="0" smtClean="0"/>
              <a:t>)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Nutriční problém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Směšovací problém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Rozvrhování pracovníků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Úlohy o dělení materiálu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cs-CZ" sz="2400" dirty="0" smtClean="0"/>
              <a:t>Distribuční úlohy LP</a:t>
            </a:r>
          </a:p>
          <a:p>
            <a:pPr marL="342900" indent="-342900">
              <a:buFont typeface="+mj-lt"/>
              <a:buAutoNum type="arabicPeriod"/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901</TotalTime>
  <Words>707</Words>
  <Application>Microsoft Office PowerPoint</Application>
  <PresentationFormat>Předvádění na obrazovce (4:3)</PresentationFormat>
  <Paragraphs>306</Paragraphs>
  <Slides>19</Slides>
  <Notes>7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Slunovrat</vt:lpstr>
      <vt:lpstr>Editor rovnic 3.0</vt:lpstr>
      <vt:lpstr>Microsoft Word Picture</vt:lpstr>
      <vt:lpstr>Matematické programování </vt:lpstr>
      <vt:lpstr>Úvod </vt:lpstr>
      <vt:lpstr>Příklad – ekonomický model </vt:lpstr>
      <vt:lpstr>Příklad – matematický model </vt:lpstr>
      <vt:lpstr>Přípustné a nepřípustné programy  </vt:lpstr>
      <vt:lpstr>Ekonomický model</vt:lpstr>
      <vt:lpstr>Obecný matematický model úlohy LP</vt:lpstr>
      <vt:lpstr>MM úlohy LP – sumace, matice</vt:lpstr>
      <vt:lpstr>Typické úlohy LP</vt:lpstr>
      <vt:lpstr>Základní pojmy LP</vt:lpstr>
      <vt:lpstr>Ekvivalentní soustava rovnic Přídatné proměnné</vt:lpstr>
      <vt:lpstr>Základní pojmy LP – grafické znázornění</vt:lpstr>
      <vt:lpstr>Základní pojmy LP – grafické znázornění</vt:lpstr>
      <vt:lpstr>Grafické řešení úlohy LP</vt:lpstr>
      <vt:lpstr>Základní věta LP a její význam</vt:lpstr>
      <vt:lpstr>Možnosti zakončení výpočtu při řešení úloh LP</vt:lpstr>
      <vt:lpstr>Simplexová metoda</vt:lpstr>
      <vt:lpstr>Interpretace výsledků</vt:lpstr>
      <vt:lpstr>Interpretace výsledků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99</cp:revision>
  <dcterms:created xsi:type="dcterms:W3CDTF">2011-07-19T08:12:36Z</dcterms:created>
  <dcterms:modified xsi:type="dcterms:W3CDTF">2011-09-28T19:49:44Z</dcterms:modified>
</cp:coreProperties>
</file>