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59" r:id="rId9"/>
    <p:sldId id="270" r:id="rId10"/>
    <p:sldId id="271" r:id="rId11"/>
    <p:sldId id="289" r:id="rId12"/>
    <p:sldId id="290" r:id="rId13"/>
    <p:sldId id="291" r:id="rId14"/>
    <p:sldId id="294" r:id="rId15"/>
    <p:sldId id="261" r:id="rId16"/>
    <p:sldId id="274" r:id="rId17"/>
    <p:sldId id="286" r:id="rId18"/>
    <p:sldId id="287" r:id="rId19"/>
    <p:sldId id="288" r:id="rId20"/>
    <p:sldId id="262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857457-7E8A-43B3-96B7-E012CBBFC7E5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0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 smtClean="0"/>
              <a:t>Distribuční úlohy LP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Optimální řešení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Město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Brno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Praha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Ostrava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Liberec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Kapacity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Plzeň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120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36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250 (16)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168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72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64 (4)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330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Pardubice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60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36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84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128 (8)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48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46 (3)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Olomouc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24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180 (12)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96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60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32 (2)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132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220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Požadavky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250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160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110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00034" y="5286388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Náklady přepravy = 208 800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285992"/>
            <a:ext cx="7772400" cy="1362456"/>
          </a:xfrm>
        </p:spPr>
        <p:txBody>
          <a:bodyPr/>
          <a:lstStyle/>
          <a:p>
            <a:r>
              <a:rPr lang="cs-CZ" sz="4800" dirty="0" smtClean="0"/>
              <a:t>Zobecněný dopravní problém (obecný distribuční problém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minimalizovat</a:t>
            </a:r>
          </a:p>
          <a:p>
            <a:pPr>
              <a:buNone/>
            </a:pPr>
            <a:r>
              <a:rPr lang="cs-CZ" dirty="0" smtClean="0"/>
              <a:t>	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	</a:t>
            </a:r>
          </a:p>
          <a:p>
            <a:pPr>
              <a:buNone/>
            </a:pPr>
            <a:r>
              <a:rPr lang="cs-CZ" dirty="0" smtClean="0"/>
              <a:t>		 </a:t>
            </a:r>
          </a:p>
          <a:p>
            <a:pPr>
              <a:buNone/>
            </a:pPr>
            <a:r>
              <a:rPr lang="cs-CZ" i="1" dirty="0" smtClean="0"/>
              <a:t> 	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i="1" dirty="0" smtClean="0"/>
              <a:t>	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dirty="0" smtClean="0"/>
              <a:t> ≥0 , 	</a:t>
            </a:r>
            <a:r>
              <a:rPr lang="cs-CZ" i="1" dirty="0" smtClean="0"/>
              <a:t>i</a:t>
            </a:r>
            <a:r>
              <a:rPr lang="cs-CZ" dirty="0" smtClean="0"/>
              <a:t> = 1, 2, ... , </a:t>
            </a:r>
            <a:r>
              <a:rPr lang="cs-CZ" i="1" dirty="0" smtClean="0"/>
              <a:t>m</a:t>
            </a:r>
            <a:r>
              <a:rPr lang="cs-CZ" dirty="0" smtClean="0"/>
              <a:t>,  </a:t>
            </a:r>
            <a:r>
              <a:rPr lang="cs-CZ" i="1" dirty="0" smtClean="0"/>
              <a:t>j</a:t>
            </a:r>
            <a:r>
              <a:rPr lang="cs-CZ" dirty="0" smtClean="0"/>
              <a:t> = 1, 2, ... , </a:t>
            </a:r>
            <a:r>
              <a:rPr lang="cs-CZ" i="1" dirty="0" smtClean="0"/>
              <a:t>n</a:t>
            </a:r>
            <a:r>
              <a:rPr lang="cs-CZ" dirty="0" smtClean="0"/>
              <a:t>,</a:t>
            </a:r>
          </a:p>
          <a:p>
            <a:endParaRPr lang="cs-CZ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57224" y="2500306"/>
          <a:ext cx="1428760" cy="714380"/>
        </p:xfrm>
        <a:graphic>
          <a:graphicData uri="http://schemas.openxmlformats.org/presentationml/2006/ole">
            <p:oleObj spid="_x0000_s51202" name="Rovnice" r:id="rId3" imgW="888840" imgH="4442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96950" y="3892550"/>
          <a:ext cx="5064348" cy="1465276"/>
        </p:xfrm>
        <a:graphic>
          <a:graphicData uri="http://schemas.openxmlformats.org/presentationml/2006/ole">
            <p:oleObj spid="_x0000_s51203" name="Rovnice" r:id="rId4" imgW="325116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Zadání úlohy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Město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V1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V2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V3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V4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Kapacity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Linka 1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0,8                12</a:t>
                      </a:r>
                      <a:endParaRPr lang="cs-CZ" sz="1600" u="none" strike="noStrike" dirty="0"/>
                    </a:p>
                    <a:p>
                      <a:pPr algn="ctr" fontAlgn="t"/>
                      <a:r>
                        <a:rPr lang="cs-CZ" sz="2000" u="none" strike="noStrike" dirty="0" smtClean="0"/>
                        <a:t>x</a:t>
                      </a:r>
                      <a:r>
                        <a:rPr lang="cs-CZ" sz="2000" u="none" strike="noStrike" baseline="-25000" dirty="0" smtClean="0"/>
                        <a:t>11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1,5                  10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x</a:t>
                      </a:r>
                      <a:r>
                        <a:rPr lang="cs-CZ" sz="2000" u="none" strike="noStrike" baseline="-25000" dirty="0" smtClean="0"/>
                        <a:t>12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u="none" strike="noStrike" dirty="0" smtClean="0"/>
                        <a:t>1,2                 9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x</a:t>
                      </a:r>
                      <a:r>
                        <a:rPr lang="cs-CZ" sz="2000" u="none" strike="noStrike" baseline="-25000" dirty="0" smtClean="0"/>
                        <a:t>13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1,0                 12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x</a:t>
                      </a:r>
                      <a:r>
                        <a:rPr lang="cs-CZ" sz="2000" u="none" strike="noStrike" baseline="-25000" dirty="0" smtClean="0"/>
                        <a:t>14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150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  <a:endParaRPr lang="cs-CZ" sz="2000" u="none" strike="noStrike" dirty="0" smtClean="0"/>
                    </a:p>
                    <a:p>
                      <a:pPr algn="ctr" fontAlgn="t"/>
                      <a:r>
                        <a:rPr lang="cs-CZ" sz="2000" u="none" strike="noStrike" dirty="0" smtClean="0"/>
                        <a:t>Linka 2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0,6                10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x</a:t>
                      </a:r>
                      <a:r>
                        <a:rPr lang="cs-CZ" sz="2000" u="none" strike="noStrike" baseline="-25000" dirty="0" smtClean="0"/>
                        <a:t>21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1,2                10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x</a:t>
                      </a:r>
                      <a:r>
                        <a:rPr lang="cs-CZ" sz="2000" u="none" strike="noStrike" baseline="-25000" dirty="0" smtClean="0"/>
                        <a:t>22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1,0                  8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x</a:t>
                      </a:r>
                      <a:r>
                        <a:rPr lang="cs-CZ" sz="2000" u="none" strike="noStrike" baseline="-25000" dirty="0" smtClean="0"/>
                        <a:t>23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0,8                 9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x2</a:t>
                      </a:r>
                      <a:r>
                        <a:rPr lang="cs-CZ" sz="2000" u="none" strike="noStrike" baseline="-25000" dirty="0" smtClean="0"/>
                        <a:t>4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200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Požadavky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50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120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100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/>
                        <a:t> 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Optimální řešení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Město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V1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V2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V3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V4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Kapacity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Linka 1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0,8                12</a:t>
                      </a:r>
                      <a:endParaRPr lang="cs-CZ" sz="1600" u="none" strike="noStrike" dirty="0"/>
                    </a:p>
                    <a:p>
                      <a:pPr algn="ctr" fontAlgn="t"/>
                      <a:r>
                        <a:rPr lang="cs-CZ" sz="2000" u="none" strike="noStrike" dirty="0" smtClean="0"/>
                        <a:t>62,5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1,5                  10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80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u="none" strike="noStrike" dirty="0" smtClean="0"/>
                        <a:t>1,2                 9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7,5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1,0                 12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150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  <a:endParaRPr lang="cs-CZ" sz="2000" u="none" strike="noStrike" dirty="0" smtClean="0"/>
                    </a:p>
                    <a:p>
                      <a:pPr algn="ctr" fontAlgn="t"/>
                      <a:r>
                        <a:rPr lang="cs-CZ" sz="2000" u="none" strike="noStrike" dirty="0" smtClean="0"/>
                        <a:t>Linka 2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0,6                10</a:t>
                      </a:r>
                    </a:p>
                    <a:p>
                      <a:pPr algn="ctr" fontAlgn="t"/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1,2                10</a:t>
                      </a:r>
                    </a:p>
                    <a:p>
                      <a:pPr algn="ctr" fontAlgn="t"/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1,0                  8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91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 smtClean="0"/>
                        <a:t>0,8                 9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100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200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Požadavky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50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120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100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 smtClean="0"/>
                        <a:t>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/>
                        <a:t> 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Přiřazovací problém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maximalizovat (minimalizovat)</a:t>
            </a:r>
          </a:p>
          <a:p>
            <a:pPr>
              <a:buNone/>
            </a:pPr>
            <a:r>
              <a:rPr lang="cs-CZ" dirty="0" smtClean="0"/>
              <a:t>		 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						 	</a:t>
            </a:r>
          </a:p>
          <a:p>
            <a:pPr>
              <a:buNone/>
            </a:pPr>
            <a:r>
              <a:rPr lang="cs-CZ" i="1" dirty="0" smtClean="0"/>
              <a:t>	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endParaRPr lang="cs-CZ" i="1" dirty="0" smtClean="0"/>
          </a:p>
          <a:p>
            <a:pPr lvl="2">
              <a:buNone/>
            </a:pP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dirty="0" smtClean="0"/>
              <a:t> = 0 (1),	</a:t>
            </a:r>
            <a:r>
              <a:rPr lang="cs-CZ" i="1" dirty="0" smtClean="0"/>
              <a:t>i</a:t>
            </a:r>
            <a:r>
              <a:rPr lang="cs-CZ" dirty="0" smtClean="0"/>
              <a:t> = 1,2,...,</a:t>
            </a:r>
            <a:r>
              <a:rPr lang="cs-CZ" i="1" dirty="0" smtClean="0"/>
              <a:t>m</a:t>
            </a:r>
            <a:r>
              <a:rPr lang="cs-CZ" dirty="0" smtClean="0"/>
              <a:t>,  </a:t>
            </a:r>
            <a:r>
              <a:rPr lang="cs-CZ" i="1" dirty="0" smtClean="0"/>
              <a:t>j</a:t>
            </a:r>
            <a:r>
              <a:rPr lang="cs-CZ" dirty="0" smtClean="0"/>
              <a:t> = 1,2,...,</a:t>
            </a:r>
            <a:r>
              <a:rPr lang="cs-CZ" i="1" dirty="0" smtClean="0"/>
              <a:t>n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214414" y="2428868"/>
          <a:ext cx="1714512" cy="857256"/>
        </p:xfrm>
        <a:graphic>
          <a:graphicData uri="http://schemas.openxmlformats.org/presentationml/2006/ole">
            <p:oleObj spid="_x0000_s30722" name="Rovnice" r:id="rId3" imgW="888840" imgH="444240" progId="Equation.3">
              <p:embed/>
            </p:oleObj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214414" y="3786190"/>
          <a:ext cx="3916828" cy="1603380"/>
        </p:xfrm>
        <a:graphic>
          <a:graphicData uri="http://schemas.openxmlformats.org/presentationml/2006/ole">
            <p:oleObj spid="_x0000_s30723" name="Rovnice" r:id="rId4" imgW="217152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Okružní dopravní problém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minimalizovat</a:t>
            </a:r>
          </a:p>
          <a:p>
            <a:pPr>
              <a:buNone/>
            </a:pPr>
            <a:r>
              <a:rPr lang="cs-CZ" dirty="0" smtClean="0"/>
              <a:t>		 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					 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</a:p>
          <a:p>
            <a:pPr lvl="1">
              <a:buNone/>
            </a:pPr>
            <a:endParaRPr lang="cs-CZ" sz="2000" dirty="0" smtClean="0">
              <a:sym typeface="Symbol"/>
            </a:endParaRPr>
          </a:p>
          <a:p>
            <a:pPr lvl="1">
              <a:buNone/>
            </a:pPr>
            <a:r>
              <a:rPr lang="cs-CZ" sz="2000" dirty="0" smtClean="0">
                <a:sym typeface="Symbol"/>
              </a:rPr>
              <a:t>   </a:t>
            </a:r>
            <a:r>
              <a:rPr lang="cs-CZ" sz="2000" baseline="-25000" dirty="0" smtClean="0"/>
              <a:t>i</a:t>
            </a:r>
            <a:r>
              <a:rPr lang="cs-CZ" sz="2000" dirty="0" smtClean="0"/>
              <a:t> - </a:t>
            </a:r>
            <a:r>
              <a:rPr lang="cs-CZ" sz="2000" dirty="0" smtClean="0">
                <a:sym typeface="Symbol"/>
              </a:rPr>
              <a:t></a:t>
            </a:r>
            <a:r>
              <a:rPr lang="cs-CZ" sz="2000" baseline="-25000" dirty="0" smtClean="0"/>
              <a:t>j</a:t>
            </a:r>
            <a:r>
              <a:rPr lang="cs-CZ" sz="2000" dirty="0" smtClean="0"/>
              <a:t> + </a:t>
            </a:r>
            <a:r>
              <a:rPr lang="cs-CZ" sz="2000" i="1" dirty="0" err="1" smtClean="0"/>
              <a:t>nx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</a:t>
            </a:r>
            <a:r>
              <a:rPr lang="en-US" sz="2000" dirty="0" smtClean="0"/>
              <a:t>&lt;</a:t>
            </a:r>
            <a:r>
              <a:rPr lang="cs-CZ" sz="2000" dirty="0" smtClean="0"/>
              <a:t>= </a:t>
            </a:r>
            <a:r>
              <a:rPr lang="cs-CZ" sz="2000" i="1" dirty="0" smtClean="0"/>
              <a:t>n-</a:t>
            </a:r>
            <a:r>
              <a:rPr lang="cs-CZ" sz="2000" dirty="0" smtClean="0"/>
              <a:t>1 ,	</a:t>
            </a:r>
            <a:r>
              <a:rPr lang="cs-CZ" sz="2000" i="1" dirty="0" smtClean="0"/>
              <a:t>i</a:t>
            </a:r>
            <a:r>
              <a:rPr lang="cs-CZ" sz="2000" dirty="0" smtClean="0"/>
              <a:t> = 1,2,...,</a:t>
            </a:r>
            <a:r>
              <a:rPr lang="cs-CZ" sz="2000" i="1" dirty="0" smtClean="0"/>
              <a:t>n</a:t>
            </a:r>
            <a:r>
              <a:rPr lang="cs-CZ" sz="2000" dirty="0" smtClean="0"/>
              <a:t> , </a:t>
            </a:r>
            <a:r>
              <a:rPr lang="cs-CZ" sz="2000" i="1" dirty="0" smtClean="0"/>
              <a:t>j</a:t>
            </a:r>
            <a:r>
              <a:rPr lang="cs-CZ" sz="2000" dirty="0" smtClean="0"/>
              <a:t> = 2,3,...,</a:t>
            </a:r>
            <a:r>
              <a:rPr lang="cs-CZ" sz="2000" i="1" dirty="0" smtClean="0"/>
              <a:t>n</a:t>
            </a:r>
            <a:r>
              <a:rPr lang="cs-CZ" sz="2000" dirty="0" smtClean="0"/>
              <a:t> ,</a:t>
            </a:r>
          </a:p>
          <a:p>
            <a:pPr>
              <a:buNone/>
            </a:pPr>
            <a:r>
              <a:rPr lang="cs-CZ" sz="2000" dirty="0" smtClean="0"/>
              <a:t>         </a:t>
            </a:r>
            <a:r>
              <a:rPr lang="cs-CZ" sz="2000" i="1" dirty="0" err="1" smtClean="0"/>
              <a:t>x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= 0 (1) ,		</a:t>
            </a:r>
            <a:r>
              <a:rPr lang="cs-CZ" sz="2000" i="1" dirty="0" smtClean="0"/>
              <a:t>i,j</a:t>
            </a:r>
            <a:r>
              <a:rPr lang="cs-CZ" sz="2000" dirty="0" smtClean="0"/>
              <a:t> = 1,2,...,</a:t>
            </a:r>
            <a:r>
              <a:rPr lang="cs-CZ" sz="2000" i="1" dirty="0" smtClean="0"/>
              <a:t>n </a:t>
            </a:r>
            <a:r>
              <a:rPr lang="cs-CZ" sz="2000" dirty="0" smtClean="0"/>
              <a:t>.</a:t>
            </a:r>
          </a:p>
          <a:p>
            <a:pPr>
              <a:buNone/>
            </a:pPr>
            <a:endParaRPr lang="cs-CZ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285852" y="2428868"/>
          <a:ext cx="1857388" cy="928694"/>
        </p:xfrm>
        <a:graphic>
          <a:graphicData uri="http://schemas.openxmlformats.org/presentationml/2006/ole">
            <p:oleObj spid="_x0000_s50178" name="Rovnice" r:id="rId3" imgW="888840" imgH="444240" progId="Equation.3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142975" y="3786190"/>
          <a:ext cx="3802543" cy="1285884"/>
        </p:xfrm>
        <a:graphic>
          <a:graphicData uri="http://schemas.openxmlformats.org/presentationml/2006/ole">
            <p:oleObj spid="_x0000_s50179" name="Rovnice" r:id="rId4" imgW="262872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28596" y="2214554"/>
          <a:ext cx="8401078" cy="407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154"/>
                <a:gridCol w="1200154"/>
                <a:gridCol w="1200154"/>
                <a:gridCol w="1200154"/>
                <a:gridCol w="1200154"/>
                <a:gridCol w="1200154"/>
                <a:gridCol w="1200154"/>
              </a:tblGrid>
              <a:tr h="313903">
                <a:tc>
                  <a:txBody>
                    <a:bodyPr/>
                    <a:lstStyle/>
                    <a:p>
                      <a:pPr algn="just" fontAlgn="t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Město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CR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HB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HK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MB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PC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PI</a:t>
                      </a:r>
                    </a:p>
                  </a:txBody>
                  <a:tcPr marL="9525" marR="9525" marT="9525" marB="0" anchor="b"/>
                </a:tc>
              </a:tr>
              <a:tr h="614369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CR</a:t>
                      </a:r>
                    </a:p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165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627806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HB</a:t>
                      </a:r>
                    </a:p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85</a:t>
                      </a:r>
                    </a:p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112</a:t>
                      </a:r>
                    </a:p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63</a:t>
                      </a:r>
                    </a:p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123</a:t>
                      </a:r>
                    </a:p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</a:tr>
              <a:tr h="627806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HK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85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627806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MB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112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627806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PC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63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627806">
                <a:tc>
                  <a:txBody>
                    <a:bodyPr/>
                    <a:lstStyle/>
                    <a:p>
                      <a:pPr algn="just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PI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165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123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186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170</a:t>
                      </a:r>
                    </a:p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Distribuční úlohy LP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3714776"/>
          </a:xfrm>
        </p:spPr>
        <p:txBody>
          <a:bodyPr/>
          <a:lstStyle/>
          <a:p>
            <a:r>
              <a:rPr lang="cs-CZ" dirty="0" smtClean="0"/>
              <a:t>Dopravní problém</a:t>
            </a:r>
          </a:p>
          <a:p>
            <a:r>
              <a:rPr lang="cs-CZ" dirty="0" smtClean="0"/>
              <a:t>Kontejnerový dopravní problém</a:t>
            </a:r>
          </a:p>
          <a:p>
            <a:r>
              <a:rPr lang="cs-CZ" dirty="0" smtClean="0"/>
              <a:t>Obecný distribuční problém</a:t>
            </a:r>
          </a:p>
          <a:p>
            <a:r>
              <a:rPr lang="cs-CZ" dirty="0" smtClean="0"/>
              <a:t>Přiřazovací problém </a:t>
            </a:r>
          </a:p>
          <a:p>
            <a:r>
              <a:rPr lang="cs-CZ" dirty="0" smtClean="0"/>
              <a:t>Úloha o pokrytí</a:t>
            </a:r>
          </a:p>
          <a:p>
            <a:r>
              <a:rPr lang="cs-CZ" dirty="0" smtClean="0"/>
              <a:t>Okružní dopravní problém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o pokrytí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minimalizovat</a:t>
            </a:r>
          </a:p>
          <a:p>
            <a:pPr>
              <a:buNone/>
            </a:pPr>
            <a:r>
              <a:rPr lang="cs-CZ" dirty="0" smtClean="0"/>
              <a:t>		 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				 	</a:t>
            </a:r>
          </a:p>
          <a:p>
            <a:pPr>
              <a:buNone/>
            </a:pPr>
            <a:r>
              <a:rPr lang="cs-CZ" dirty="0" smtClean="0"/>
              <a:t>	 	</a:t>
            </a:r>
          </a:p>
          <a:p>
            <a:pPr>
              <a:buNone/>
            </a:pPr>
            <a:r>
              <a:rPr lang="cs-CZ" dirty="0" smtClean="0"/>
              <a:t>		 	</a:t>
            </a:r>
          </a:p>
          <a:p>
            <a:pPr>
              <a:buNone/>
            </a:pPr>
            <a:r>
              <a:rPr lang="cs-CZ" i="1" dirty="0" smtClean="0"/>
              <a:t>	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i="1" dirty="0" smtClean="0"/>
              <a:t>		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dirty="0" smtClean="0"/>
              <a:t> = 0 (1),	</a:t>
            </a:r>
            <a:r>
              <a:rPr lang="cs-CZ" i="1" dirty="0" smtClean="0"/>
              <a:t>i</a:t>
            </a:r>
            <a:r>
              <a:rPr lang="cs-CZ" dirty="0" smtClean="0"/>
              <a:t> = 1,2,...,</a:t>
            </a:r>
            <a:r>
              <a:rPr lang="cs-CZ" i="1" dirty="0" smtClean="0"/>
              <a:t>m</a:t>
            </a:r>
            <a:r>
              <a:rPr lang="cs-CZ" dirty="0" smtClean="0"/>
              <a:t>,  </a:t>
            </a:r>
            <a:r>
              <a:rPr lang="cs-CZ" i="1" dirty="0" smtClean="0"/>
              <a:t>j</a:t>
            </a:r>
            <a:r>
              <a:rPr lang="cs-CZ" dirty="0" smtClean="0"/>
              <a:t> = 1,2,...,</a:t>
            </a:r>
            <a:r>
              <a:rPr lang="cs-CZ" i="1" dirty="0" smtClean="0"/>
              <a:t>n</a:t>
            </a:r>
            <a:r>
              <a:rPr lang="cs-CZ" dirty="0" smtClean="0"/>
              <a:t>,</a:t>
            </a:r>
          </a:p>
          <a:p>
            <a:pPr>
              <a:buNone/>
            </a:pPr>
            <a:r>
              <a:rPr lang="cs-CZ" i="1" dirty="0" smtClean="0"/>
              <a:t>		</a:t>
            </a:r>
            <a:r>
              <a:rPr lang="cs-CZ" i="1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= 0 (1),	</a:t>
            </a:r>
            <a:r>
              <a:rPr lang="cs-CZ" i="1" dirty="0" smtClean="0"/>
              <a:t>i</a:t>
            </a:r>
            <a:r>
              <a:rPr lang="cs-CZ" dirty="0" smtClean="0"/>
              <a:t> = 1,2,...,</a:t>
            </a:r>
            <a:r>
              <a:rPr lang="cs-CZ" i="1" dirty="0" smtClean="0"/>
              <a:t>m</a:t>
            </a:r>
            <a:r>
              <a:rPr lang="cs-CZ" dirty="0" smtClean="0"/>
              <a:t>.,</a:t>
            </a:r>
          </a:p>
          <a:p>
            <a:endParaRPr lang="cs-CZ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357290" y="2428868"/>
          <a:ext cx="2296221" cy="642942"/>
        </p:xfrm>
        <a:graphic>
          <a:graphicData uri="http://schemas.openxmlformats.org/presentationml/2006/ole">
            <p:oleObj spid="_x0000_s31746" name="Rovnice" r:id="rId3" imgW="1587240" imgH="444240" progId="Equation.3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285852" y="3500438"/>
          <a:ext cx="3421759" cy="650878"/>
        </p:xfrm>
        <a:graphic>
          <a:graphicData uri="http://schemas.openxmlformats.org/presentationml/2006/ole">
            <p:oleObj spid="_x0000_s31747" name="Rovnice" r:id="rId4" imgW="2336760" imgH="444240" progId="Equation.3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285852" y="4071942"/>
          <a:ext cx="3479451" cy="642942"/>
        </p:xfrm>
        <a:graphic>
          <a:graphicData uri="http://schemas.openxmlformats.org/presentationml/2006/ole">
            <p:oleObj spid="_x0000_s31748" name="Rovnice" r:id="rId5" imgW="2336760" imgH="431640" progId="Equation.3">
              <p:embed/>
            </p:oleObj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233488" y="4579938"/>
          <a:ext cx="1219200" cy="841375"/>
        </p:xfrm>
        <a:graphic>
          <a:graphicData uri="http://schemas.openxmlformats.org/presentationml/2006/ole">
            <p:oleObj spid="_x0000_s31749" name="Rovnice" r:id="rId6" imgW="73656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963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1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1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2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3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4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5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6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7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8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9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chemeClr val="bg1"/>
                          </a:solidFill>
                          <a:latin typeface="Times New Roman"/>
                        </a:rPr>
                        <a:t>O</a:t>
                      </a:r>
                      <a:r>
                        <a:rPr lang="cs-CZ" sz="2000" b="1" i="0" u="none" strike="noStrike" baseline="-25000">
                          <a:solidFill>
                            <a:schemeClr val="bg1"/>
                          </a:solidFill>
                          <a:latin typeface="Times New Roman"/>
                        </a:rPr>
                        <a:t>10</a:t>
                      </a:r>
                      <a:endParaRPr lang="cs-CZ" sz="2000" b="1" i="0" u="none" strike="noStrike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1" u="none" strike="noStrike" dirty="0" err="1">
                          <a:solidFill>
                            <a:schemeClr val="bg1"/>
                          </a:solidFill>
                          <a:latin typeface="Times New Roman"/>
                        </a:rPr>
                        <a:t>p</a:t>
                      </a:r>
                      <a:r>
                        <a:rPr lang="cs-CZ" sz="2000" b="0" i="0" u="none" strike="noStrike" baseline="-25000" dirty="0" err="1">
                          <a:solidFill>
                            <a:schemeClr val="bg1"/>
                          </a:solidFill>
                          <a:latin typeface="Times New Roman"/>
                        </a:rPr>
                        <a:t>i</a:t>
                      </a:r>
                      <a:endParaRPr lang="cs-CZ" sz="2000" b="1" i="1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</a:t>
                      </a:r>
                      <a:r>
                        <a:rPr lang="cs-CZ" sz="2000" b="1" i="0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/>
                </a:tc>
              </a:tr>
              <a:tr h="738507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</a:t>
                      </a:r>
                      <a:r>
                        <a:rPr lang="cs-CZ" sz="2000" b="1" i="0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</a:t>
                      </a:r>
                      <a:r>
                        <a:rPr lang="cs-CZ" sz="2000" b="1" i="0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1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f</a:t>
                      </a:r>
                      <a:r>
                        <a:rPr lang="cs-CZ" sz="2000" b="0" i="0" u="none" strike="noStrike" baseline="-25000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j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500034" y="5357826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Celkové náklady = 585 000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Výstup ze systému </a:t>
            </a:r>
            <a:r>
              <a:rPr lang="cs-CZ" dirty="0" err="1" smtClean="0"/>
              <a:t>lingo</a:t>
            </a:r>
            <a:endParaRPr lang="cs-CZ" dirty="0"/>
          </a:p>
        </p:txBody>
      </p:sp>
      <p:pic>
        <p:nvPicPr>
          <p:cNvPr id="4" name="Zástupný symbol pro obsah 3" descr="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2071678"/>
            <a:ext cx="7216372" cy="34901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Dopravní problém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minimalizovat</a:t>
            </a:r>
          </a:p>
          <a:p>
            <a:pPr>
              <a:buNone/>
            </a:pPr>
            <a:r>
              <a:rPr lang="cs-CZ" dirty="0" smtClean="0"/>
              <a:t>	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	</a:t>
            </a:r>
          </a:p>
          <a:p>
            <a:pPr>
              <a:buNone/>
            </a:pPr>
            <a:r>
              <a:rPr lang="cs-CZ" dirty="0" smtClean="0"/>
              <a:t>		 </a:t>
            </a:r>
          </a:p>
          <a:p>
            <a:pPr>
              <a:buNone/>
            </a:pPr>
            <a:r>
              <a:rPr lang="cs-CZ" i="1" dirty="0" smtClean="0"/>
              <a:t> 	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i="1" dirty="0" err="1" smtClean="0"/>
              <a:t>x</a:t>
            </a:r>
            <a:r>
              <a:rPr lang="cs-CZ" baseline="-25000" dirty="0" err="1" smtClean="0"/>
              <a:t>ij</a:t>
            </a:r>
            <a:r>
              <a:rPr lang="cs-CZ" dirty="0" smtClean="0"/>
              <a:t> ≥0 , 	</a:t>
            </a:r>
            <a:r>
              <a:rPr lang="cs-CZ" i="1" dirty="0" smtClean="0"/>
              <a:t>i</a:t>
            </a:r>
            <a:r>
              <a:rPr lang="cs-CZ" dirty="0" smtClean="0"/>
              <a:t> = 1, 2, ... , </a:t>
            </a:r>
            <a:r>
              <a:rPr lang="cs-CZ" i="1" dirty="0" smtClean="0"/>
              <a:t>m</a:t>
            </a:r>
            <a:r>
              <a:rPr lang="cs-CZ" dirty="0" smtClean="0"/>
              <a:t>,  </a:t>
            </a:r>
            <a:r>
              <a:rPr lang="cs-CZ" i="1" dirty="0" smtClean="0"/>
              <a:t>j</a:t>
            </a:r>
            <a:r>
              <a:rPr lang="cs-CZ" dirty="0" smtClean="0"/>
              <a:t> = 1, 2, ... , </a:t>
            </a:r>
            <a:r>
              <a:rPr lang="cs-CZ" i="1" dirty="0" smtClean="0"/>
              <a:t>n</a:t>
            </a:r>
            <a:r>
              <a:rPr lang="cs-CZ" dirty="0" smtClean="0"/>
              <a:t>,</a:t>
            </a:r>
          </a:p>
          <a:p>
            <a:endParaRPr lang="cs-CZ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57224" y="2500306"/>
          <a:ext cx="1428760" cy="714380"/>
        </p:xfrm>
        <a:graphic>
          <a:graphicData uri="http://schemas.openxmlformats.org/presentationml/2006/ole">
            <p:oleObj spid="_x0000_s1026" name="Rovnice" r:id="rId3" imgW="888840" imgH="4442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96950" y="3929063"/>
          <a:ext cx="4702175" cy="1285875"/>
        </p:xfrm>
        <a:graphic>
          <a:graphicData uri="http://schemas.openxmlformats.org/presentationml/2006/ole">
            <p:oleObj spid="_x0000_s1027" name="Rovnice" r:id="rId4" imgW="325116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Zadání úlohy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Město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Brno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Praha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Ostrava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Liberec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Kapacity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Plzeň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10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11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12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14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13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6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14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330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Pardubice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5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21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22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7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23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4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24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Olomouc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2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31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8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32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5</a:t>
                      </a:r>
                    </a:p>
                    <a:p>
                      <a:pPr algn="ctr" fontAlgn="t"/>
                      <a:r>
                        <a:rPr lang="cs-CZ" sz="2000" u="none" strike="noStrike" dirty="0" smtClean="0"/>
                        <a:t>x</a:t>
                      </a:r>
                      <a:r>
                        <a:rPr lang="cs-CZ" sz="2000" u="none" strike="noStrike" baseline="-25000" dirty="0" smtClean="0"/>
                        <a:t>33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11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x</a:t>
                      </a:r>
                      <a:r>
                        <a:rPr lang="cs-CZ" sz="2000" u="none" strike="noStrike" baseline="-25000" dirty="0"/>
                        <a:t>34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220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Požadavky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250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160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110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/>
                        <a:t> 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Optimální řešení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Město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Brno</a:t>
                      </a:r>
                      <a:endParaRPr lang="cs-CZ" sz="2000" b="1" i="1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Praha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Ostrava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/>
                        <a:t>Liberec</a:t>
                      </a:r>
                      <a:endParaRPr lang="cs-CZ" sz="2000" b="1" i="1" u="none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Kapacity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Plzeň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10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250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14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6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50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330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Pardubice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5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3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7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120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4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60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74168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Olomouc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2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8</a:t>
                      </a:r>
                    </a:p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5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40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/>
                        <a:t>11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/>
                        <a:t> </a:t>
                      </a:r>
                    </a:p>
                    <a:p>
                      <a:pPr algn="ctr" fontAlgn="t"/>
                      <a:r>
                        <a:rPr lang="cs-CZ" sz="2000" u="none" strike="noStrike" dirty="0"/>
                        <a:t>220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Požadavky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180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250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160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/>
                        <a:t>110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u="none" strike="noStrike" dirty="0"/>
                        <a:t> 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571472" y="5214950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Náklady přepravy = 269 000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Optimální řešení </a:t>
            </a:r>
            <a:r>
              <a:rPr lang="cs-CZ" dirty="0" err="1" smtClean="0"/>
              <a:t>Lingo</a:t>
            </a:r>
            <a:endParaRPr lang="cs-CZ" dirty="0"/>
          </a:p>
        </p:txBody>
      </p:sp>
      <p:pic>
        <p:nvPicPr>
          <p:cNvPr id="4" name="Zástupný symbol pro obsah 3" descr="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1" y="2285992"/>
            <a:ext cx="8349629" cy="32861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Kontejnerový dopravní problém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Matematický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minimalizovat</a:t>
            </a:r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za podmínek</a:t>
            </a:r>
          </a:p>
          <a:p>
            <a:endParaRPr lang="cs-CZ" dirty="0" smtClean="0"/>
          </a:p>
          <a:p>
            <a:pPr>
              <a:buNone/>
            </a:pPr>
            <a:r>
              <a:rPr lang="cs-CZ" i="1" dirty="0" smtClean="0"/>
              <a:t>	</a:t>
            </a:r>
          </a:p>
          <a:p>
            <a:pPr>
              <a:buNone/>
            </a:pPr>
            <a:r>
              <a:rPr lang="cs-CZ" sz="2200" i="1" dirty="0" smtClean="0"/>
              <a:t>	</a:t>
            </a:r>
            <a:endParaRPr lang="cs-CZ" sz="2000" i="1" dirty="0" smtClean="0"/>
          </a:p>
          <a:p>
            <a:pPr>
              <a:buNone/>
            </a:pPr>
            <a:r>
              <a:rPr lang="cs-CZ" sz="2000" i="1" dirty="0" smtClean="0"/>
              <a:t> 	</a:t>
            </a:r>
            <a:r>
              <a:rPr lang="cs-CZ" sz="2000" i="1" dirty="0" err="1" smtClean="0"/>
              <a:t>x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</a:t>
            </a:r>
            <a:r>
              <a:rPr lang="cs-CZ" sz="2000" dirty="0" smtClean="0">
                <a:sym typeface="Symbol"/>
              </a:rPr>
              <a:t></a:t>
            </a:r>
            <a:r>
              <a:rPr lang="cs-CZ" sz="2000" dirty="0" smtClean="0"/>
              <a:t> </a:t>
            </a:r>
            <a:r>
              <a:rPr lang="cs-CZ" sz="2000" i="1" dirty="0" smtClean="0"/>
              <a:t>K </a:t>
            </a:r>
            <a:r>
              <a:rPr lang="cs-CZ" sz="2000" i="1" dirty="0" err="1" smtClean="0"/>
              <a:t>y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, 	</a:t>
            </a:r>
            <a:r>
              <a:rPr lang="cs-CZ" sz="2000" i="1" dirty="0" smtClean="0"/>
              <a:t>i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m</a:t>
            </a:r>
            <a:r>
              <a:rPr lang="cs-CZ" sz="2000" dirty="0" smtClean="0"/>
              <a:t>,  </a:t>
            </a:r>
            <a:r>
              <a:rPr lang="cs-CZ" sz="2000" i="1" dirty="0" smtClean="0"/>
              <a:t>j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n</a:t>
            </a:r>
            <a:r>
              <a:rPr lang="cs-CZ" sz="2000" dirty="0" smtClean="0"/>
              <a:t>,	</a:t>
            </a:r>
          </a:p>
          <a:p>
            <a:pPr>
              <a:buNone/>
            </a:pPr>
            <a:r>
              <a:rPr lang="cs-CZ" sz="2000" i="1" dirty="0" smtClean="0"/>
              <a:t>	</a:t>
            </a:r>
            <a:r>
              <a:rPr lang="cs-CZ" sz="2000" i="1" dirty="0" err="1" smtClean="0"/>
              <a:t>x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≥0 , 	</a:t>
            </a:r>
            <a:r>
              <a:rPr lang="cs-CZ" sz="2000" i="1" dirty="0" smtClean="0"/>
              <a:t>i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m</a:t>
            </a:r>
            <a:r>
              <a:rPr lang="cs-CZ" sz="2000" dirty="0" smtClean="0"/>
              <a:t>,  </a:t>
            </a:r>
            <a:r>
              <a:rPr lang="cs-CZ" sz="2000" i="1" dirty="0" smtClean="0"/>
              <a:t>j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n</a:t>
            </a:r>
            <a:r>
              <a:rPr lang="cs-CZ" sz="2000" dirty="0" smtClean="0"/>
              <a:t>,</a:t>
            </a:r>
          </a:p>
          <a:p>
            <a:pPr>
              <a:buNone/>
            </a:pPr>
            <a:r>
              <a:rPr lang="cs-CZ" sz="2000" i="1" dirty="0" smtClean="0"/>
              <a:t>	</a:t>
            </a:r>
            <a:r>
              <a:rPr lang="cs-CZ" sz="2000" i="1" dirty="0" err="1" smtClean="0"/>
              <a:t>y</a:t>
            </a:r>
            <a:r>
              <a:rPr lang="cs-CZ" sz="2000" baseline="-25000" dirty="0" err="1" smtClean="0"/>
              <a:t>ij</a:t>
            </a:r>
            <a:r>
              <a:rPr lang="cs-CZ" sz="2000" dirty="0" smtClean="0"/>
              <a:t> – celé, 	</a:t>
            </a:r>
            <a:r>
              <a:rPr lang="cs-CZ" sz="2000" i="1" dirty="0" smtClean="0"/>
              <a:t>i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m</a:t>
            </a:r>
            <a:r>
              <a:rPr lang="cs-CZ" sz="2000" dirty="0" smtClean="0"/>
              <a:t>,  </a:t>
            </a:r>
            <a:r>
              <a:rPr lang="cs-CZ" sz="2000" i="1" dirty="0" smtClean="0"/>
              <a:t>j</a:t>
            </a:r>
            <a:r>
              <a:rPr lang="cs-CZ" sz="2000" dirty="0" smtClean="0"/>
              <a:t> = 1, 2, ... , </a:t>
            </a:r>
            <a:r>
              <a:rPr lang="cs-CZ" sz="2000" i="1" dirty="0" smtClean="0"/>
              <a:t>n</a:t>
            </a:r>
            <a:r>
              <a:rPr lang="cs-CZ" sz="2000" dirty="0" smtClean="0"/>
              <a:t>,</a:t>
            </a:r>
          </a:p>
          <a:p>
            <a:endParaRPr lang="cs-CZ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857224" y="2357430"/>
          <a:ext cx="1739005" cy="857256"/>
        </p:xfrm>
        <a:graphic>
          <a:graphicData uri="http://schemas.openxmlformats.org/presentationml/2006/ole">
            <p:oleObj spid="_x0000_s2050" name="Rovnice" r:id="rId3" imgW="901440" imgH="44424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857223" y="3786190"/>
          <a:ext cx="2714644" cy="1428760"/>
        </p:xfrm>
        <a:graphic>
          <a:graphicData uri="http://schemas.openxmlformats.org/presentationml/2006/ole">
            <p:oleObj spid="_x0000_s2051" name="Rovnice" r:id="rId4" imgW="168876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428</TotalTime>
  <Words>399</Words>
  <Application>Microsoft Office PowerPoint</Application>
  <PresentationFormat>Předvádění na obrazovce (4:3)</PresentationFormat>
  <Paragraphs>481</Paragraphs>
  <Slides>23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5" baseType="lpstr">
      <vt:lpstr>Tok</vt:lpstr>
      <vt:lpstr>Rovnice</vt:lpstr>
      <vt:lpstr>Distribuční úlohy LP</vt:lpstr>
      <vt:lpstr>Distribuční úlohy LP</vt:lpstr>
      <vt:lpstr>Dopravní problém</vt:lpstr>
      <vt:lpstr>Matematický model</vt:lpstr>
      <vt:lpstr>Zadání úlohy</vt:lpstr>
      <vt:lpstr>Optimální řešení</vt:lpstr>
      <vt:lpstr>Optimální řešení Lingo</vt:lpstr>
      <vt:lpstr>Kontejnerový dopravní problém</vt:lpstr>
      <vt:lpstr>Matematický model</vt:lpstr>
      <vt:lpstr>Optimální řešení</vt:lpstr>
      <vt:lpstr>Zobecněný dopravní problém (obecný distribuční problém)</vt:lpstr>
      <vt:lpstr>Matematický model</vt:lpstr>
      <vt:lpstr>Zadání úlohy</vt:lpstr>
      <vt:lpstr>Optimální řešení</vt:lpstr>
      <vt:lpstr>Přiřazovací problém</vt:lpstr>
      <vt:lpstr>Matematický model</vt:lpstr>
      <vt:lpstr>Okružní dopravní problém</vt:lpstr>
      <vt:lpstr>Matematický model</vt:lpstr>
      <vt:lpstr>Příklad</vt:lpstr>
      <vt:lpstr>Úloha o pokrytí</vt:lpstr>
      <vt:lpstr>Matematický model</vt:lpstr>
      <vt:lpstr>Příklad</vt:lpstr>
      <vt:lpstr>Výstup ze systému lingo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Programy pro matematické modelování 1. přednáška</dc:title>
  <dc:creator>Bára</dc:creator>
  <cp:lastModifiedBy>karmel</cp:lastModifiedBy>
  <cp:revision>103</cp:revision>
  <dcterms:created xsi:type="dcterms:W3CDTF">2008-10-09T08:53:52Z</dcterms:created>
  <dcterms:modified xsi:type="dcterms:W3CDTF">2011-10-27T08:50:16Z</dcterms:modified>
</cp:coreProperties>
</file>