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3"/>
  </p:notesMasterIdLst>
  <p:handoutMasterIdLst>
    <p:handoutMasterId r:id="rId14"/>
  </p:handoutMasterIdLst>
  <p:sldIdLst>
    <p:sldId id="309" r:id="rId2"/>
    <p:sldId id="314" r:id="rId3"/>
    <p:sldId id="389" r:id="rId4"/>
    <p:sldId id="390" r:id="rId5"/>
    <p:sldId id="451" r:id="rId6"/>
    <p:sldId id="422" r:id="rId7"/>
    <p:sldId id="423" r:id="rId8"/>
    <p:sldId id="434" r:id="rId9"/>
    <p:sldId id="424" r:id="rId10"/>
    <p:sldId id="452" r:id="rId11"/>
    <p:sldId id="453" r:id="rId12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00"/>
    <a:srgbClr val="993366"/>
    <a:srgbClr val="FF9933"/>
    <a:srgbClr val="0066FF"/>
    <a:srgbClr val="FAF3C6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6" autoAdjust="0"/>
    <p:restoredTop sz="94683" autoAdjust="0"/>
  </p:normalViewPr>
  <p:slideViewPr>
    <p:cSldViewPr>
      <p:cViewPr varScale="1">
        <p:scale>
          <a:sx n="108" d="100"/>
          <a:sy n="108" d="100"/>
        </p:scale>
        <p:origin x="2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08C82C25-C915-456A-A104-8C2347E074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59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D56184-017E-42FA-9F71-B85C7E5B74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4923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A5E7D-9341-429D-917C-FAE256C655B9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10278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F219D-0177-48D2-8EEE-B7374B69052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9410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449B8-3DF5-4305-8162-CF83AF19DE8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85644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A0EF8-21F2-46B2-B922-FFC9304B63A2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137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3925A-B406-47E5-A758-1750C33DFBDC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2871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93A5E-D746-43E6-8A9E-87BEFEE1774D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7239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2EC92-0214-40A5-9862-C5EB4165046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871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2EC92-0214-40A5-9862-C5EB4165046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63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2EC92-0214-40A5-9862-C5EB41650460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95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6FAD-E3E4-49E5-B133-2DF613B8E7A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42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2460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48660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616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960692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40490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8508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83CC-3445-4BC2-B016-BB38DCCF9FA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01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2E16-4699-499D-9AE3-3F38B960C7E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5651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DD2860-AD76-49AB-929C-8A1AE96297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42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1500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AB09-2711-431B-AC10-1CAF80EAA7C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86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B49F-C228-4B9B-85E3-F9A684A9EE7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91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561-FADD-4772-ADB8-806D0C18F50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33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1F55-4688-4D97-A33F-996ECCFB178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918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1912-9609-4A01-B7B0-6CEA426D0DC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66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B701-D6B1-4725-80A1-7954F8E1E4E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367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B8900CAB-18D4-4796-B4E0-B100CD9AE2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380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9019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  <p:sldLayoutId id="2147483930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List_aplikace_Microsoft_Excel_97_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82880" cy="515938"/>
          </a:xfrm>
          <a:noFill/>
          <a:ln/>
        </p:spPr>
        <p:txBody>
          <a:bodyPr anchorCtr="0">
            <a:normAutofit fontScale="90000"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Chování Výrobce: náklady a nabídka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684213" y="1773238"/>
            <a:ext cx="74168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spcAft>
                <a:spcPct val="40000"/>
              </a:spcAft>
            </a:pPr>
            <a:r>
              <a:rPr lang="cs-CZ" altLang="cs-CZ" sz="2600" dirty="0">
                <a:solidFill>
                  <a:srgbClr val="FF9933"/>
                </a:solidFill>
                <a:latin typeface="Arial" panose="020B0604020202020204" pitchFamily="34" charset="0"/>
              </a:rPr>
              <a:t>Cíle</a:t>
            </a:r>
            <a:r>
              <a:rPr lang="cs-CZ" altLang="cs-CZ" sz="2600" dirty="0" smtClean="0">
                <a:solidFill>
                  <a:srgbClr val="FF9933"/>
                </a:solidFill>
                <a:latin typeface="Arial" panose="020B0604020202020204" pitchFamily="34" charset="0"/>
              </a:rPr>
              <a:t>: </a:t>
            </a:r>
            <a:r>
              <a:rPr lang="cs-CZ" altLang="cs-CZ" sz="2600" dirty="0" smtClean="0">
                <a:solidFill>
                  <a:srgbClr val="FFFFFF"/>
                </a:solidFill>
                <a:latin typeface="Arial" panose="020B0604020202020204" pitchFamily="34" charset="0"/>
              </a:rPr>
              <a:t>Vysvětlit </a:t>
            </a:r>
            <a:r>
              <a:rPr lang="cs-CZ" altLang="cs-CZ" sz="2600" dirty="0" smtClean="0">
                <a:solidFill>
                  <a:srgbClr val="FFFFFF"/>
                </a:solidFill>
                <a:latin typeface="Arial" panose="020B0604020202020204" pitchFamily="34" charset="0"/>
              </a:rPr>
              <a:t>pojem nákladů (utopené náklady, náklady příležitosti, ekonomické náklady). Bod uzavření firmy. Produkční a nákladová funkce. Nabídka.</a:t>
            </a:r>
            <a:endParaRPr lang="cs-CZ" altLang="cs-CZ" sz="2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120F-4FEC-49CC-9CA9-68F84B974E01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>
            <a:normAutofit fontScale="90000"/>
          </a:bodyPr>
          <a:lstStyle/>
          <a:p>
            <a:pPr algn="l"/>
            <a:r>
              <a:rPr lang="cs-CZ" altLang="cs-CZ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Optimální objem produkce aneb rovnováha firmy</a:t>
            </a:r>
            <a:endParaRPr lang="en-US" altLang="cs-CZ" dirty="0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6772" name="Line 4"/>
          <p:cNvSpPr>
            <a:spLocks noChangeShapeType="1"/>
          </p:cNvSpPr>
          <p:nvPr/>
        </p:nvSpPr>
        <p:spPr bwMode="auto">
          <a:xfrm>
            <a:off x="533400" y="1295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cs-CZ"/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594800" y="1700808"/>
            <a:ext cx="77041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Cílem výrobce je maximalizovat zisk.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Určitě se vyplatí se vyrábět pokud je mezní příjem vyšší než mezní náklad (MR </a:t>
            </a:r>
            <a:r>
              <a:rPr lang="en-US" altLang="cs-CZ" sz="2800" dirty="0" smtClean="0">
                <a:solidFill>
                  <a:srgbClr val="FFFFFF"/>
                </a:solidFill>
              </a:rPr>
              <a:t>&gt; MC)</a:t>
            </a:r>
            <a:r>
              <a:rPr lang="cs-CZ" altLang="cs-CZ" sz="2800" dirty="0" smtClean="0">
                <a:solidFill>
                  <a:srgbClr val="FFFFFF"/>
                </a:solidFill>
              </a:rPr>
              <a:t>.</a:t>
            </a:r>
            <a:endParaRPr lang="en-US" altLang="cs-CZ" sz="2800" dirty="0" smtClean="0">
              <a:solidFill>
                <a:srgbClr val="FFFFFF"/>
              </a:solidFill>
            </a:endParaRP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800" dirty="0" smtClean="0">
                <a:solidFill>
                  <a:srgbClr val="FFFFFF"/>
                </a:solidFill>
              </a:rPr>
              <a:t>Na </a:t>
            </a:r>
            <a:r>
              <a:rPr lang="en-US" altLang="cs-CZ" sz="2800" dirty="0" err="1" smtClean="0">
                <a:solidFill>
                  <a:srgbClr val="FFFFFF"/>
                </a:solidFill>
              </a:rPr>
              <a:t>konkuren</a:t>
            </a:r>
            <a:r>
              <a:rPr lang="cs-CZ" altLang="cs-CZ" sz="2800" dirty="0" smtClean="0">
                <a:solidFill>
                  <a:srgbClr val="FFFFFF"/>
                </a:solidFill>
              </a:rPr>
              <a:t>čním trhu je cena daná, výrobce ji nemůže ovlivnit P = MR.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MC postupně stoupají, optimum nastává v bodě MR=MC.</a:t>
            </a:r>
          </a:p>
        </p:txBody>
      </p:sp>
    </p:spTree>
    <p:extLst>
      <p:ext uri="{BB962C8B-B14F-4D97-AF65-F5344CB8AC3E}">
        <p14:creationId xmlns:p14="http://schemas.microsoft.com/office/powerpoint/2010/main" val="1739846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120F-4FEC-49CC-9CA9-68F84B974E01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Nabídka firmy</a:t>
            </a:r>
            <a:endParaRPr lang="en-US" altLang="cs-CZ" dirty="0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6772" name="Line 4"/>
          <p:cNvSpPr>
            <a:spLocks noChangeShapeType="1"/>
          </p:cNvSpPr>
          <p:nvPr/>
        </p:nvSpPr>
        <p:spPr bwMode="auto">
          <a:xfrm>
            <a:off x="533400" y="1295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cs-CZ"/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594800" y="1700808"/>
            <a:ext cx="77041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Nabídka firmy (FUNKCE) popisuje množství nabízeného množství statku (ČÍSLO) v závislosti na jeho ceně.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Nabídka je dána křivkou mezních (P=MR=</a:t>
            </a:r>
            <a:r>
              <a:rPr lang="en-US" altLang="cs-CZ" sz="2800" dirty="0" smtClean="0">
                <a:solidFill>
                  <a:srgbClr val="FFFFFF"/>
                </a:solidFill>
              </a:rPr>
              <a:t> MC)</a:t>
            </a:r>
            <a:r>
              <a:rPr lang="cs-CZ" altLang="cs-CZ" sz="2800" dirty="0" smtClean="0">
                <a:solidFill>
                  <a:srgbClr val="FFFFFF"/>
                </a:solidFill>
              </a:rPr>
              <a:t>. Zvýšení ceny statku P vede k růstu produkce do bodu, kdy jsou opět vyrovnány mezní příjem a mezní náklad.</a:t>
            </a:r>
            <a:endParaRPr lang="en-US" altLang="cs-CZ" sz="2800" dirty="0" smtClean="0">
              <a:solidFill>
                <a:srgbClr val="FFFFFF"/>
              </a:solidFill>
            </a:endParaRP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Tržní nabídka je dána součtem individuálních nabídek firem.</a:t>
            </a:r>
          </a:p>
        </p:txBody>
      </p:sp>
    </p:spTree>
    <p:extLst>
      <p:ext uri="{BB962C8B-B14F-4D97-AF65-F5344CB8AC3E}">
        <p14:creationId xmlns:p14="http://schemas.microsoft.com/office/powerpoint/2010/main" val="478793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Utopené náklady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0597" name="Rectangle 2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Určité náklady nejsou pro současné rozhodnutí již směrodatné (jsou „utopené“)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Dnes prodávám byt za 3 miliony Kč. Zdá se mi to málo, protože jsem ho kdysi koupil za 3.5 mil. Kč. Jenže to už při dnešním rozhodování nemá žádnou váhu</a:t>
            </a: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endParaRPr lang="cs-CZ" altLang="cs-CZ" sz="2800" dirty="0">
              <a:solidFill>
                <a:srgbClr val="FFFFFF"/>
              </a:solidFill>
              <a:effectLst/>
            </a:endParaRPr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539750" y="1981200"/>
            <a:ext cx="57848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202488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Náklady příležitosti</a:t>
            </a:r>
            <a:endParaRPr lang="en-US" altLang="cs-CZ" b="1" dirty="0">
              <a:solidFill>
                <a:srgbClr val="FF99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46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Pokud studuji, přicházím o </a:t>
            </a: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peníze, které jsem si mohl vydělat.</a:t>
            </a:r>
            <a:endParaRPr lang="cs-CZ" altLang="cs-CZ" sz="2800" dirty="0">
              <a:solidFill>
                <a:srgbClr val="FFFFFF"/>
              </a:solidFill>
              <a:effectLst/>
            </a:endParaRP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Pokud investuji peníze do nějakého projektu, přicházím o úro</a:t>
            </a: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ky, které jsem mohl získat v bance.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  <a:effectLst/>
              </a:rPr>
              <a:t>Podstatou nákladů je obětovaný výnos z druhé nejlepší příležitosti.</a:t>
            </a:r>
            <a:endParaRPr lang="en-GB" altLang="cs-CZ" sz="2800" dirty="0">
              <a:solidFill>
                <a:srgbClr val="FFFFFF"/>
              </a:solidFill>
              <a:effectLst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539750" y="1981200"/>
            <a:ext cx="57848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Ekonomické náklady versus Účetní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 smtClean="0">
                <a:solidFill>
                  <a:srgbClr val="FFFFFF"/>
                </a:solidFill>
                <a:effectLst/>
              </a:rPr>
              <a:t>Živnostník nezahrnuje do účetnictví svou mzdu, kterou by mohl vydělat. Ekonomický náklad to je, účetní nikoliv. Jestliže má tedy účetní zisk 1 mil. Kč, je třeba se podívat, kolik by musel zaplatit zaměstnanci, kdyby práci dělal za něj.</a:t>
            </a:r>
            <a:endParaRPr lang="cs-CZ" altLang="cs-CZ" dirty="0">
              <a:solidFill>
                <a:srgbClr val="FFFFFF"/>
              </a:solidFill>
              <a:effectLst/>
            </a:endParaRP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endParaRPr lang="en-GB" altLang="cs-CZ" dirty="0">
              <a:solidFill>
                <a:srgbClr val="FFFFFF"/>
              </a:solidFill>
              <a:effectLst/>
            </a:endParaRP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3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</a:rPr>
              <a:t>Zastavení Činnosti, Odchod z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 smtClean="0">
                <a:solidFill>
                  <a:srgbClr val="FFFFFF"/>
                </a:solidFill>
                <a:effectLst/>
              </a:rPr>
              <a:t>Náklady fixní nezávisí na úrovni produkce. (např. 10 000 Kč)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 smtClean="0">
                <a:solidFill>
                  <a:srgbClr val="FFFFFF"/>
                </a:solidFill>
                <a:effectLst/>
              </a:rPr>
              <a:t>Náklady variabilní závisí na úrovni produkce. (např. 5 </a:t>
            </a:r>
            <a:r>
              <a:rPr lang="cs-CZ" altLang="cs-CZ" dirty="0" err="1" smtClean="0">
                <a:solidFill>
                  <a:srgbClr val="FFFFFF"/>
                </a:solidFill>
                <a:effectLst/>
              </a:rPr>
              <a:t>kč</a:t>
            </a:r>
            <a:r>
              <a:rPr lang="cs-CZ" altLang="cs-CZ" dirty="0" smtClean="0">
                <a:solidFill>
                  <a:srgbClr val="FFFFFF"/>
                </a:solidFill>
                <a:effectLst/>
              </a:rPr>
              <a:t>/výrobek)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 smtClean="0">
                <a:solidFill>
                  <a:srgbClr val="FFFFFF"/>
                </a:solidFill>
                <a:effectLst/>
              </a:rPr>
              <a:t>Pokud živnostník pokryje alespoň variabilní náklady (cena výrobku je vyšší než 5 Kč), má smysl ještě vyrábět. Fixní náklady jsou již zaplaceny, může vydělat alespoň část z nich.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FFFFFF"/>
                </a:solidFill>
                <a:effectLst/>
              </a:rPr>
              <a:t>Pokud </a:t>
            </a:r>
            <a:r>
              <a:rPr lang="cs-CZ" altLang="cs-CZ" dirty="0" smtClean="0">
                <a:solidFill>
                  <a:srgbClr val="FFFFFF"/>
                </a:solidFill>
                <a:effectLst/>
              </a:rPr>
              <a:t>živnostník nepokryje variabilní </a:t>
            </a:r>
            <a:r>
              <a:rPr lang="cs-CZ" altLang="cs-CZ" dirty="0">
                <a:solidFill>
                  <a:srgbClr val="FFFFFF"/>
                </a:solidFill>
                <a:effectLst/>
              </a:rPr>
              <a:t>náklady (cena výrobku je </a:t>
            </a:r>
            <a:r>
              <a:rPr lang="cs-CZ" altLang="cs-CZ" dirty="0" smtClean="0">
                <a:solidFill>
                  <a:srgbClr val="FFFFFF"/>
                </a:solidFill>
                <a:effectLst/>
              </a:rPr>
              <a:t>nižší </a:t>
            </a:r>
            <a:r>
              <a:rPr lang="cs-CZ" altLang="cs-CZ" dirty="0">
                <a:solidFill>
                  <a:srgbClr val="FFFFFF"/>
                </a:solidFill>
                <a:effectLst/>
              </a:rPr>
              <a:t>než 5 Kč), </a:t>
            </a:r>
            <a:r>
              <a:rPr lang="cs-CZ" altLang="cs-CZ" dirty="0" smtClean="0">
                <a:solidFill>
                  <a:srgbClr val="FFFFFF"/>
                </a:solidFill>
                <a:effectLst/>
              </a:rPr>
              <a:t>nemá </a:t>
            </a:r>
            <a:r>
              <a:rPr lang="cs-CZ" altLang="cs-CZ" dirty="0">
                <a:solidFill>
                  <a:srgbClr val="FFFFFF"/>
                </a:solidFill>
                <a:effectLst/>
              </a:rPr>
              <a:t>smysl ještě vyrábět. </a:t>
            </a:r>
            <a:r>
              <a:rPr lang="cs-CZ" altLang="cs-CZ" dirty="0" smtClean="0">
                <a:solidFill>
                  <a:srgbClr val="FFFFFF"/>
                </a:solidFill>
                <a:effectLst/>
              </a:rPr>
              <a:t>Je čas odejít z trhu.</a:t>
            </a:r>
            <a:endParaRPr lang="en-GB" altLang="cs-CZ" dirty="0">
              <a:solidFill>
                <a:srgbClr val="FFFFFF"/>
              </a:solidFill>
              <a:effectLst/>
            </a:endParaRP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310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6FB2-E5AA-4AA6-A6A2-CEA850CAC1C6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/>
          <a:lstStyle/>
          <a:p>
            <a:pPr algn="l"/>
            <a:r>
              <a:rPr lang="en-US" altLang="cs-CZ" dirty="0" err="1" smtClean="0">
                <a:solidFill>
                  <a:srgbClr val="FF9933"/>
                </a:solidFill>
                <a:latin typeface="Times New Roman" panose="02020603050405020304" pitchFamily="18" charset="0"/>
              </a:rPr>
              <a:t>Produ</a:t>
            </a:r>
            <a:r>
              <a:rPr lang="cs-CZ" altLang="cs-CZ" dirty="0" err="1" smtClean="0">
                <a:solidFill>
                  <a:srgbClr val="FF9933"/>
                </a:solidFill>
                <a:latin typeface="Times New Roman" panose="02020603050405020304" pitchFamily="18" charset="0"/>
              </a:rPr>
              <a:t>kční</a:t>
            </a:r>
            <a:r>
              <a:rPr lang="cs-CZ" altLang="cs-CZ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 funkce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400">
                <a:solidFill>
                  <a:srgbClr val="6699FF"/>
                </a:solidFill>
              </a:rPr>
              <a:t>   </a:t>
            </a:r>
            <a:r>
              <a:rPr lang="en-US" altLang="cs-CZ" sz="1400"/>
              <a:t>___________________________________________________________________________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400">
                <a:solidFill>
                  <a:srgbClr val="CCFFFF"/>
                </a:solidFill>
              </a:rPr>
              <a:t>This project is co-financed by the European Union</a:t>
            </a:r>
          </a:p>
        </p:txBody>
      </p:sp>
      <p:sp>
        <p:nvSpPr>
          <p:cNvPr id="274437" name="Line 5"/>
          <p:cNvSpPr>
            <a:spLocks noChangeShapeType="1"/>
          </p:cNvSpPr>
          <p:nvPr/>
        </p:nvSpPr>
        <p:spPr bwMode="auto">
          <a:xfrm>
            <a:off x="533400" y="1295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cs-CZ"/>
          </a:p>
        </p:txBody>
      </p:sp>
      <p:sp>
        <p:nvSpPr>
          <p:cNvPr id="415748" name="AutoShape 4"/>
          <p:cNvSpPr>
            <a:spLocks noChangeAspect="1" noChangeArrowheads="1" noTextEdit="1"/>
          </p:cNvSpPr>
          <p:nvPr/>
        </p:nvSpPr>
        <p:spPr bwMode="auto">
          <a:xfrm>
            <a:off x="827088" y="1773238"/>
            <a:ext cx="7019925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5755" name="Rectangle 11"/>
          <p:cNvSpPr>
            <a:spLocks noChangeArrowheads="1"/>
          </p:cNvSpPr>
          <p:nvPr/>
        </p:nvSpPr>
        <p:spPr bwMode="auto">
          <a:xfrm>
            <a:off x="622301" y="3675063"/>
            <a:ext cx="1530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cs-CZ" alt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Výrobní faktory</a:t>
            </a:r>
            <a:endParaRPr lang="en-US" alt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15759" name="Rectangle 15"/>
          <p:cNvSpPr>
            <a:spLocks noChangeArrowheads="1"/>
          </p:cNvSpPr>
          <p:nvPr/>
        </p:nvSpPr>
        <p:spPr bwMode="auto">
          <a:xfrm>
            <a:off x="6083300" y="4035425"/>
            <a:ext cx="1511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Produkce</a:t>
            </a:r>
            <a:endParaRPr lang="en-US" alt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15760" name="Line 16"/>
          <p:cNvSpPr>
            <a:spLocks noChangeShapeType="1"/>
          </p:cNvSpPr>
          <p:nvPr/>
        </p:nvSpPr>
        <p:spPr bwMode="auto">
          <a:xfrm>
            <a:off x="5853112" y="5158025"/>
            <a:ext cx="1741488" cy="1588"/>
          </a:xfrm>
          <a:prstGeom prst="line">
            <a:avLst/>
          </a:prstGeom>
          <a:noFill/>
          <a:ln w="65151">
            <a:solidFill>
              <a:srgbClr val="00FF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15765" name="Group 21"/>
          <p:cNvGrpSpPr>
            <a:grpSpLocks/>
          </p:cNvGrpSpPr>
          <p:nvPr/>
        </p:nvGrpSpPr>
        <p:grpSpPr bwMode="auto">
          <a:xfrm>
            <a:off x="2482850" y="3603625"/>
            <a:ext cx="3349625" cy="2017713"/>
            <a:chOff x="1565" y="1979"/>
            <a:chExt cx="2110" cy="1271"/>
          </a:xfrm>
        </p:grpSpPr>
        <p:sp>
          <p:nvSpPr>
            <p:cNvPr id="415751" name="Rectangle 7"/>
            <p:cNvSpPr>
              <a:spLocks noChangeArrowheads="1"/>
            </p:cNvSpPr>
            <p:nvPr/>
          </p:nvSpPr>
          <p:spPr bwMode="auto">
            <a:xfrm>
              <a:off x="1565" y="1979"/>
              <a:ext cx="2110" cy="1271"/>
            </a:xfrm>
            <a:prstGeom prst="rect">
              <a:avLst/>
            </a:prstGeom>
            <a:solidFill>
              <a:srgbClr val="FFCC99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5761" name="Rectangle 17"/>
            <p:cNvSpPr>
              <a:spLocks noChangeArrowheads="1"/>
            </p:cNvSpPr>
            <p:nvPr/>
          </p:nvSpPr>
          <p:spPr bwMode="auto">
            <a:xfrm>
              <a:off x="1656" y="2342"/>
              <a:ext cx="181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cs-CZ" altLang="cs-CZ" sz="2800" b="1" dirty="0" smtClean="0">
                  <a:solidFill>
                    <a:srgbClr val="080808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Výrobní proces</a:t>
              </a:r>
              <a:endParaRPr lang="en-US" altLang="cs-CZ" sz="28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</p:grp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539750" y="1557338"/>
            <a:ext cx="83058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rgbClr val="FFFFFF"/>
                </a:solidFill>
                <a:latin typeface="+mn-lt"/>
              </a:rPr>
              <a:t>Produkční funkce je popisuje vztah mezi množstvím výrobních faktorů a produkcí.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rgbClr val="FFFFFF"/>
                </a:solidFill>
                <a:latin typeface="+mn-lt"/>
              </a:rPr>
              <a:t>Výrobní faktory mohou být fixní a </a:t>
            </a:r>
            <a:r>
              <a:rPr lang="cs-CZ" altLang="cs-CZ" sz="2000" dirty="0" err="1" smtClean="0">
                <a:solidFill>
                  <a:srgbClr val="FFFFFF"/>
                </a:solidFill>
                <a:latin typeface="+mn-lt"/>
              </a:rPr>
              <a:t>variabiln</a:t>
            </a:r>
            <a:endParaRPr lang="cs-CZ" altLang="cs-CZ" sz="2000" dirty="0" smtClean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415766" name="Group 22"/>
          <p:cNvGrpSpPr>
            <a:grpSpLocks/>
          </p:cNvGrpSpPr>
          <p:nvPr/>
        </p:nvGrpSpPr>
        <p:grpSpPr bwMode="auto">
          <a:xfrm>
            <a:off x="622301" y="4709874"/>
            <a:ext cx="1741487" cy="720725"/>
            <a:chOff x="476" y="2387"/>
            <a:chExt cx="1097" cy="454"/>
          </a:xfrm>
        </p:grpSpPr>
        <p:sp>
          <p:nvSpPr>
            <p:cNvPr id="415753" name="Line 9"/>
            <p:cNvSpPr>
              <a:spLocks noChangeShapeType="1"/>
            </p:cNvSpPr>
            <p:nvPr/>
          </p:nvSpPr>
          <p:spPr bwMode="auto">
            <a:xfrm>
              <a:off x="476" y="2595"/>
              <a:ext cx="1097" cy="1"/>
            </a:xfrm>
            <a:prstGeom prst="line">
              <a:avLst/>
            </a:prstGeom>
            <a:noFill/>
            <a:ln w="65151">
              <a:solidFill>
                <a:srgbClr val="00FF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763" name="Line 19"/>
            <p:cNvSpPr>
              <a:spLocks noChangeShapeType="1"/>
            </p:cNvSpPr>
            <p:nvPr/>
          </p:nvSpPr>
          <p:spPr bwMode="auto">
            <a:xfrm>
              <a:off x="476" y="2840"/>
              <a:ext cx="1097" cy="1"/>
            </a:xfrm>
            <a:prstGeom prst="line">
              <a:avLst/>
            </a:prstGeom>
            <a:noFill/>
            <a:ln w="65151">
              <a:solidFill>
                <a:srgbClr val="00FF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5764" name="Line 20"/>
            <p:cNvSpPr>
              <a:spLocks noChangeShapeType="1"/>
            </p:cNvSpPr>
            <p:nvPr/>
          </p:nvSpPr>
          <p:spPr bwMode="auto">
            <a:xfrm>
              <a:off x="476" y="2387"/>
              <a:ext cx="1097" cy="1"/>
            </a:xfrm>
            <a:prstGeom prst="line">
              <a:avLst/>
            </a:prstGeom>
            <a:noFill/>
            <a:ln w="65151">
              <a:solidFill>
                <a:srgbClr val="00FFFF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41433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5" grpId="0"/>
      <p:bldP spid="415759" grpId="0"/>
      <p:bldP spid="4157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7E78-2975-407D-8368-7612D1C20EA3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/>
          <a:lstStyle/>
          <a:p>
            <a:pPr algn="l"/>
            <a:r>
              <a:rPr lang="cs-CZ" altLang="cs-CZ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Typické výrobní faktory</a:t>
            </a:r>
            <a:endParaRPr lang="en-US" altLang="cs-CZ" dirty="0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19800"/>
            <a:ext cx="9144000" cy="685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400">
                <a:solidFill>
                  <a:srgbClr val="6699FF"/>
                </a:solidFill>
              </a:rPr>
              <a:t>   </a:t>
            </a:r>
            <a:r>
              <a:rPr lang="en-US" altLang="cs-CZ" sz="1400"/>
              <a:t>___________________________________________________________________________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400">
                <a:solidFill>
                  <a:srgbClr val="CCFFFF"/>
                </a:solidFill>
              </a:rPr>
              <a:t>This project is co-financed by the European Union</a:t>
            </a:r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533400" y="1295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cs-CZ"/>
          </a:p>
        </p:txBody>
      </p:sp>
      <p:sp>
        <p:nvSpPr>
          <p:cNvPr id="276489" name="Rectangle 9"/>
          <p:cNvSpPr>
            <a:spLocks noChangeArrowheads="1"/>
          </p:cNvSpPr>
          <p:nvPr/>
        </p:nvSpPr>
        <p:spPr bwMode="auto">
          <a:xfrm>
            <a:off x="1042988" y="2925763"/>
            <a:ext cx="23828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Práce </a:t>
            </a: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cs-CZ" altLang="cs-CZ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cs-CZ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38" name="Rectangle 1042"/>
          <p:cNvSpPr>
            <a:spLocks noChangeArrowheads="1"/>
          </p:cNvSpPr>
          <p:nvPr/>
        </p:nvSpPr>
        <p:spPr bwMode="auto">
          <a:xfrm>
            <a:off x="539750" y="1628775"/>
            <a:ext cx="83058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cs-CZ" sz="2800" dirty="0"/>
          </a:p>
        </p:txBody>
      </p:sp>
      <p:sp>
        <p:nvSpPr>
          <p:cNvPr id="286739" name="Rectangle 1043"/>
          <p:cNvSpPr>
            <a:spLocks noChangeArrowheads="1"/>
          </p:cNvSpPr>
          <p:nvPr/>
        </p:nvSpPr>
        <p:spPr bwMode="auto">
          <a:xfrm>
            <a:off x="1042988" y="3573463"/>
            <a:ext cx="2382837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Kapitál </a:t>
            </a: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cs-CZ" altLang="cs-CZ" sz="3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cs-CZ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cs-CZ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40" name="Rectangle 1044"/>
          <p:cNvSpPr>
            <a:spLocks noChangeArrowheads="1"/>
          </p:cNvSpPr>
          <p:nvPr/>
        </p:nvSpPr>
        <p:spPr bwMode="auto">
          <a:xfrm>
            <a:off x="1042988" y="4221163"/>
            <a:ext cx="16557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Půda</a:t>
            </a:r>
            <a:endParaRPr lang="en-US" altLang="cs-CZ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2754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9" grpId="0"/>
      <p:bldP spid="286739" grpId="0"/>
      <p:bldP spid="2867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7C39-24BF-4DD5-A728-1C6B24D7D5B2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1043608" y="1052736"/>
            <a:ext cx="684076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366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71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176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08125" indent="-457200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653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25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797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36925" indent="-457200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Zákon klesajících výnosů</a:t>
            </a:r>
            <a:endParaRPr lang="en-US" altLang="cs-CZ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graphicFrame>
        <p:nvGraphicFramePr>
          <p:cNvPr id="4649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208531"/>
              </p:ext>
            </p:extLst>
          </p:nvPr>
        </p:nvGraphicFramePr>
        <p:xfrm>
          <a:off x="1547813" y="1988840"/>
          <a:ext cx="5274984" cy="406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68" name="List" r:id="rId4" imgW="2333743" imgH="1790772" progId="Excel.Sheet.8">
                  <p:embed/>
                </p:oleObj>
              </mc:Choice>
              <mc:Fallback>
                <p:oleObj name="List" r:id="rId4" imgW="2333743" imgH="179077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988840"/>
                        <a:ext cx="5274984" cy="406271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05" name="Rectangle 9"/>
          <p:cNvSpPr>
            <a:spLocks noChangeArrowheads="1"/>
          </p:cNvSpPr>
          <p:nvPr/>
        </p:nvSpPr>
        <p:spPr bwMode="auto">
          <a:xfrm>
            <a:off x="0" y="6019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cs-CZ" sz="14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2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120F-4FEC-49CC-9CA9-68F84B974E01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5410200" cy="641350"/>
          </a:xfrm>
          <a:noFill/>
          <a:ln/>
        </p:spPr>
        <p:txBody>
          <a:bodyPr anchorCtr="0">
            <a:normAutofit/>
          </a:bodyPr>
          <a:lstStyle/>
          <a:p>
            <a:pPr algn="l"/>
            <a:r>
              <a:rPr lang="cs-CZ" altLang="cs-CZ" dirty="0" smtClean="0">
                <a:solidFill>
                  <a:srgbClr val="FF9933"/>
                </a:solidFill>
                <a:latin typeface="Times New Roman" panose="02020603050405020304" pitchFamily="18" charset="0"/>
              </a:rPr>
              <a:t>Nákladová funkce</a:t>
            </a:r>
            <a:endParaRPr lang="en-US" altLang="cs-CZ" dirty="0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6772" name="Line 4"/>
          <p:cNvSpPr>
            <a:spLocks noChangeShapeType="1"/>
          </p:cNvSpPr>
          <p:nvPr/>
        </p:nvSpPr>
        <p:spPr bwMode="auto">
          <a:xfrm>
            <a:off x="533400" y="1295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cs-CZ"/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539750" y="2349500"/>
            <a:ext cx="77041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9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69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04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0925" defTabSz="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081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53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25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79725" defTabSz="288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Nákladová funkce </a:t>
            </a:r>
            <a:r>
              <a:rPr lang="cs-CZ" altLang="cs-CZ" sz="2800" dirty="0">
                <a:solidFill>
                  <a:srgbClr val="FFFFFF"/>
                </a:solidFill>
              </a:rPr>
              <a:t>popisuje vztah mezi </a:t>
            </a:r>
            <a:r>
              <a:rPr lang="cs-CZ" altLang="cs-CZ" sz="2800" dirty="0" smtClean="0">
                <a:solidFill>
                  <a:srgbClr val="FFFFFF"/>
                </a:solidFill>
              </a:rPr>
              <a:t>celkovými náklady a produkcí.</a:t>
            </a:r>
          </a:p>
          <a:p>
            <a:pPr>
              <a:buClr>
                <a:srgbClr val="FFFFFF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Rozlišujeme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Celkové náklady (na produkci)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Průměrné náklady (na jednu jednotku)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FFFF"/>
                </a:solidFill>
              </a:rPr>
              <a:t>Mezní náklady (na jednu dodatečnou jednotku)</a:t>
            </a:r>
            <a:endParaRPr lang="cs-CZ" alt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23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íť">
  <a:themeElements>
    <a:clrScheme name="Síť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Síť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íť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TM03457485[[fn=Síť]]</Template>
  <TotalTime>6109</TotalTime>
  <Words>503</Words>
  <Application>Microsoft Office PowerPoint</Application>
  <PresentationFormat>Předvádění na obrazovce (4:3)</PresentationFormat>
  <Paragraphs>65</Paragraphs>
  <Slides>11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Times New Roman</vt:lpstr>
      <vt:lpstr>Verdana</vt:lpstr>
      <vt:lpstr>Wingdings</vt:lpstr>
      <vt:lpstr>Síť</vt:lpstr>
      <vt:lpstr>List aplikace Microsoft Excel 97–2003</vt:lpstr>
      <vt:lpstr>Chování Výrobce: náklady a nabídka</vt:lpstr>
      <vt:lpstr>Utopené náklady</vt:lpstr>
      <vt:lpstr>Náklady příležitosti</vt:lpstr>
      <vt:lpstr>Ekonomické náklady versus Účetní náklady</vt:lpstr>
      <vt:lpstr>Zastavení Činnosti, Odchod z trhu</vt:lpstr>
      <vt:lpstr>Produkční funkce</vt:lpstr>
      <vt:lpstr>Typické výrobní faktory</vt:lpstr>
      <vt:lpstr>Prezentace aplikace PowerPoint</vt:lpstr>
      <vt:lpstr>Nákladová funkce</vt:lpstr>
      <vt:lpstr>Optimální objem produkce aneb rovnováha firmy</vt:lpstr>
      <vt:lpstr>Nabídka firmy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3: Trh a jeho fungování</dc:title>
  <dc:creator>Martin Dlouhý</dc:creator>
  <cp:lastModifiedBy>Martin Dlouhý</cp:lastModifiedBy>
  <cp:revision>245</cp:revision>
  <dcterms:created xsi:type="dcterms:W3CDTF">2003-08-21T08:46:19Z</dcterms:created>
  <dcterms:modified xsi:type="dcterms:W3CDTF">2016-03-23T19:58:15Z</dcterms:modified>
</cp:coreProperties>
</file>