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5"/>
  </p:notesMasterIdLst>
  <p:handoutMasterIdLst>
    <p:handoutMasterId r:id="rId36"/>
  </p:handoutMasterIdLst>
  <p:sldIdLst>
    <p:sldId id="397" r:id="rId2"/>
    <p:sldId id="309" r:id="rId3"/>
    <p:sldId id="317" r:id="rId4"/>
    <p:sldId id="389" r:id="rId5"/>
    <p:sldId id="390" r:id="rId6"/>
    <p:sldId id="393" r:id="rId7"/>
    <p:sldId id="392" r:id="rId8"/>
    <p:sldId id="394" r:id="rId9"/>
    <p:sldId id="396" r:id="rId10"/>
    <p:sldId id="395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66FF"/>
    <a:srgbClr val="080808"/>
    <a:srgbClr val="FFFF00"/>
    <a:srgbClr val="993366"/>
    <a:srgbClr val="FAF3C6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6" autoAdjust="0"/>
    <p:restoredTop sz="94683" autoAdjust="0"/>
  </p:normalViewPr>
  <p:slideViewPr>
    <p:cSldViewPr>
      <p:cViewPr varScale="1">
        <p:scale>
          <a:sx n="105" d="100"/>
          <a:sy n="105" d="100"/>
        </p:scale>
        <p:origin x="2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fld id="{08C82C25-C915-456A-A104-8C2347E074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459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D56184-017E-42FA-9F71-B85C7E5B74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923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A5E7D-9341-429D-917C-FAE256C655B9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0342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0836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A5E7D-9341-429D-917C-FAE256C655B9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03167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53235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482577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2854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31341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11933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70634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9467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A5E7D-9341-429D-917C-FAE256C655B9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0284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A5E7D-9341-429D-917C-FAE256C655B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02785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37535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12477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37304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07501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03182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91004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49786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33969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A5E7D-9341-429D-917C-FAE256C655B9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22853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9501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C1A3B-E3B7-4ADF-A7AE-24028C9CC77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87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50149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44658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268682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46749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6496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8564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052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4856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1704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2816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6651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6FAD-E3E4-49E5-B133-2DF613B8E7A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342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42460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48660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616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96069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04907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585087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3CC-3445-4BC2-B016-BB38DCCF9FA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8018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2E16-4699-499D-9AE3-3F38B960C7E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565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11500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AB09-2711-431B-AC10-1CAF80EAA7C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861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B49F-C228-4B9B-85E3-F9A684A9EE7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391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4561-FADD-4772-ADB8-806D0C18F50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133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1F55-4688-4D97-A33F-996ECCFB178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918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1912-9609-4A01-B7B0-6CEA426D0DC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667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B701-D6B1-4725-80A1-7954F8E1E4E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367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8900CAB-18D4-4796-B4E0-B100CD9AE2C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380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9019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0808"/>
            <a:ext cx="8139113" cy="2531368"/>
          </a:xfrm>
          <a:noFill/>
          <a:ln/>
        </p:spPr>
        <p:txBody>
          <a:bodyPr anchorCtr="0">
            <a:normAutofit fontScale="90000"/>
          </a:bodyPr>
          <a:lstStyle/>
          <a:p>
            <a:pPr algn="ctr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Základy Ekonomie pro </a:t>
            </a:r>
            <a:r>
              <a:rPr lang="cs-CZ" altLang="cs-CZ" b="1" dirty="0" err="1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adiktology</a:t>
            </a: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</a:b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</a:b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část  </a:t>
            </a: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6 </a:t>
            </a:r>
            <a:r>
              <a:rPr lang="cs-CZ" altLang="cs-CZ" b="1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cs-CZ" altLang="cs-CZ" b="1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9</a:t>
            </a: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</a:br>
            <a:r>
              <a:rPr lang="cs-CZ" altLang="cs-CZ" b="1" dirty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cs-CZ" altLang="cs-CZ" b="1" dirty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</a:b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</a:b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Prof. Martin Dlouhý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2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Mýty obchodního ochranářství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Mýtus ochrany domácích pracovních míst.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Mýtus rovné konkurence.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Mýtus mladých odvětví.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2869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39113" cy="515938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Nedokonalé trhy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7544" y="1700808"/>
            <a:ext cx="4465117" cy="353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>
                <a:solidFill>
                  <a:srgbClr val="FF9933"/>
                </a:solidFill>
                <a:latin typeface="Arial" panose="020B0604020202020204" pitchFamily="34" charset="0"/>
              </a:rPr>
              <a:t>Cíle: </a:t>
            </a:r>
            <a:endParaRPr lang="cs-CZ" altLang="cs-CZ" sz="2600" dirty="0" smtClean="0">
              <a:solidFill>
                <a:srgbClr val="FF9933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Vysvětlit</a:t>
            </a: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co jsou nedokonalé trhy,</a:t>
            </a: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proč existují,</a:t>
            </a: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jakou roli má informace.</a:t>
            </a:r>
            <a:endParaRPr lang="cs-CZ" altLang="cs-CZ" sz="2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61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Dokonalý trh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FFFFFF"/>
              </a:buClr>
              <a:buSzTx/>
              <a:buFont typeface="+mj-lt"/>
              <a:buAutoNum type="arabicPeriod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Dokonalá informovanost kupujících a prodávajících.</a:t>
            </a:r>
            <a:endParaRPr lang="cs-CZ" altLang="cs-CZ" sz="2800" dirty="0">
              <a:solidFill>
                <a:srgbClr val="FFFFFF"/>
              </a:solidFill>
              <a:effectLst/>
            </a:endParaRPr>
          </a:p>
          <a:p>
            <a:pPr marL="514350" indent="-514350">
              <a:buClr>
                <a:srgbClr val="FFFFFF"/>
              </a:buClr>
              <a:buSzTx/>
              <a:buFont typeface="+mj-lt"/>
              <a:buAutoNum type="arabicPeriod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Nulové náklady na změnu dodavatele.</a:t>
            </a:r>
          </a:p>
          <a:p>
            <a:pPr marL="514350" indent="-514350">
              <a:buClr>
                <a:srgbClr val="FFFFFF"/>
              </a:buClr>
              <a:buSzTx/>
              <a:buFont typeface="+mj-lt"/>
              <a:buAutoNum type="arabicPeriod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Homogenní produkt.</a:t>
            </a:r>
          </a:p>
          <a:p>
            <a:pPr marL="514350" indent="-514350">
              <a:buClr>
                <a:srgbClr val="FFFFFF"/>
              </a:buClr>
              <a:buSzTx/>
              <a:buFont typeface="+mj-lt"/>
              <a:buAutoNum type="arabicPeriod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Velký počet </a:t>
            </a:r>
            <a:r>
              <a:rPr lang="cs-CZ" altLang="cs-CZ" sz="2800" dirty="0" err="1" smtClean="0">
                <a:solidFill>
                  <a:srgbClr val="FFFFFF"/>
                </a:solidFill>
                <a:effectLst/>
              </a:rPr>
              <a:t>prodávajích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.</a:t>
            </a:r>
            <a:endParaRPr lang="en-GB" altLang="cs-CZ" sz="2800" dirty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94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err="1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DokonalE</a:t>
            </a: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 elastická individuální </a:t>
            </a:r>
            <a:r>
              <a:rPr lang="cs-CZ" altLang="cs-CZ" b="1" dirty="0" err="1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poptávkA</a:t>
            </a: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 na dokonalém trhu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Rovnovážná cena je 50 Kč, můj podíl x.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Když budu prodávat za 51 Kč, neprodám nic.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Když budu prodávat za 49, obsadím celý trh.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119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Monopolistická konkurence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Heterogenita (diferenciace) produktu. Např. snaha odlišit se, být kvalitnější, poskytovat lepší služby.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Příklady: restaurace, kavárny, výrobci nábytku.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Rozmanitost zvyšuje užitečnost produktu (lidé si mohou vybrat to, co jim vyhovuje).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Jde o kombinaci monopolu a konkurence (např. škodovky dělá pouze Škoda, má na ně monopol).  </a:t>
            </a:r>
            <a:endParaRPr lang="cs-CZ" altLang="cs-CZ" sz="2800" dirty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7169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Oligopol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2952328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Malý počet firem na trhu. Jednotlivá firma ovlivňuje dění na trhu.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Příklady: energetika, letecké společnosti, mobilní operátoři.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Menší množství produktu, vyšší ceny.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300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Nedokonalé trhy a informace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Na získání informací je třeba vynaložit náklady.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Např. spotřebitelé nebudou obcházet všechny obchody s obuví, nebudou volat všem instalatérům, neseženou informace o kvalitě všech nemocnic v ČR.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Reklama zvyšuje informovanost, takže vlastně snižuje nedokonalost trhů. (možnost manipulace lživou reklamou)</a:t>
            </a:r>
            <a:endParaRPr lang="en-GB" altLang="cs-CZ" sz="2800" dirty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595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Informace a podnikatelé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Správné informace vytvářejí podnikatelské příležitosti.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Když víte, kde lze koupit levnější jablka, můžete je nakoupit a přivézt na trh do Prahy.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Když máte autobazar, víte lépe než zákazníci jak dobře koupit a prodat, protože dlouhodobě sbíráte informace o trhu.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Když víte, že ve městě chybí služba domácí péče a lidé si ji rádi zaplatí.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To znamená, že lidé vydělávají na tom, že trhy jsou nedokonalé (existuje mezera na trhu).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449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Podnikatelé 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INOVACE: Nejdůležitější podnikatelskou aktivitou jsou inovace. Inovace je uvedení nového výrobku nebo služby na trh.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smtClean="0">
                <a:solidFill>
                  <a:srgbClr val="FFFFFF"/>
                </a:solidFill>
                <a:effectLst/>
              </a:rPr>
              <a:t>Překvapivě podnikání 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vzkvétá na nedokonalých trzích.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PODNIKATELÉ A STÁT: Když mezeru na trhu zaplní stát, tak zmizí příležitosti pro podnikatele. Jsou z trhu vytlačeni. 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endParaRPr lang="cs-CZ" altLang="cs-CZ" sz="28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752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39113" cy="515938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Konkurence a regulace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7544" y="1700808"/>
            <a:ext cx="6696744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>
                <a:solidFill>
                  <a:srgbClr val="FF9933"/>
                </a:solidFill>
                <a:latin typeface="Arial" panose="020B0604020202020204" pitchFamily="34" charset="0"/>
              </a:rPr>
              <a:t>Cíle: </a:t>
            </a:r>
            <a:endParaRPr lang="cs-CZ" altLang="cs-CZ" sz="2600" dirty="0" smtClean="0">
              <a:solidFill>
                <a:srgbClr val="FF9933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Vysvětlit</a:t>
            </a: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proč a jak je konkurence na trh omezována.</a:t>
            </a:r>
          </a:p>
        </p:txBody>
      </p:sp>
    </p:spTree>
    <p:extLst>
      <p:ext uri="{BB962C8B-B14F-4D97-AF65-F5344CB8AC3E}">
        <p14:creationId xmlns:p14="http://schemas.microsoft.com/office/powerpoint/2010/main" val="144464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39113" cy="515938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SMĚNA, specializace, mezinárodní obchod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684213" y="1773238"/>
            <a:ext cx="7416800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>
                <a:solidFill>
                  <a:srgbClr val="FF9933"/>
                </a:solidFill>
                <a:latin typeface="Arial" panose="020B0604020202020204" pitchFamily="34" charset="0"/>
              </a:rPr>
              <a:t>Cíle: </a:t>
            </a:r>
            <a:endParaRPr lang="cs-CZ" altLang="cs-CZ" sz="2600" dirty="0" smtClean="0">
              <a:solidFill>
                <a:srgbClr val="FF9933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Vysvětlit</a:t>
            </a: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proč směna zvyšuje bohatství,</a:t>
            </a: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proč specializace vede k růstu produkce,</a:t>
            </a: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proč se vyplatí zaměstnat i lidi, kteří něco dělají hůře než vy osobně.</a:t>
            </a:r>
            <a:endParaRPr lang="cs-CZ" altLang="cs-CZ" sz="2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konkurence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FFFF"/>
              </a:buClr>
              <a:buSzTx/>
              <a:buFont typeface="+mj-lt"/>
              <a:buAutoNum type="arabicPeriod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Statické pojetí: Velký počet firem na trhu.</a:t>
            </a:r>
            <a:endParaRPr lang="cs-CZ" altLang="cs-CZ" sz="2800" dirty="0">
              <a:solidFill>
                <a:srgbClr val="FFFFFF"/>
              </a:solidFill>
              <a:effectLst/>
            </a:endParaRPr>
          </a:p>
          <a:p>
            <a:pPr marL="514350" indent="-514350">
              <a:buClr>
                <a:srgbClr val="FFFFFF"/>
              </a:buClr>
              <a:buSzTx/>
              <a:buFont typeface="+mj-lt"/>
              <a:buAutoNum type="arabicPeriod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Procesní pojetí: Otevřenost trhu (potenciální konkurenti, kteří na trh mohou kdykoli vstoupit). Hlavním omezení konkurence tedy spočívá v omezení vstupu na trh.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889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Omezení vstupu na trh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Licence, testy, akreditace, autorizace, atestace, zkoušky, povolení, registrace, vzdělání, vysvědčení, kvóty, bezpečností a hygienické požadavky.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Cech (nyní spíše asociace, komora, svaz), je sdružení výrobců, které má moc od státu a může omezovat vstup na trh. Předpokladem je členství v cechu.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90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Antidumpingová politika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3456384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Kořistnický dumping – prodej za cenu, která je menší než náklady. Cílem je zničit konkurenci a získat na trhu dominantní postavení.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Jak však zjistit, že cena je opravdu dumpingová?</a:t>
            </a:r>
            <a:endParaRPr lang="cs-CZ" altLang="cs-CZ" sz="2800" dirty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255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Ochrana hospodářské soutěže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392488"/>
          </a:xfrm>
        </p:spPr>
        <p:txBody>
          <a:bodyPr>
            <a:normAutofit fontScale="92500"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Státní politika, která má bránit kartelovým dohodám a zneužívání dominantního postavení.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V ČR: Úřad na ochranu hospodářské soutěže.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Povolování fúzí: dominantní postavení na trhu nebo hledání optimální velikosti firmy za účelem snižování nákladů?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Jak měřit dominantní postavení? Co je relevantní trh?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endParaRPr lang="cs-CZ" altLang="cs-CZ" sz="28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1824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20220" cy="1152128"/>
          </a:xfrm>
          <a:noFill/>
          <a:ln/>
        </p:spPr>
        <p:txBody>
          <a:bodyPr anchorCtr="0">
            <a:normAutofit/>
          </a:bodyPr>
          <a:lstStyle/>
          <a:p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Monopol a substituce</a:t>
            </a:r>
            <a:b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</a:b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Monopol a Regulace ceny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Monopol – existuje jediný dodavatel na trhu (je třeba rozlišovat, zda existuje jediný výrobce a zda existují k produktu nějaké substituty).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Definice trhu, definice produktu a substitutů.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Příklad: jsou České dráhy monopolem?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Rovnováha monopolu MR=MC. Monopol dosahuje monopolního zisku, vyrábí méně za vyšší ceny.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Regulace ceny zvýší produkci monopolu, ale  může zabránit vstupu konkurentů.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Cena jako náklady + přirážka může vést ke špatné motivaci.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endParaRPr lang="cs-CZ" altLang="cs-CZ" sz="28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68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Státem vytvořené monopoly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Vstup na trh vázán na povolení státu ve veřejném zájmu – administrativní monopol – např. pošta, televize, telekomunikace, energetika.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Důsledkem může být neefektivnost a vysoké ceny. Hrozí ovládnutí strážce.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endParaRPr lang="cs-CZ" altLang="cs-CZ" sz="28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611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Přirozený monopol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Přirozené překážky vstupu na trh – např. nutnost budovat nákladnou přenosovou síť (kabely, trubky) – voda, odpad, elektřina, plyn, ale také placené dopravní cesty (silnice, tunely, koleje, metro). 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endParaRPr lang="cs-CZ" altLang="cs-CZ" sz="28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09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Kartelové dohody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Kartelová dohoda je formou nekalé konkurence.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Velké firmy, ale i státy (OPEC). Cílem je domluvit se na produkci a cenách a zvýšit tak zisky.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smtClean="0">
                <a:solidFill>
                  <a:srgbClr val="FFFFFF"/>
                </a:solidFill>
                <a:effectLst/>
              </a:rPr>
              <a:t>Nelegální 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kartely mají tendenci se časem rozpadat, když na porušení firma vydělá (dodržování dohody není vynutitelné).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Modelem rozpadu kartelu je tzv. </a:t>
            </a:r>
            <a:r>
              <a:rPr lang="cs-CZ" altLang="cs-CZ" sz="2800" dirty="0" err="1" smtClean="0">
                <a:solidFill>
                  <a:srgbClr val="FFFFFF"/>
                </a:solidFill>
                <a:effectLst/>
              </a:rPr>
              <a:t>vezňovo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 dilema, které je známo z teorie her. 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endParaRPr lang="cs-CZ" altLang="cs-CZ" sz="28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808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39113" cy="515938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Zásahy státu do cen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107504" y="1772816"/>
            <a:ext cx="7632848" cy="165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>
                <a:solidFill>
                  <a:srgbClr val="FF9933"/>
                </a:solidFill>
                <a:latin typeface="Arial" panose="020B0604020202020204" pitchFamily="34" charset="0"/>
              </a:rPr>
              <a:t>Cíle: </a:t>
            </a:r>
            <a:endParaRPr lang="cs-CZ" altLang="cs-CZ" sz="2600" dirty="0" smtClean="0">
              <a:solidFill>
                <a:srgbClr val="FF9933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Vysvětlit možnosti státu zasahovat do cen a dopady těchto zásahů</a:t>
            </a:r>
          </a:p>
        </p:txBody>
      </p:sp>
    </p:spTree>
    <p:extLst>
      <p:ext uri="{BB962C8B-B14F-4D97-AF65-F5344CB8AC3E}">
        <p14:creationId xmlns:p14="http://schemas.microsoft.com/office/powerpoint/2010/main" val="1686523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Cenový strop (maximální cena)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Cenový strop – prodávající nesmí požadovat cenu vyšší než je stanovena státem (potraviny, energie, nájemné, doprava).</a:t>
            </a:r>
            <a:endParaRPr lang="cs-CZ" altLang="cs-CZ" sz="2800" dirty="0">
              <a:solidFill>
                <a:srgbClr val="FFFFFF"/>
              </a:solidFill>
              <a:effectLst/>
            </a:endParaRP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Účelem je snad chránit spotřebitele proti vysokým cenám statků, které uspokojují základní potřeby.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Výsledkem však může být pouze omezení nabídky při vzniku vyšší poptávky(vzniká nedostatek - nerovnováha na trhu).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Např. farmaceutická firma nebude dodávat lék na daný trh, omezí výzkum a vývoj v dané oblasti.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Vznik nepeněžních nákladů k získání nedostatkového zboží nebo služby (i nelegálně).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60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086600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Příklad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31" name="Rectangle 1035"/>
          <p:cNvSpPr>
            <a:spLocks noChangeArrowheads="1"/>
          </p:cNvSpPr>
          <p:nvPr/>
        </p:nvSpPr>
        <p:spPr bwMode="auto">
          <a:xfrm>
            <a:off x="468313" y="1250951"/>
            <a:ext cx="8496300" cy="131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dirty="0" smtClean="0">
                <a:solidFill>
                  <a:srgbClr val="FFFFFF"/>
                </a:solidFill>
                <a:latin typeface="+mn-lt"/>
              </a:rPr>
              <a:t>Jsou dva chlapci, Petr a Pavel. Každý vlastní nějaké hračky. Rádi by si ovšem některé mezi sebou vyměnili. Jaké výměny jim poradíte?</a:t>
            </a:r>
            <a:endParaRPr lang="en-US" altLang="cs-CZ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24815"/>
              </p:ext>
            </p:extLst>
          </p:nvPr>
        </p:nvGraphicFramePr>
        <p:xfrm>
          <a:off x="827584" y="2549366"/>
          <a:ext cx="7488831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5719"/>
                <a:gridCol w="2496556"/>
                <a:gridCol w="2496556"/>
              </a:tblGrid>
              <a:tr h="286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Petrovy 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věci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Užitek pro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Petra 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Užitek pro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Pavla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718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knížka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káča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míč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pálka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krabička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Celkový</a:t>
                      </a:r>
                      <a:r>
                        <a:rPr lang="cs-CZ" sz="20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užitek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86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Pavlovy </a:t>
                      </a:r>
                      <a:r>
                        <a:rPr lang="cs-CZ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věci</a:t>
                      </a:r>
                      <a:endParaRPr lang="cs-CZ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Užitek pro </a:t>
                      </a:r>
                      <a:r>
                        <a:rPr lang="cs-CZ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Petra </a:t>
                      </a:r>
                      <a:endParaRPr lang="cs-CZ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Užitek pro </a:t>
                      </a:r>
                      <a:r>
                        <a:rPr lang="cs-CZ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Pavla</a:t>
                      </a:r>
                      <a:endParaRPr lang="cs-CZ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145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psací pero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hračka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nůž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čapka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Celkový užitek</a:t>
                      </a:r>
                      <a:endParaRPr lang="cs-CZ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rgbClr val="0066FF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cs-CZ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Spotřební daň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Jedna z možností výběru daní (vybrané zboží, vychází z množství).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Břemeno padá na spotřebitele (vyšší celková cena) i výrobce (omezení poptávky, nižší originální cena).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Spotřební daň z neřesti (tabák, alkohol), luxusu, ekologie (benzín). 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Daň z přidané hodnoty – na všechno zboží, vychází z ceny, může existovat více sazeb.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506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Subvence 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345638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Částka placená státem k ceně statku či služby (záporná spotřební daň). Cílem je snížit cenu pro spotřebitele nebo vůbec zajistit produkci statku či služby.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Příklady – doprava (městská hromadná doprava, České dráhy), bytová výstavba, potraviny, sociální služby, mateřské školy.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Vyšší nabídka může vést k vyšším nákladům (křivka nabídky je rostoucí).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84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6672"/>
            <a:ext cx="7418784" cy="774278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Minimální cena a vývozní subvence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392488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Minimální výkupní ceny od zemědělců. Potom se ovšem nemusí podařit vše prodat a jsou poskytovány vývozní subvence.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V mezinárodním obchodu pak probíhá boj proti subvencovaným dovozům (např. cla).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Silný lobbing zemědělců, strategická potravinová soběstačnost.  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912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20220" cy="1152128"/>
          </a:xfrm>
          <a:noFill/>
          <a:ln/>
        </p:spPr>
        <p:txBody>
          <a:bodyPr anchorCtr="0">
            <a:normAutofit/>
          </a:bodyPr>
          <a:lstStyle/>
          <a:p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Státní </a:t>
            </a:r>
            <a:r>
              <a:rPr lang="cs-CZ" altLang="cs-CZ" b="1" dirty="0" err="1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invervenční</a:t>
            </a: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 nákupy</a:t>
            </a:r>
            <a:b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</a:br>
            <a:r>
              <a:rPr lang="cs-CZ" altLang="cs-CZ" b="1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produkční kvóty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Nákupy státu, například nákupy obilí. Stát tak zajišťuje zemědělcům vyšší cenu. Časem by však měl přijít intervenční prodej ke snížení cen (co se zásobami dělat?)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Produkční kvóta – </a:t>
            </a:r>
            <a:r>
              <a:rPr lang="cs-CZ" altLang="cs-CZ" sz="2800" dirty="0" err="1" smtClean="0">
                <a:solidFill>
                  <a:srgbClr val="FFFFFF"/>
                </a:solidFill>
                <a:effectLst/>
              </a:rPr>
              <a:t>podoptimální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 množství statku (neefektivnost), například cukr.</a:t>
            </a:r>
          </a:p>
          <a:p>
            <a:pPr>
              <a:buClr>
                <a:srgbClr val="FFFFFF"/>
              </a:buClr>
              <a:buSzTx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Problém rozdělování kvót mezi výrobce.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endParaRPr lang="cs-CZ" altLang="cs-CZ" sz="28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562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 dirty="0" err="1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SMěnA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Dobrovolná směna obohacuje oba směňující. Každý je na tom nyní lépe než před uskutečněním směny (vzpomeňte si účastníky stěhování ve filmu Kulový Blesk).</a:t>
            </a:r>
            <a:endParaRPr lang="cs-CZ" altLang="cs-CZ" sz="2800" dirty="0">
              <a:solidFill>
                <a:srgbClr val="FFFFFF"/>
              </a:solidFill>
              <a:effectLst/>
            </a:endParaRP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Bohatství není měřeno počtem statků, ale uspokojením z nich. Směna ukazuje, že bohatství lze zvýšit i bez zvýšení produkce.</a:t>
            </a:r>
            <a:endParaRPr lang="cs-CZ" altLang="cs-CZ" sz="2800" dirty="0">
              <a:solidFill>
                <a:srgbClr val="FFFFFF"/>
              </a:solidFill>
              <a:effectLst/>
            </a:endParaRP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Směna ovšem navíc umožňuje specializaci a tím i zvýšení produkce.</a:t>
            </a:r>
            <a:endParaRPr lang="en-GB" altLang="cs-CZ" sz="2800" dirty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Specializace a Směna na základě absolutních výhod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Absolutní výhoda znamená, že jedinec (firma) je v něčem lepší než jiní lidé (firmy)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Pan Novotný opravuje auta (bere 400 Kč/hod), daňové přiznání by asi zvládl, ale stálo by to hodně námahy a času při studování předpisů (6 hodin). 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Pan Novák je daňový poradce (bere také 400 Kč/hod), v autech se moc nevyzná (opravil by to za 2 hod).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Pan </a:t>
            </a:r>
            <a:r>
              <a:rPr lang="cs-CZ" altLang="cs-CZ" sz="2800" dirty="0" err="1" smtClean="0">
                <a:solidFill>
                  <a:srgbClr val="FFFFFF"/>
                </a:solidFill>
                <a:effectLst/>
              </a:rPr>
              <a:t>novák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 udělá panu Novotnému přiznání za 2 hodiny a pan Novotný mu opraví auto za 45 minut.</a:t>
            </a:r>
            <a:endParaRPr lang="cs-CZ" altLang="cs-CZ" sz="2800" dirty="0">
              <a:solidFill>
                <a:srgbClr val="FFFFFF"/>
              </a:solidFill>
              <a:effectLst/>
            </a:endParaRP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Směna umožňuje, aby každý dělal to, v čem je dobrý a ostatní si nakoupí od ostatních.</a:t>
            </a:r>
            <a:endParaRPr lang="en-GB" altLang="cs-CZ" sz="2800" dirty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97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Specializace a Směna na základě Komparativních výhod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 fontScale="92500"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Už víme, že absolutní výhoda znamená, že jedinec (firma) je v něčem lepší než jiní lidé (firmy). Co když tomu ale tak není? Bude mít ostatním na trhu co nabídnout?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Pan Novák je daňový poradce (bere také 400 Kč/hod). Taky umí perfektně a rychle žehlit košile (za 1 hodinu týdně vyžehlí všechny).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Přesto si najme paní Novotnou, která vyžehlí všechny košile za 2 hodiny a je tedy méně výkonná. </a:t>
            </a:r>
            <a:endParaRPr lang="cs-CZ" altLang="cs-CZ" sz="2800" dirty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811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Specializace a Směna na základě Komparativních (relativních) výhod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Za ušetřenou hodinu žehlení vydělá pan Novák 400 Kč, které věnuje daňovému poradenství.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zatímco paní Novotné platí za </a:t>
            </a:r>
            <a:r>
              <a:rPr lang="cs-CZ" altLang="cs-CZ" sz="2800" dirty="0" err="1" smtClean="0">
                <a:solidFill>
                  <a:srgbClr val="FFFFFF"/>
                </a:solidFill>
                <a:effectLst/>
              </a:rPr>
              <a:t>žehlední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 150 Kč za hodinu (tedy celkem 300 </a:t>
            </a:r>
            <a:r>
              <a:rPr lang="cs-CZ" altLang="cs-CZ" sz="2800" dirty="0" err="1" smtClean="0">
                <a:solidFill>
                  <a:srgbClr val="FFFFFF"/>
                </a:solidFill>
                <a:effectLst/>
              </a:rPr>
              <a:t>kč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), takže 100 Kč vydělá díky specializaci a směně.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Paní Novotná se tedy zapojuje do </a:t>
            </a:r>
            <a:r>
              <a:rPr lang="cs-CZ" altLang="cs-CZ" sz="2800" dirty="0" err="1" smtClean="0">
                <a:solidFill>
                  <a:srgbClr val="FFFFFF"/>
                </a:solidFill>
                <a:effectLst/>
              </a:rPr>
              <a:t>ekomického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 života i když je ve všem horší než pan Novák (Novotná neumí účtovat a košile žehlí pomalu).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Komparativní výhodu má jedinec (firma) v činnosti, ve které je lepší než v jiných činnostech).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Ze svobodného mezinárodní obchodu by tedy měly mít výhody i hospodářsky zaostalé země.</a:t>
            </a:r>
            <a:endParaRPr lang="en-GB" altLang="cs-CZ" sz="2800" dirty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50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Zdroje Komparativních (relativních) výhod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Nahromaděná speciální znalost (studium, dlouhodobé historické zkušenosti).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Přírodní podmínky (počasí, půda)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Přirozený talent.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Relativní vybavenost kapitálem a prací (často rozdíl mezi vyspělými ekonomika a nerozvinutými).</a:t>
            </a:r>
            <a:endParaRPr lang="en-GB" altLang="cs-CZ" sz="2800" dirty="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08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r>
              <a:rPr lang="cs-CZ" altLang="cs-CZ" b="1" dirty="0" err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BariÉry</a:t>
            </a:r>
            <a:r>
              <a:rPr lang="cs-CZ" altLang="cs-CZ" b="1" dirty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altLang="cs-CZ" b="1" dirty="0" err="1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mEzinárodního</a:t>
            </a:r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altLang="cs-CZ" b="1" dirty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obchodu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>
          <a:xfrm>
            <a:off x="818348" y="1484784"/>
            <a:ext cx="7511472" cy="4617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9933"/>
                </a:solidFill>
                <a:effectLst/>
              </a:rPr>
              <a:t>Možnosti ochrany trhu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: dovozní clo, dovozní kvóta, různé podmínky na kvalitu a technické parametry dovozu apod.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FF9933"/>
                </a:solidFill>
                <a:effectLst/>
              </a:rPr>
              <a:t>Důsledky: </a:t>
            </a:r>
            <a:r>
              <a:rPr lang="cs-CZ" altLang="cs-CZ" sz="2800" dirty="0" smtClean="0">
                <a:solidFill>
                  <a:srgbClr val="FFFFFF"/>
                </a:solidFill>
                <a:effectLst/>
              </a:rPr>
              <a:t>ochrana domácího trhu znamená především výhodu pro domácí výrobce, vyšší cenu a méně zboží pro spotřebitelé.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039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6124</TotalTime>
  <Words>1750</Words>
  <Application>Microsoft Office PowerPoint</Application>
  <PresentationFormat>Předvádění na obrazovce (4:3)</PresentationFormat>
  <Paragraphs>237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Times New Roman</vt:lpstr>
      <vt:lpstr>Verdana</vt:lpstr>
      <vt:lpstr>Wingdings</vt:lpstr>
      <vt:lpstr>Síť</vt:lpstr>
      <vt:lpstr>Základy Ekonomie pro adiktology  část  6 - 9   Prof. Martin Dlouhý</vt:lpstr>
      <vt:lpstr>SMĚNA, specializace, mezinárodní obchod</vt:lpstr>
      <vt:lpstr>Příklad</vt:lpstr>
      <vt:lpstr>SMěnA</vt:lpstr>
      <vt:lpstr>Specializace a Směna na základě absolutních výhod</vt:lpstr>
      <vt:lpstr>Specializace a Směna na základě Komparativních výhod</vt:lpstr>
      <vt:lpstr>Specializace a Směna na základě Komparativních (relativních) výhod</vt:lpstr>
      <vt:lpstr>Zdroje Komparativních (relativních) výhod</vt:lpstr>
      <vt:lpstr>BariÉry mEzinárodního obchodu</vt:lpstr>
      <vt:lpstr>Mýty obchodního ochranářství</vt:lpstr>
      <vt:lpstr>Nedokonalé trhy</vt:lpstr>
      <vt:lpstr>Dokonalý trh</vt:lpstr>
      <vt:lpstr>DokonalE elastická individuální poptávkA na dokonalém trhu</vt:lpstr>
      <vt:lpstr>Monopolistická konkurence</vt:lpstr>
      <vt:lpstr>Oligopol</vt:lpstr>
      <vt:lpstr>Nedokonalé trhy a informace</vt:lpstr>
      <vt:lpstr>Informace a podnikatelé</vt:lpstr>
      <vt:lpstr>Podnikatelé </vt:lpstr>
      <vt:lpstr>Konkurence a regulace</vt:lpstr>
      <vt:lpstr>konkurence</vt:lpstr>
      <vt:lpstr>Omezení vstupu na trh</vt:lpstr>
      <vt:lpstr>Antidumpingová politika</vt:lpstr>
      <vt:lpstr>Ochrana hospodářské soutěže</vt:lpstr>
      <vt:lpstr>Monopol a substituce Monopol a Regulace ceny</vt:lpstr>
      <vt:lpstr>Státem vytvořené monopoly</vt:lpstr>
      <vt:lpstr>Přirozený monopol</vt:lpstr>
      <vt:lpstr>Kartelové dohody</vt:lpstr>
      <vt:lpstr>Zásahy státu do cen</vt:lpstr>
      <vt:lpstr>Cenový strop (maximální cena)</vt:lpstr>
      <vt:lpstr>Spotřební daň</vt:lpstr>
      <vt:lpstr>Subvence </vt:lpstr>
      <vt:lpstr>Minimální cena a vývozní subvence</vt:lpstr>
      <vt:lpstr>Státní invervenční nákupy produkční kvóty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Lekce 3: Trh a jeho fungování</dc:title>
  <dc:creator>Martin Dlouhý</dc:creator>
  <cp:lastModifiedBy>Martin Dlouhý</cp:lastModifiedBy>
  <cp:revision>248</cp:revision>
  <dcterms:created xsi:type="dcterms:W3CDTF">2003-08-21T08:46:19Z</dcterms:created>
  <dcterms:modified xsi:type="dcterms:W3CDTF">2019-03-04T17:08:42Z</dcterms:modified>
</cp:coreProperties>
</file>