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12" r:id="rId1"/>
  </p:sldMasterIdLst>
  <p:notesMasterIdLst>
    <p:notesMasterId r:id="rId10"/>
  </p:notesMasterIdLst>
  <p:handoutMasterIdLst>
    <p:handoutMasterId r:id="rId11"/>
  </p:handoutMasterIdLst>
  <p:sldIdLst>
    <p:sldId id="309" r:id="rId2"/>
    <p:sldId id="314" r:id="rId3"/>
    <p:sldId id="389" r:id="rId4"/>
    <p:sldId id="315" r:id="rId5"/>
    <p:sldId id="390" r:id="rId6"/>
    <p:sldId id="319" r:id="rId7"/>
    <p:sldId id="370" r:id="rId8"/>
    <p:sldId id="385" r:id="rId9"/>
  </p:sldIdLst>
  <p:sldSz cx="9144000" cy="6858000" type="screen4x3"/>
  <p:notesSz cx="6797675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0808"/>
    <a:srgbClr val="FFFF00"/>
    <a:srgbClr val="993366"/>
    <a:srgbClr val="FF9933"/>
    <a:srgbClr val="0066FF"/>
    <a:srgbClr val="FAF3C6"/>
    <a:srgbClr val="FFFF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06" autoAdjust="0"/>
    <p:restoredTop sz="94683" autoAdjust="0"/>
  </p:normalViewPr>
  <p:slideViewPr>
    <p:cSldViewPr>
      <p:cViewPr varScale="1">
        <p:scale>
          <a:sx n="108" d="100"/>
          <a:sy n="108" d="100"/>
        </p:scale>
        <p:origin x="27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1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spcBef>
                <a:spcPct val="50000"/>
              </a:spcBef>
              <a:spcAft>
                <a:spcPct val="40000"/>
              </a:spcAft>
              <a:buClr>
                <a:schemeClr val="tx1"/>
              </a:buClr>
              <a:buFont typeface="Wingdings" panose="05000000000000000000" pitchFamily="2" charset="2"/>
              <a:buNone/>
              <a:defRPr sz="1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</a:lstStyle>
          <a:p>
            <a:endParaRPr lang="cs-CZ" altLang="cs-CZ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80000"/>
              </a:lnSpc>
              <a:spcBef>
                <a:spcPct val="50000"/>
              </a:spcBef>
              <a:spcAft>
                <a:spcPct val="40000"/>
              </a:spcAft>
              <a:buClr>
                <a:schemeClr val="tx1"/>
              </a:buClr>
              <a:buFont typeface="Wingdings" panose="05000000000000000000" pitchFamily="2" charset="2"/>
              <a:buNone/>
              <a:defRPr sz="1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</a:lstStyle>
          <a:p>
            <a:endParaRPr lang="cs-CZ" altLang="cs-CZ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spcBef>
                <a:spcPct val="50000"/>
              </a:spcBef>
              <a:spcAft>
                <a:spcPct val="40000"/>
              </a:spcAft>
              <a:buClr>
                <a:schemeClr val="tx1"/>
              </a:buClr>
              <a:buFont typeface="Wingdings" panose="05000000000000000000" pitchFamily="2" charset="2"/>
              <a:buNone/>
              <a:defRPr sz="1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</a:lstStyle>
          <a:p>
            <a:endParaRPr lang="cs-CZ" altLang="cs-CZ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80000"/>
              </a:lnSpc>
              <a:spcBef>
                <a:spcPct val="50000"/>
              </a:spcBef>
              <a:spcAft>
                <a:spcPct val="40000"/>
              </a:spcAft>
              <a:buClr>
                <a:schemeClr val="tx1"/>
              </a:buClr>
              <a:buFont typeface="Wingdings" panose="05000000000000000000" pitchFamily="2" charset="2"/>
              <a:buNone/>
              <a:defRPr sz="1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</a:lstStyle>
          <a:p>
            <a:fld id="{08C82C25-C915-456A-A104-8C2347E0741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645970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cs-CZ" altLang="cs-CZ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endParaRPr lang="cs-CZ" altLang="cs-CZ"/>
          </a:p>
        </p:txBody>
      </p:sp>
      <p:sp>
        <p:nvSpPr>
          <p:cNvPr id="563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89475"/>
            <a:ext cx="5438775" cy="444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7363"/>
            <a:ext cx="294640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cs-CZ" altLang="cs-CZ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7363"/>
            <a:ext cx="294640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DBD56184-017E-42FA-9F71-B85C7E5B74E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049234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8A5E7D-9341-429D-917C-FAE256C655B9}" type="slidenum">
              <a:rPr lang="cs-CZ" altLang="cs-CZ"/>
              <a:pPr/>
              <a:t>1</a:t>
            </a:fld>
            <a:endParaRPr lang="cs-CZ" altLang="cs-CZ"/>
          </a:p>
        </p:txBody>
      </p:sp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41027850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8F219D-0177-48D2-8EEE-B7374B69052B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28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7941046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8449B8-3DF5-4305-8162-CF83AF19DE89}" type="slidenum">
              <a:rPr lang="cs-CZ" altLang="cs-CZ"/>
              <a:pPr/>
              <a:t>3</a:t>
            </a:fld>
            <a:endParaRPr lang="cs-CZ" altLang="cs-CZ"/>
          </a:p>
        </p:txBody>
      </p:sp>
      <p:sp>
        <p:nvSpPr>
          <p:cNvPr id="455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5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9856440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FC3F99-F45F-4287-9F25-D9AF194B82DE}" type="slidenum">
              <a:rPr lang="cs-CZ" altLang="cs-CZ"/>
              <a:pPr/>
              <a:t>4</a:t>
            </a:fld>
            <a:endParaRPr lang="cs-CZ" altLang="cs-CZ"/>
          </a:p>
        </p:txBody>
      </p:sp>
      <p:sp>
        <p:nvSpPr>
          <p:cNvPr id="2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2005119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BCA2EF-10C2-4D23-ACF5-7E71E10DA5D0}" type="slidenum">
              <a:rPr lang="cs-CZ" altLang="cs-CZ"/>
              <a:pPr/>
              <a:t>6</a:t>
            </a:fld>
            <a:endParaRPr lang="cs-CZ" altLang="cs-CZ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42734574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FEB8C2-1895-48AA-8E37-248B78DD27F9}" type="slidenum">
              <a:rPr lang="cs-CZ" altLang="cs-CZ"/>
              <a:pPr/>
              <a:t>7</a:t>
            </a:fld>
            <a:endParaRPr lang="cs-CZ" altLang="cs-CZ"/>
          </a:p>
        </p:txBody>
      </p:sp>
      <p:sp>
        <p:nvSpPr>
          <p:cNvPr id="401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ity  </a:t>
            </a:r>
          </a:p>
        </p:txBody>
      </p:sp>
    </p:spTree>
    <p:extLst>
      <p:ext uri="{BB962C8B-B14F-4D97-AF65-F5344CB8AC3E}">
        <p14:creationId xmlns:p14="http://schemas.microsoft.com/office/powerpoint/2010/main" val="5272932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D7D0DC-10B1-410F-8C11-332BF5E170B7}" type="slidenum">
              <a:rPr lang="cs-CZ" altLang="cs-CZ"/>
              <a:pPr/>
              <a:t>8</a:t>
            </a:fld>
            <a:endParaRPr lang="cs-CZ" altLang="cs-CZ"/>
          </a:p>
        </p:txBody>
      </p:sp>
      <p:sp>
        <p:nvSpPr>
          <p:cNvPr id="442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2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ity  </a:t>
            </a:r>
          </a:p>
        </p:txBody>
      </p:sp>
    </p:spTree>
    <p:extLst>
      <p:ext uri="{BB962C8B-B14F-4D97-AF65-F5344CB8AC3E}">
        <p14:creationId xmlns:p14="http://schemas.microsoft.com/office/powerpoint/2010/main" val="2509345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9314" y="596019"/>
            <a:ext cx="7510506" cy="3213982"/>
          </a:xfrm>
        </p:spPr>
        <p:txBody>
          <a:bodyPr anchor="b">
            <a:normAutofit/>
          </a:bodyPr>
          <a:lstStyle>
            <a:lvl1pPr algn="ctr">
              <a:defRPr sz="4000"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  <a:outerShdw blurRad="28575" dist="31750" dir="132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9314" y="3886200"/>
            <a:ext cx="7510506" cy="2219108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0" scaled="1"/>
                  <a:tileRect/>
                </a:gra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26FAD-E3E4-49E5-B133-2DF613B8E7A5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63429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677" y="4377485"/>
            <a:ext cx="7413007" cy="907505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7678" y="996188"/>
            <a:ext cx="7301427" cy="298112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677" y="5284990"/>
            <a:ext cx="7413007" cy="81707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7678" y="6181344"/>
            <a:ext cx="5337278" cy="365125"/>
          </a:xfrm>
        </p:spPr>
        <p:txBody>
          <a:bodyPr/>
          <a:lstStyle/>
          <a:p>
            <a:endParaRPr lang="cs-CZ" alt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B4F23-A704-43EA-BB39-6820A814E3EE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34246039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7" y="596018"/>
            <a:ext cx="7511474" cy="3137782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7" y="4343400"/>
            <a:ext cx="7511474" cy="175866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B4F23-A704-43EA-BB39-6820A814E3EE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14866012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583818" y="86027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accent1"/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888822" y="29859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accent1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942" y="596018"/>
            <a:ext cx="6974115" cy="3044079"/>
          </a:xfrm>
        </p:spPr>
        <p:txBody>
          <a:bodyPr anchor="ctr">
            <a:normAutofit/>
          </a:bodyPr>
          <a:lstStyle>
            <a:lvl1pPr algn="l">
              <a:defRPr sz="2800" b="0" cap="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56436" y="3650606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4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7" y="4641206"/>
            <a:ext cx="7511473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0" scaled="1"/>
                  <a:tileRect/>
                </a:gra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B4F23-A704-43EA-BB39-6820A814E3EE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8861640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7" y="3603566"/>
            <a:ext cx="7512338" cy="14688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015" y="5072366"/>
            <a:ext cx="7512339" cy="102969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B4F23-A704-43EA-BB39-6820A814E3EE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39606927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83818" y="75385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accent1"/>
                </a:solidFill>
              </a:rPr>
              <a:t>“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887556" y="287949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accent1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942" y="596018"/>
            <a:ext cx="6974115" cy="2844369"/>
          </a:xfrm>
        </p:spPr>
        <p:txBody>
          <a:bodyPr anchor="ctr">
            <a:normAutofit/>
          </a:bodyPr>
          <a:lstStyle>
            <a:lvl1pPr algn="l">
              <a:defRPr sz="2800" b="0" cap="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18347" y="3886200"/>
            <a:ext cx="7512338" cy="105366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0" scaled="1"/>
                  <a:tileRect/>
                </a:gra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7" y="4939862"/>
            <a:ext cx="7512338" cy="1162198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B4F23-A704-43EA-BB39-6820A814E3EE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74049075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6" y="596018"/>
            <a:ext cx="7511473" cy="275678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18346" y="3682941"/>
            <a:ext cx="7511473" cy="1049283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7" y="4732224"/>
            <a:ext cx="7511472" cy="1369836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B4F23-A704-43EA-BB39-6820A814E3EE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95850879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18347" y="596018"/>
            <a:ext cx="7511473" cy="131248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083CC-3445-4BC2-B016-BB38DCCF9FA7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980185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1708" y="596018"/>
            <a:ext cx="1778112" cy="550604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8347" y="596018"/>
            <a:ext cx="5624137" cy="5506042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F2E16-4699-499D-9AE3-3F38B960C7E7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556512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CDD2860-AD76-49AB-929C-8A1AE962977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8742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B4F23-A704-43EA-BB39-6820A814E3EE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91150003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9314" y="3270698"/>
            <a:ext cx="7510506" cy="1823305"/>
          </a:xfrm>
        </p:spPr>
        <p:txBody>
          <a:bodyPr anchor="b">
            <a:normAutofit/>
          </a:bodyPr>
          <a:lstStyle>
            <a:lvl1pPr algn="r">
              <a:defRPr sz="2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9314" y="5103810"/>
            <a:ext cx="7510506" cy="99825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2AB09-2711-431B-AC10-1CAF80EAA7C0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08610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347" y="2060898"/>
            <a:ext cx="3685073" cy="403133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0" y="2060898"/>
            <a:ext cx="3689239" cy="403133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BB49F-C228-4B9B-85E3-F9A684A9EE7B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13913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6306" y="2060898"/>
            <a:ext cx="3397113" cy="733596"/>
          </a:xfrm>
        </p:spPr>
        <p:txBody>
          <a:bodyPr anchor="b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8347" y="2786027"/>
            <a:ext cx="3685073" cy="3316033"/>
          </a:xfrm>
        </p:spPr>
        <p:txBody>
          <a:bodyPr anchor="t"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150" y="2060898"/>
            <a:ext cx="3419670" cy="725129"/>
          </a:xfrm>
        </p:spPr>
        <p:txBody>
          <a:bodyPr anchor="b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65" y="2786027"/>
            <a:ext cx="3701520" cy="3316033"/>
          </a:xfrm>
        </p:spPr>
        <p:txBody>
          <a:bodyPr anchor="t"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64561-FADD-4772-ADB8-806D0C18F50D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41336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01F55-4688-4D97-A33F-996ECCFB1782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99183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81912-9609-4A01-B7B0-6CEA426D0DC0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16676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7" y="1754928"/>
            <a:ext cx="2729523" cy="1371600"/>
          </a:xfrm>
        </p:spPr>
        <p:txBody>
          <a:bodyPr anchor="b">
            <a:normAutofit/>
          </a:bodyPr>
          <a:lstStyle>
            <a:lvl1pPr algn="l">
              <a:defRPr sz="22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8856" y="596018"/>
            <a:ext cx="4500964" cy="5506041"/>
          </a:xfrm>
        </p:spPr>
        <p:txBody>
          <a:bodyPr anchor="ctr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347" y="3126528"/>
            <a:ext cx="2729523" cy="18288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1B701-D6B1-4725-80A1-7954F8E1E4EC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43673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7" y="1898269"/>
            <a:ext cx="4423803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15442" y="-18288"/>
            <a:ext cx="2500062" cy="6903720"/>
          </a:xfr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080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7318" y="3269869"/>
            <a:ext cx="4423803" cy="18288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23649" y="6181344"/>
            <a:ext cx="718502" cy="365125"/>
          </a:xfrm>
        </p:spPr>
        <p:txBody>
          <a:bodyPr/>
          <a:lstStyle/>
          <a:p>
            <a:endParaRPr lang="cs-CZ" alt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18348" y="6181344"/>
            <a:ext cx="3705300" cy="365125"/>
          </a:xfrm>
        </p:spPr>
        <p:txBody>
          <a:bodyPr/>
          <a:lstStyle/>
          <a:p>
            <a:endParaRPr lang="cs-CZ" alt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24262" y="6181344"/>
            <a:ext cx="305186" cy="329250"/>
          </a:xfrm>
        </p:spPr>
        <p:txBody>
          <a:bodyPr/>
          <a:lstStyle/>
          <a:p>
            <a:fld id="{B8900CAB-18D4-4796-B4E0-B100CD9AE2C6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33800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8347" y="596018"/>
            <a:ext cx="7511473" cy="13124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8" y="2060898"/>
            <a:ext cx="7511472" cy="404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1708" y="6178260"/>
            <a:ext cx="12874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 i="0">
                <a:solidFill>
                  <a:schemeClr val="tx1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defRPr>
            </a:lvl1pPr>
          </a:lstStyle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8347" y="6178260"/>
            <a:ext cx="56241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 i="0">
                <a:solidFill>
                  <a:schemeClr val="tx1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defRPr>
            </a:lvl1pPr>
          </a:lstStyle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17202" y="617826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 i="0">
                <a:solidFill>
                  <a:schemeClr val="tx1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defRPr>
            </a:lvl1pPr>
          </a:lstStyle>
          <a:p>
            <a:fld id="{05FB4F23-A704-43EA-BB39-6820A814E3EE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690197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  <p:sldLayoutId id="2147483926" r:id="rId14"/>
    <p:sldLayoutId id="2147483927" r:id="rId15"/>
    <p:sldLayoutId id="2147483928" r:id="rId16"/>
    <p:sldLayoutId id="2147483929" r:id="rId17"/>
    <p:sldLayoutId id="2147483930" r:id="rId18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kern="1200" cap="all">
          <a:ln w="3175" cmpd="sng">
            <a:noFill/>
          </a:ln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65000"/>
                <a:lumOff val="35000"/>
                <a:alpha val="40000"/>
              </a:schemeClr>
            </a:glow>
            <a:outerShdw blurRad="28575" dist="38100" dir="1404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8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6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4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4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2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1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1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1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00000"/>
        <a:buFont typeface="Arial"/>
        <a:buChar char="•"/>
        <a:defRPr sz="11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8282880" cy="515938"/>
          </a:xfrm>
          <a:noFill/>
          <a:ln/>
        </p:spPr>
        <p:txBody>
          <a:bodyPr anchorCtr="0">
            <a:normAutofit fontScale="90000"/>
          </a:bodyPr>
          <a:lstStyle/>
          <a:p>
            <a:pPr algn="l"/>
            <a:r>
              <a:rPr lang="cs-CZ" altLang="cs-CZ" b="1" dirty="0" smtClean="0">
                <a:solidFill>
                  <a:srgbClr val="FF9933"/>
                </a:solidFill>
                <a:effectLst/>
                <a:latin typeface="Times New Roman" panose="02020603050405020304" pitchFamily="18" charset="0"/>
              </a:rPr>
              <a:t>Chování spotřebitele: užitečnost, poptávka</a:t>
            </a:r>
            <a:endParaRPr lang="en-US" altLang="cs-CZ" b="1" dirty="0">
              <a:solidFill>
                <a:srgbClr val="FF99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0345" name="Text Box 9"/>
          <p:cNvSpPr txBox="1">
            <a:spLocks noChangeArrowheads="1"/>
          </p:cNvSpPr>
          <p:nvPr/>
        </p:nvSpPr>
        <p:spPr bwMode="auto">
          <a:xfrm>
            <a:off x="684213" y="1773238"/>
            <a:ext cx="7416800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bg1"/>
                    </a:gs>
                    <a:gs pos="100000">
                      <a:schemeClr val="accent1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Ctr="1">
            <a:spAutoFit/>
          </a:bodyPr>
          <a:lstStyle/>
          <a:p>
            <a:pPr>
              <a:spcBef>
                <a:spcPct val="50000"/>
              </a:spcBef>
              <a:spcAft>
                <a:spcPct val="40000"/>
              </a:spcAft>
            </a:pPr>
            <a:r>
              <a:rPr lang="cs-CZ" altLang="cs-CZ" sz="2600" dirty="0">
                <a:solidFill>
                  <a:srgbClr val="FF9933"/>
                </a:solidFill>
                <a:latin typeface="Arial" panose="020B0604020202020204" pitchFamily="34" charset="0"/>
              </a:rPr>
              <a:t>Cíle</a:t>
            </a:r>
            <a:r>
              <a:rPr lang="cs-CZ" altLang="cs-CZ" sz="2600" dirty="0" smtClean="0">
                <a:solidFill>
                  <a:srgbClr val="FF9933"/>
                </a:solidFill>
                <a:latin typeface="Arial" panose="020B0604020202020204" pitchFamily="34" charset="0"/>
              </a:rPr>
              <a:t>: </a:t>
            </a:r>
            <a:r>
              <a:rPr lang="cs-CZ" altLang="cs-CZ" sz="2600" dirty="0" smtClean="0">
                <a:solidFill>
                  <a:srgbClr val="FFFFFF"/>
                </a:solidFill>
                <a:latin typeface="Arial" panose="020B0604020202020204" pitchFamily="34" charset="0"/>
              </a:rPr>
              <a:t>Vysvětlit optimální rozdělení omezených prostředků spotřebitele mezi různé statky tak, aby dosáhl maximálního uspokojení (maximálního celkového užitku).</a:t>
            </a:r>
            <a:endParaRPr lang="cs-CZ" altLang="cs-CZ" sz="26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5410200" cy="641350"/>
          </a:xfrm>
          <a:noFill/>
          <a:ln/>
        </p:spPr>
        <p:txBody>
          <a:bodyPr anchorCtr="0">
            <a:normAutofit/>
          </a:bodyPr>
          <a:lstStyle/>
          <a:p>
            <a:pPr algn="l"/>
            <a:r>
              <a:rPr lang="cs-CZ" altLang="cs-CZ" b="1" dirty="0" err="1" smtClean="0">
                <a:solidFill>
                  <a:srgbClr val="FF9933"/>
                </a:solidFill>
                <a:effectLst/>
                <a:latin typeface="Times New Roman" panose="02020603050405020304" pitchFamily="18" charset="0"/>
              </a:rPr>
              <a:t>UŽitek</a:t>
            </a:r>
            <a:endParaRPr lang="en-US" altLang="cs-CZ" b="1" dirty="0">
              <a:solidFill>
                <a:srgbClr val="FF99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0597" name="Rectangle 21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ct val="30000"/>
              </a:spcAft>
              <a:buClr>
                <a:srgbClr val="FFFFFF"/>
              </a:buClr>
              <a:buSzTx/>
              <a:buFont typeface="Wingdings" panose="05000000000000000000" pitchFamily="2" charset="2"/>
              <a:buChar char="§"/>
            </a:pPr>
            <a:r>
              <a:rPr lang="cs-CZ" altLang="cs-CZ" sz="2800" dirty="0" smtClean="0">
                <a:solidFill>
                  <a:srgbClr val="FFFFFF"/>
                </a:solidFill>
                <a:effectLst/>
              </a:rPr>
              <a:t>Celkový užitek – uspokojení spotřebitele  z celého množství statku.</a:t>
            </a:r>
            <a:endParaRPr lang="cs-CZ" altLang="cs-CZ" sz="2800" dirty="0">
              <a:solidFill>
                <a:srgbClr val="FFFFFF"/>
              </a:solidFill>
              <a:effectLst/>
            </a:endParaRPr>
          </a:p>
          <a:p>
            <a:pPr>
              <a:lnSpc>
                <a:spcPct val="90000"/>
              </a:lnSpc>
              <a:spcAft>
                <a:spcPct val="30000"/>
              </a:spcAft>
              <a:buClr>
                <a:srgbClr val="FFFFFF"/>
              </a:buClr>
              <a:buSzTx/>
              <a:buFont typeface="Wingdings" panose="05000000000000000000" pitchFamily="2" charset="2"/>
              <a:buChar char="§"/>
            </a:pPr>
            <a:r>
              <a:rPr lang="cs-CZ" altLang="cs-CZ" sz="2800" dirty="0" smtClean="0">
                <a:solidFill>
                  <a:srgbClr val="FFFFFF"/>
                </a:solidFill>
                <a:effectLst/>
              </a:rPr>
              <a:t>Mezní užitek – užitek z jedné dodatečné jednotky statku.</a:t>
            </a:r>
            <a:endParaRPr lang="cs-CZ" altLang="cs-CZ" sz="2800" dirty="0">
              <a:solidFill>
                <a:srgbClr val="FFFFFF"/>
              </a:solidFill>
              <a:effectLst/>
            </a:endParaRPr>
          </a:p>
          <a:p>
            <a:pPr>
              <a:lnSpc>
                <a:spcPct val="90000"/>
              </a:lnSpc>
              <a:spcAft>
                <a:spcPct val="30000"/>
              </a:spcAft>
              <a:buClr>
                <a:srgbClr val="FFFFFF"/>
              </a:buClr>
              <a:buSzTx/>
              <a:buFont typeface="Wingdings" panose="05000000000000000000" pitchFamily="2" charset="2"/>
              <a:buChar char="§"/>
            </a:pPr>
            <a:r>
              <a:rPr lang="cs-CZ" altLang="cs-CZ" sz="2800" dirty="0" smtClean="0">
                <a:solidFill>
                  <a:srgbClr val="FFFFFF"/>
                </a:solidFill>
                <a:effectLst/>
              </a:rPr>
              <a:t>Zákon klesajícího mezního užitku – s rostoucí spotřebou mezní užitek statku klesá.</a:t>
            </a:r>
            <a:endParaRPr lang="cs-CZ" altLang="cs-CZ" sz="2800" dirty="0">
              <a:solidFill>
                <a:srgbClr val="FFFFFF"/>
              </a:solidFill>
              <a:effectLst/>
            </a:endParaRPr>
          </a:p>
          <a:p>
            <a:pPr>
              <a:lnSpc>
                <a:spcPct val="90000"/>
              </a:lnSpc>
              <a:spcAft>
                <a:spcPct val="30000"/>
              </a:spcAft>
              <a:buClr>
                <a:srgbClr val="FFFFFF"/>
              </a:buClr>
              <a:buSzTx/>
              <a:buFont typeface="Wingdings" panose="05000000000000000000" pitchFamily="2" charset="2"/>
              <a:buChar char="§"/>
            </a:pPr>
            <a:endParaRPr lang="cs-CZ" altLang="cs-CZ" sz="2800" dirty="0">
              <a:solidFill>
                <a:srgbClr val="FFFFFF"/>
              </a:solidFill>
              <a:effectLst/>
            </a:endParaRPr>
          </a:p>
        </p:txBody>
      </p:sp>
      <p:sp>
        <p:nvSpPr>
          <p:cNvPr id="280584" name="Rectangle 8"/>
          <p:cNvSpPr>
            <a:spLocks noChangeArrowheads="1"/>
          </p:cNvSpPr>
          <p:nvPr/>
        </p:nvSpPr>
        <p:spPr bwMode="auto">
          <a:xfrm>
            <a:off x="539750" y="1981200"/>
            <a:ext cx="578485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2889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9425" defTabSz="2889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669925" defTabSz="2889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860425" defTabSz="2889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050925" defTabSz="2889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508125" defTabSz="2889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965325" defTabSz="2889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422525" defTabSz="2889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879725" defTabSz="2889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cs-CZ" sz="280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altLang="cs-CZ" sz="280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cs-CZ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0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8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202488" cy="641350"/>
          </a:xfrm>
          <a:noFill/>
          <a:ln/>
        </p:spPr>
        <p:txBody>
          <a:bodyPr anchorCtr="0">
            <a:normAutofit/>
          </a:bodyPr>
          <a:lstStyle/>
          <a:p>
            <a:pPr algn="l"/>
            <a:r>
              <a:rPr lang="cs-CZ" altLang="cs-CZ" b="1" dirty="0" smtClean="0">
                <a:solidFill>
                  <a:srgbClr val="FF9933"/>
                </a:solidFill>
                <a:effectLst/>
                <a:latin typeface="Times New Roman" panose="02020603050405020304" pitchFamily="18" charset="0"/>
              </a:rPr>
              <a:t>Přebytek spotřebitele</a:t>
            </a:r>
            <a:endParaRPr lang="en-US" altLang="cs-CZ" b="1" dirty="0">
              <a:solidFill>
                <a:srgbClr val="FF99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4661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FFFF"/>
              </a:buClr>
              <a:buSzTx/>
              <a:buFont typeface="Wingdings" panose="05000000000000000000" pitchFamily="2" charset="2"/>
              <a:buChar char="§"/>
            </a:pPr>
            <a:r>
              <a:rPr lang="cs-CZ" altLang="cs-CZ" sz="2800" dirty="0" smtClean="0">
                <a:solidFill>
                  <a:srgbClr val="FFFFFF"/>
                </a:solidFill>
                <a:effectLst/>
              </a:rPr>
              <a:t>Rozdíl mezi částkou, kterou je spotřebitel ochoten maximálně zaplatit, a částkou, kterou skutečně zaplatí.</a:t>
            </a:r>
            <a:endParaRPr lang="cs-CZ" altLang="cs-CZ" sz="2800" dirty="0">
              <a:solidFill>
                <a:srgbClr val="FFFFFF"/>
              </a:solidFill>
              <a:effectLst/>
            </a:endParaRPr>
          </a:p>
          <a:p>
            <a:pPr>
              <a:buClr>
                <a:srgbClr val="FFFFFF"/>
              </a:buClr>
              <a:buSzTx/>
              <a:buFont typeface="Wingdings" panose="05000000000000000000" pitchFamily="2" charset="2"/>
              <a:buChar char="§"/>
            </a:pPr>
            <a:r>
              <a:rPr lang="cs-CZ" altLang="cs-CZ" sz="2800" dirty="0" smtClean="0">
                <a:solidFill>
                  <a:srgbClr val="FFFFFF"/>
                </a:solidFill>
                <a:effectLst/>
              </a:rPr>
              <a:t>Smlouvání na arabském trhu – pokus o odčerpání přebytku spotřebitele.</a:t>
            </a:r>
            <a:endParaRPr lang="cs-CZ" altLang="cs-CZ" sz="2800" dirty="0">
              <a:solidFill>
                <a:srgbClr val="FFFFFF"/>
              </a:solidFill>
              <a:effectLst/>
            </a:endParaRPr>
          </a:p>
          <a:p>
            <a:pPr>
              <a:buClr>
                <a:srgbClr val="FFFFFF"/>
              </a:buClr>
              <a:buSzTx/>
              <a:buFont typeface="Wingdings" panose="05000000000000000000" pitchFamily="2" charset="2"/>
              <a:buChar char="§"/>
            </a:pPr>
            <a:r>
              <a:rPr lang="cs-CZ" altLang="cs-CZ" sz="2800" dirty="0" smtClean="0">
                <a:solidFill>
                  <a:srgbClr val="FFFFFF"/>
                </a:solidFill>
                <a:effectLst/>
              </a:rPr>
              <a:t>Obětovaná příležitost – koupí jednoho statku přicházím o možnost koupit si něco jiného.</a:t>
            </a:r>
            <a:endParaRPr lang="en-GB" altLang="cs-CZ" sz="2800" dirty="0">
              <a:solidFill>
                <a:srgbClr val="FFFFFF"/>
              </a:solidFill>
              <a:effectLst/>
            </a:endParaRPr>
          </a:p>
        </p:txBody>
      </p:sp>
      <p:sp>
        <p:nvSpPr>
          <p:cNvPr id="454660" name="Rectangle 4"/>
          <p:cNvSpPr>
            <a:spLocks noChangeArrowheads="1"/>
          </p:cNvSpPr>
          <p:nvPr/>
        </p:nvSpPr>
        <p:spPr bwMode="auto">
          <a:xfrm>
            <a:off x="539750" y="1981200"/>
            <a:ext cx="578485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2889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9425" defTabSz="2889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669925" defTabSz="2889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860425" defTabSz="2889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050925" defTabSz="2889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508125" defTabSz="2889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965325" defTabSz="2889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422525" defTabSz="2889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879725" defTabSz="2889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cs-CZ" sz="280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altLang="cs-CZ" sz="280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cs-CZ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54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466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086600" cy="641350"/>
          </a:xfrm>
          <a:noFill/>
          <a:ln/>
        </p:spPr>
        <p:txBody>
          <a:bodyPr anchorCtr="0">
            <a:normAutofit fontScale="90000"/>
          </a:bodyPr>
          <a:lstStyle/>
          <a:p>
            <a:pPr algn="l"/>
            <a:r>
              <a:rPr lang="cs-CZ" altLang="cs-CZ" b="1" dirty="0" smtClean="0">
                <a:solidFill>
                  <a:srgbClr val="FF9933"/>
                </a:solidFill>
                <a:effectLst/>
                <a:latin typeface="Times New Roman" panose="02020603050405020304" pitchFamily="18" charset="0"/>
              </a:rPr>
              <a:t>Optimální rozdělení Důchodu spotřebitele mezi různé statky</a:t>
            </a:r>
            <a:endParaRPr lang="en-US" altLang="cs-CZ" b="1" dirty="0">
              <a:solidFill>
                <a:srgbClr val="FF99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2637" name="Rectangle 13"/>
          <p:cNvSpPr>
            <a:spLocks noChangeArrowheads="1"/>
          </p:cNvSpPr>
          <p:nvPr/>
        </p:nvSpPr>
        <p:spPr bwMode="auto">
          <a:xfrm>
            <a:off x="762000" y="3962400"/>
            <a:ext cx="4191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2889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9425" defTabSz="2889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669925" defTabSz="2889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860425" defTabSz="2889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050925" defTabSz="2889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508125" defTabSz="2889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965325" defTabSz="2889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422525" defTabSz="2889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879725" defTabSz="2889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cs-CZ" sz="2800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706497"/>
              </p:ext>
            </p:extLst>
          </p:nvPr>
        </p:nvGraphicFramePr>
        <p:xfrm>
          <a:off x="1331640" y="1772816"/>
          <a:ext cx="6096000" cy="4835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Statek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Statek</a:t>
                      </a:r>
                      <a:r>
                        <a:rPr lang="cs-CZ" baseline="0" dirty="0" smtClean="0"/>
                        <a:t> 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Statek 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Statek 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21248">
                <a:tc>
                  <a:txBody>
                    <a:bodyPr/>
                    <a:lstStyle/>
                    <a:p>
                      <a:r>
                        <a:rPr lang="cs-CZ" dirty="0" smtClean="0"/>
                        <a:t>Cena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 Kč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 Kč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 Kč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Množství</a:t>
                      </a:r>
                    </a:p>
                    <a:p>
                      <a:r>
                        <a:rPr lang="cs-CZ" dirty="0" smtClean="0"/>
                        <a:t>statku</a:t>
                      </a:r>
                    </a:p>
                    <a:p>
                      <a:r>
                        <a:rPr lang="cs-CZ" dirty="0" smtClean="0"/>
                        <a:t>1</a:t>
                      </a:r>
                    </a:p>
                    <a:p>
                      <a:r>
                        <a:rPr lang="cs-CZ" dirty="0" smtClean="0"/>
                        <a:t>2</a:t>
                      </a:r>
                    </a:p>
                    <a:p>
                      <a:r>
                        <a:rPr lang="cs-CZ" dirty="0" smtClean="0"/>
                        <a:t>3</a:t>
                      </a:r>
                    </a:p>
                    <a:p>
                      <a:r>
                        <a:rPr lang="cs-CZ" dirty="0" smtClean="0"/>
                        <a:t>4</a:t>
                      </a:r>
                    </a:p>
                    <a:p>
                      <a:r>
                        <a:rPr lang="cs-CZ" dirty="0" smtClean="0"/>
                        <a:t>5</a:t>
                      </a:r>
                    </a:p>
                    <a:p>
                      <a:r>
                        <a:rPr lang="cs-CZ" dirty="0" smtClean="0"/>
                        <a:t>6</a:t>
                      </a:r>
                    </a:p>
                    <a:p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Mezní užitek</a:t>
                      </a:r>
                    </a:p>
                    <a:p>
                      <a:r>
                        <a:rPr lang="cs-CZ" dirty="0" smtClean="0"/>
                        <a:t>10</a:t>
                      </a:r>
                    </a:p>
                    <a:p>
                      <a:r>
                        <a:rPr lang="cs-CZ" dirty="0" smtClean="0"/>
                        <a:t>8</a:t>
                      </a:r>
                    </a:p>
                    <a:p>
                      <a:r>
                        <a:rPr lang="cs-CZ" dirty="0" smtClean="0"/>
                        <a:t>6</a:t>
                      </a:r>
                    </a:p>
                    <a:p>
                      <a:r>
                        <a:rPr lang="cs-CZ" dirty="0" smtClean="0"/>
                        <a:t>4</a:t>
                      </a:r>
                    </a:p>
                    <a:p>
                      <a:r>
                        <a:rPr lang="cs-CZ" dirty="0" smtClean="0"/>
                        <a:t>2</a:t>
                      </a:r>
                    </a:p>
                    <a:p>
                      <a:r>
                        <a:rPr lang="cs-CZ" dirty="0" smtClean="0"/>
                        <a:t>1</a:t>
                      </a:r>
                    </a:p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Mezní užitek</a:t>
                      </a:r>
                    </a:p>
                    <a:p>
                      <a:r>
                        <a:rPr lang="cs-CZ" dirty="0" smtClean="0"/>
                        <a:t>16</a:t>
                      </a:r>
                    </a:p>
                    <a:p>
                      <a:r>
                        <a:rPr lang="cs-CZ" dirty="0" smtClean="0"/>
                        <a:t>14</a:t>
                      </a:r>
                    </a:p>
                    <a:p>
                      <a:r>
                        <a:rPr lang="cs-CZ" dirty="0" smtClean="0"/>
                        <a:t>12</a:t>
                      </a:r>
                    </a:p>
                    <a:p>
                      <a:r>
                        <a:rPr lang="cs-CZ" dirty="0" smtClean="0"/>
                        <a:t>10</a:t>
                      </a:r>
                    </a:p>
                    <a:p>
                      <a:r>
                        <a:rPr lang="cs-CZ" dirty="0" smtClean="0"/>
                        <a:t>8</a:t>
                      </a:r>
                    </a:p>
                    <a:p>
                      <a:r>
                        <a:rPr lang="cs-CZ" dirty="0" smtClean="0"/>
                        <a:t>6</a:t>
                      </a:r>
                    </a:p>
                    <a:p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Mezní užitek</a:t>
                      </a:r>
                    </a:p>
                    <a:p>
                      <a:r>
                        <a:rPr lang="cs-CZ" dirty="0" smtClean="0"/>
                        <a:t>15</a:t>
                      </a:r>
                    </a:p>
                    <a:p>
                      <a:r>
                        <a:rPr lang="cs-CZ" dirty="0" smtClean="0"/>
                        <a:t>12</a:t>
                      </a:r>
                    </a:p>
                    <a:p>
                      <a:r>
                        <a:rPr lang="cs-CZ" dirty="0" smtClean="0"/>
                        <a:t>9</a:t>
                      </a:r>
                    </a:p>
                    <a:p>
                      <a:r>
                        <a:rPr lang="cs-CZ" dirty="0" smtClean="0"/>
                        <a:t>9</a:t>
                      </a:r>
                    </a:p>
                    <a:p>
                      <a:r>
                        <a:rPr lang="cs-CZ" dirty="0" smtClean="0"/>
                        <a:t>6</a:t>
                      </a:r>
                    </a:p>
                    <a:p>
                      <a:r>
                        <a:rPr lang="cs-CZ" dirty="0" smtClean="0"/>
                        <a:t>6</a:t>
                      </a:r>
                    </a:p>
                    <a:p>
                      <a:r>
                        <a:rPr lang="cs-CZ" dirty="0" smtClean="0"/>
                        <a:t>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 gridSpan="5">
                  <a:txBody>
                    <a:bodyPr/>
                    <a:lstStyle/>
                    <a:p>
                      <a:r>
                        <a:rPr lang="cs-CZ" dirty="0" smtClean="0"/>
                        <a:t>Spotřebitel má důchod 20 Kč.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2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26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Optimální rozdělení Důchodu </a:t>
            </a:r>
            <a:r>
              <a:rPr lang="cs-CZ" altLang="cs-CZ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spotřebitele – podmínka rovnováhy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2800" dirty="0" smtClean="0">
                <a:solidFill>
                  <a:schemeClr val="tx1"/>
                </a:solidFill>
              </a:rPr>
              <a:t>MU(1)/P(1) = MU(2)/P(2) = … = MU(n)/P(n)</a:t>
            </a:r>
          </a:p>
          <a:p>
            <a:pPr marL="0" indent="0" algn="ctr">
              <a:buNone/>
            </a:pPr>
            <a:endParaRPr lang="cs-CZ" sz="28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cs-CZ" sz="2800" dirty="0" smtClean="0">
                <a:solidFill>
                  <a:schemeClr val="tx1"/>
                </a:solidFill>
              </a:rPr>
              <a:t>Optimální spotřebitelská alokace: </a:t>
            </a:r>
          </a:p>
          <a:p>
            <a:pPr marL="0" indent="0" algn="ctr">
              <a:buNone/>
            </a:pPr>
            <a:r>
              <a:rPr lang="cs-CZ" sz="2800" dirty="0" smtClean="0">
                <a:solidFill>
                  <a:schemeClr val="tx1"/>
                </a:solidFill>
              </a:rPr>
              <a:t>Mezní užitky z 1 Kč všech zboží jsou stejné.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B4F23-A704-43EA-BB39-6820A814E3EE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2533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9" name="Rectangle 3"/>
          <p:cNvSpPr>
            <a:spLocks noGrp="1" noChangeArrowheads="1"/>
          </p:cNvSpPr>
          <p:nvPr>
            <p:ph type="title"/>
          </p:nvPr>
        </p:nvSpPr>
        <p:spPr>
          <a:xfrm>
            <a:off x="611188" y="620713"/>
            <a:ext cx="7086600" cy="641350"/>
          </a:xfrm>
          <a:noFill/>
          <a:ln/>
        </p:spPr>
        <p:txBody>
          <a:bodyPr anchorCtr="0">
            <a:normAutofit/>
          </a:bodyPr>
          <a:lstStyle/>
          <a:p>
            <a:pPr algn="l"/>
            <a:r>
              <a:rPr lang="cs-CZ" altLang="cs-CZ" b="1" dirty="0" smtClean="0">
                <a:solidFill>
                  <a:srgbClr val="FF9933"/>
                </a:solidFill>
                <a:effectLst/>
                <a:latin typeface="Times New Roman" panose="02020603050405020304" pitchFamily="18" charset="0"/>
              </a:rPr>
              <a:t>poptávka</a:t>
            </a:r>
            <a:endParaRPr lang="en-US" altLang="cs-CZ" b="1" dirty="0">
              <a:solidFill>
                <a:srgbClr val="FF99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0823" name="Rectangle 7"/>
          <p:cNvSpPr>
            <a:spLocks noChangeArrowheads="1"/>
          </p:cNvSpPr>
          <p:nvPr/>
        </p:nvSpPr>
        <p:spPr bwMode="auto">
          <a:xfrm>
            <a:off x="395288" y="1447800"/>
            <a:ext cx="8424862" cy="493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 defTabSz="2889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36625" indent="-457200" defTabSz="2889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27125" indent="-457200" defTabSz="2889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17625" indent="-457200" defTabSz="2889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508125" indent="-457200" defTabSz="2889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965325" indent="-457200" defTabSz="2889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422525" indent="-457200" defTabSz="2889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879725" indent="-457200" defTabSz="2889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336925" indent="-457200" defTabSz="2889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 dirty="0" smtClean="0">
                <a:latin typeface="Arial" panose="020B0604020202020204" pitchFamily="34" charset="0"/>
              </a:rPr>
              <a:t>Poptávka (FUNKCE) je závislost poptávaného množství statku (ČÍSLO) na jeho ceně.</a:t>
            </a:r>
          </a:p>
          <a:p>
            <a:endParaRPr lang="cs-CZ" altLang="cs-CZ" dirty="0" smtClean="0">
              <a:latin typeface="Arial" panose="020B0604020202020204" pitchFamily="34" charset="0"/>
            </a:endParaRPr>
          </a:p>
          <a:p>
            <a:r>
              <a:rPr lang="cs-CZ" altLang="cs-CZ" dirty="0" smtClean="0">
                <a:latin typeface="Arial" panose="020B0604020202020204" pitchFamily="34" charset="0"/>
              </a:rPr>
              <a:t>Tržní poptávka je součet individuálních poptávek.</a:t>
            </a:r>
          </a:p>
          <a:p>
            <a:endParaRPr lang="cs-CZ" altLang="cs-CZ" dirty="0" smtClean="0">
              <a:latin typeface="Arial" panose="020B0604020202020204" pitchFamily="34" charset="0"/>
            </a:endParaRPr>
          </a:p>
          <a:p>
            <a:r>
              <a:rPr lang="cs-CZ" altLang="cs-CZ" dirty="0" smtClean="0">
                <a:latin typeface="Arial" panose="020B0604020202020204" pitchFamily="34" charset="0"/>
              </a:rPr>
              <a:t>Změna ceny má dva efekty:</a:t>
            </a:r>
          </a:p>
          <a:p>
            <a:r>
              <a:rPr lang="cs-CZ" altLang="cs-CZ" dirty="0">
                <a:latin typeface="Arial" panose="020B0604020202020204" pitchFamily="34" charset="0"/>
              </a:rPr>
              <a:t>	</a:t>
            </a:r>
            <a:r>
              <a:rPr lang="cs-CZ" altLang="cs-CZ" dirty="0" smtClean="0">
                <a:latin typeface="Arial" panose="020B0604020202020204" pitchFamily="34" charset="0"/>
              </a:rPr>
              <a:t>- důchodový efekt (mohu kupovat méně);</a:t>
            </a:r>
          </a:p>
          <a:p>
            <a:r>
              <a:rPr lang="cs-CZ" altLang="cs-CZ" dirty="0">
                <a:latin typeface="Arial" panose="020B0604020202020204" pitchFamily="34" charset="0"/>
              </a:rPr>
              <a:t>	</a:t>
            </a:r>
            <a:r>
              <a:rPr lang="cs-CZ" altLang="cs-CZ" dirty="0" smtClean="0">
                <a:latin typeface="Arial" panose="020B0604020202020204" pitchFamily="34" charset="0"/>
              </a:rPr>
              <a:t>- substituční efekt (kupuji jiné věci).</a:t>
            </a:r>
            <a:endParaRPr lang="en-US" altLang="cs-CZ" dirty="0">
              <a:latin typeface="Arial" panose="020B0604020202020204" pitchFamily="34" charset="0"/>
            </a:endParaRPr>
          </a:p>
        </p:txBody>
      </p:sp>
      <p:sp>
        <p:nvSpPr>
          <p:cNvPr id="290829" name="Rectangle 13"/>
          <p:cNvSpPr>
            <a:spLocks noChangeArrowheads="1"/>
          </p:cNvSpPr>
          <p:nvPr/>
        </p:nvSpPr>
        <p:spPr bwMode="auto">
          <a:xfrm>
            <a:off x="5334000" y="2667000"/>
            <a:ext cx="38100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2889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9425" defTabSz="2889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669925" defTabSz="2889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860425" defTabSz="2889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050925" defTabSz="2889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508125" defTabSz="2889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965325" defTabSz="2889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422525" defTabSz="2889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879725" defTabSz="2889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cs-CZ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20713"/>
            <a:ext cx="8534400" cy="641350"/>
          </a:xfrm>
          <a:noFill/>
          <a:ln/>
        </p:spPr>
        <p:txBody>
          <a:bodyPr anchorCtr="0">
            <a:normAutofit/>
          </a:bodyPr>
          <a:lstStyle/>
          <a:p>
            <a:pPr algn="l"/>
            <a:r>
              <a:rPr lang="cs-CZ" altLang="cs-CZ" b="1">
                <a:solidFill>
                  <a:srgbClr val="FF9933"/>
                </a:solidFill>
                <a:effectLst/>
                <a:latin typeface="Times New Roman" panose="02020603050405020304" pitchFamily="18" charset="0"/>
              </a:rPr>
              <a:t>Cenová elasticita</a:t>
            </a:r>
            <a:r>
              <a:rPr lang="en-US" altLang="cs-CZ"/>
              <a:t> </a:t>
            </a:r>
          </a:p>
        </p:txBody>
      </p:sp>
      <p:sp>
        <p:nvSpPr>
          <p:cNvPr id="400392" name="Text Box 8"/>
          <p:cNvSpPr txBox="1">
            <a:spLocks noChangeArrowheads="1"/>
          </p:cNvSpPr>
          <p:nvPr/>
        </p:nvSpPr>
        <p:spPr bwMode="auto">
          <a:xfrm>
            <a:off x="468313" y="1701800"/>
            <a:ext cx="7920037" cy="460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3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826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cs-CZ" altLang="cs-CZ" sz="2600">
                <a:solidFill>
                  <a:srgbClr val="FFFFFF"/>
                </a:solidFill>
                <a:latin typeface="Arial" panose="020B0604020202020204" pitchFamily="34" charset="0"/>
              </a:rPr>
              <a:t>Cenová elasticita (pružnost) poptávky vyjadřuje jak se změní poptávané množství (v procentech) při jednoprocentní změně ceny.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endParaRPr lang="cs-CZ" altLang="cs-CZ" sz="260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endParaRPr lang="cs-CZ" altLang="cs-CZ" sz="280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endParaRPr lang="cs-CZ" altLang="cs-CZ" sz="260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cs-CZ" altLang="cs-CZ" sz="2600">
                <a:solidFill>
                  <a:srgbClr val="FFFFFF"/>
                </a:solidFill>
                <a:latin typeface="Arial" panose="020B0604020202020204" pitchFamily="34" charset="0"/>
              </a:rPr>
              <a:t>Z hlediska zdravotnictví je například důležitá cenová elasticita u tabákových výrobků. Jak se změní poptávka po cigaretách, pokud dojde k 10%-tnímu zdražení?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endParaRPr lang="en-US" altLang="cs-CZ" sz="26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400393" name="Object 9"/>
          <p:cNvGraphicFramePr>
            <a:graphicFrameLocks noChangeAspect="1"/>
          </p:cNvGraphicFramePr>
          <p:nvPr/>
        </p:nvGraphicFramePr>
        <p:xfrm>
          <a:off x="2174875" y="3227388"/>
          <a:ext cx="4113213" cy="107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409" name="Rovnice" r:id="rId4" imgW="1396800" imgH="444240" progId="Equation.3">
                  <p:embed/>
                </p:oleObj>
              </mc:Choice>
              <mc:Fallback>
                <p:oleObj name="Rovnice" r:id="rId4" imgW="1396800" imgH="4442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4875" y="3227388"/>
                        <a:ext cx="4113213" cy="1071562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anchorCtr="0">
            <a:normAutofit/>
          </a:bodyPr>
          <a:lstStyle/>
          <a:p>
            <a:pPr algn="l"/>
            <a:r>
              <a:rPr lang="cs-CZ" altLang="cs-CZ" b="1">
                <a:solidFill>
                  <a:srgbClr val="FF9933"/>
                </a:solidFill>
                <a:effectLst/>
                <a:latin typeface="Times New Roman" panose="02020603050405020304" pitchFamily="18" charset="0"/>
              </a:rPr>
              <a:t>Cenová elasticita - příklad</a:t>
            </a:r>
            <a:endParaRPr lang="en-US" altLang="cs-CZ" b="1">
              <a:solidFill>
                <a:srgbClr val="FF9933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441449" name="Text Box 105"/>
          <p:cNvSpPr txBox="1">
            <a:spLocks noChangeArrowheads="1"/>
          </p:cNvSpPr>
          <p:nvPr/>
        </p:nvSpPr>
        <p:spPr bwMode="auto">
          <a:xfrm>
            <a:off x="323850" y="1557338"/>
            <a:ext cx="8424863" cy="5447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bg1"/>
                    </a:gs>
                    <a:gs pos="100000">
                      <a:schemeClr val="accent1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Ctr="1">
            <a:spAutoFit/>
          </a:bodyPr>
          <a:lstStyle/>
          <a:p>
            <a:r>
              <a:rPr lang="cs-CZ" altLang="cs-CZ" sz="2400" dirty="0">
                <a:solidFill>
                  <a:srgbClr val="FFFFFF"/>
                </a:solidFill>
                <a:latin typeface="Arial" panose="020B0604020202020204" pitchFamily="34" charset="0"/>
              </a:rPr>
              <a:t>Použijeme poptávkovou </a:t>
            </a:r>
            <a:r>
              <a:rPr lang="cs-CZ" altLang="cs-CZ" sz="2400" dirty="0" smtClean="0">
                <a:solidFill>
                  <a:srgbClr val="FFFFFF"/>
                </a:solidFill>
                <a:latin typeface="Arial" panose="020B0604020202020204" pitchFamily="34" charset="0"/>
              </a:rPr>
              <a:t>funkci</a:t>
            </a:r>
            <a:r>
              <a:rPr lang="cs-CZ" altLang="cs-CZ" sz="2400" dirty="0" smtClean="0">
                <a:solidFill>
                  <a:srgbClr val="FFFFFF"/>
                </a:solidFill>
                <a:latin typeface="Arial" panose="020B0604020202020204" pitchFamily="34" charset="0"/>
              </a:rPr>
              <a:t>: Q </a:t>
            </a:r>
            <a:r>
              <a:rPr lang="cs-CZ" altLang="cs-CZ" sz="2400" dirty="0">
                <a:solidFill>
                  <a:srgbClr val="FFFFFF"/>
                </a:solidFill>
                <a:latin typeface="Arial" panose="020B0604020202020204" pitchFamily="34" charset="0"/>
              </a:rPr>
              <a:t>= 200 – </a:t>
            </a:r>
            <a:r>
              <a:rPr lang="cs-CZ" altLang="cs-CZ" sz="2400" dirty="0" smtClean="0">
                <a:solidFill>
                  <a:srgbClr val="FFFFFF"/>
                </a:solidFill>
                <a:latin typeface="Arial" panose="020B0604020202020204" pitchFamily="34" charset="0"/>
              </a:rPr>
              <a:t>2P.</a:t>
            </a:r>
          </a:p>
          <a:p>
            <a:r>
              <a:rPr lang="cs-CZ" altLang="cs-CZ" sz="2400" dirty="0" smtClean="0">
                <a:solidFill>
                  <a:srgbClr val="FFFFFF"/>
                </a:solidFill>
                <a:latin typeface="Arial" panose="020B0604020202020204" pitchFamily="34" charset="0"/>
              </a:rPr>
              <a:t>Rovnovážná cena a množství</a:t>
            </a:r>
            <a:r>
              <a:rPr lang="cs-CZ" altLang="cs-CZ" sz="2400" dirty="0" smtClean="0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  <a:r>
              <a:rPr lang="cs-CZ" altLang="cs-CZ" sz="2400" dirty="0">
                <a:solidFill>
                  <a:srgbClr val="FFFFFF"/>
                </a:solidFill>
                <a:latin typeface="Arial" panose="020B0604020202020204" pitchFamily="34" charset="0"/>
              </a:rPr>
              <a:t>P = </a:t>
            </a:r>
            <a:r>
              <a:rPr lang="cs-CZ" altLang="cs-CZ" sz="2400" dirty="0" smtClean="0">
                <a:solidFill>
                  <a:srgbClr val="FFFFFF"/>
                </a:solidFill>
                <a:latin typeface="Arial" panose="020B0604020202020204" pitchFamily="34" charset="0"/>
              </a:rPr>
              <a:t>40</a:t>
            </a:r>
            <a:r>
              <a:rPr lang="cs-CZ" altLang="cs-CZ" sz="2400" dirty="0">
                <a:solidFill>
                  <a:srgbClr val="FFFFFF"/>
                </a:solidFill>
                <a:latin typeface="Arial" panose="020B0604020202020204" pitchFamily="34" charset="0"/>
              </a:rPr>
              <a:t>, </a:t>
            </a:r>
            <a:r>
              <a:rPr lang="cs-CZ" altLang="cs-CZ" sz="2400" dirty="0" smtClean="0">
                <a:solidFill>
                  <a:srgbClr val="FFFFFF"/>
                </a:solidFill>
                <a:latin typeface="Arial" panose="020B0604020202020204" pitchFamily="34" charset="0"/>
              </a:rPr>
              <a:t>Q </a:t>
            </a:r>
            <a:r>
              <a:rPr lang="cs-CZ" altLang="cs-CZ" sz="2400" dirty="0">
                <a:solidFill>
                  <a:srgbClr val="FFFFFF"/>
                </a:solidFill>
                <a:latin typeface="Arial" panose="020B0604020202020204" pitchFamily="34" charset="0"/>
              </a:rPr>
              <a:t>= </a:t>
            </a:r>
            <a:r>
              <a:rPr lang="cs-CZ" altLang="cs-CZ" sz="2400" dirty="0" smtClean="0">
                <a:solidFill>
                  <a:srgbClr val="FFFFFF"/>
                </a:solidFill>
                <a:latin typeface="Arial" panose="020B0604020202020204" pitchFamily="34" charset="0"/>
              </a:rPr>
              <a:t>120.</a:t>
            </a:r>
            <a:endParaRPr lang="cs-CZ" altLang="cs-CZ" sz="2400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endParaRPr lang="cs-CZ" altLang="cs-CZ" sz="2400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r>
              <a:rPr lang="cs-CZ" altLang="cs-CZ" sz="2400" dirty="0">
                <a:solidFill>
                  <a:srgbClr val="FFFFFF"/>
                </a:solidFill>
                <a:latin typeface="Arial" panose="020B0604020202020204" pitchFamily="34" charset="0"/>
              </a:rPr>
              <a:t>Co se stane při zvýšení ceny cigaret o 10 %?</a:t>
            </a:r>
          </a:p>
          <a:p>
            <a:endParaRPr lang="cs-CZ" altLang="cs-CZ" sz="2400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r>
              <a:rPr lang="cs-CZ" altLang="cs-CZ" sz="2400" dirty="0" smtClean="0">
                <a:solidFill>
                  <a:srgbClr val="FFFFFF"/>
                </a:solidFill>
                <a:latin typeface="Arial" panose="020B0604020202020204" pitchFamily="34" charset="0"/>
              </a:rPr>
              <a:t>Q</a:t>
            </a:r>
            <a:r>
              <a:rPr lang="cs-CZ" altLang="cs-CZ" sz="2400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  <a:r>
              <a:rPr lang="cs-CZ" altLang="cs-CZ" sz="2400" dirty="0">
                <a:solidFill>
                  <a:srgbClr val="FFFFFF"/>
                </a:solidFill>
                <a:latin typeface="Arial" panose="020B0604020202020204" pitchFamily="34" charset="0"/>
              </a:rPr>
              <a:t>= 200 – </a:t>
            </a:r>
            <a:r>
              <a:rPr lang="cs-CZ" altLang="cs-CZ" sz="2400" dirty="0" smtClean="0">
                <a:solidFill>
                  <a:srgbClr val="FFFFFF"/>
                </a:solidFill>
                <a:latin typeface="Arial" panose="020B0604020202020204" pitchFamily="34" charset="0"/>
              </a:rPr>
              <a:t>2P </a:t>
            </a:r>
            <a:r>
              <a:rPr lang="cs-CZ" altLang="cs-CZ" sz="2400" dirty="0">
                <a:solidFill>
                  <a:srgbClr val="FFFFFF"/>
                </a:solidFill>
                <a:latin typeface="Arial" panose="020B0604020202020204" pitchFamily="34" charset="0"/>
              </a:rPr>
              <a:t>= 200 – </a:t>
            </a:r>
            <a:r>
              <a:rPr lang="cs-CZ" altLang="cs-CZ" sz="2400" dirty="0" smtClean="0">
                <a:solidFill>
                  <a:srgbClr val="FFFFFF"/>
                </a:solidFill>
                <a:latin typeface="Arial" panose="020B0604020202020204" pitchFamily="34" charset="0"/>
              </a:rPr>
              <a:t>2 x 44 </a:t>
            </a:r>
            <a:r>
              <a:rPr lang="cs-CZ" altLang="cs-CZ" sz="2400" dirty="0">
                <a:solidFill>
                  <a:srgbClr val="FFFFFF"/>
                </a:solidFill>
                <a:latin typeface="Arial" panose="020B0604020202020204" pitchFamily="34" charset="0"/>
              </a:rPr>
              <a:t>= </a:t>
            </a:r>
            <a:r>
              <a:rPr lang="cs-CZ" altLang="cs-CZ" sz="2400" dirty="0" smtClean="0">
                <a:solidFill>
                  <a:srgbClr val="FFFFFF"/>
                </a:solidFill>
                <a:latin typeface="Arial" panose="020B0604020202020204" pitchFamily="34" charset="0"/>
              </a:rPr>
              <a:t>112</a:t>
            </a:r>
          </a:p>
          <a:p>
            <a:r>
              <a:rPr lang="cs-CZ" altLang="cs-CZ" sz="2400" dirty="0" smtClean="0">
                <a:solidFill>
                  <a:srgbClr val="FFFFFF"/>
                </a:solidFill>
                <a:latin typeface="Arial" panose="020B0604020202020204" pitchFamily="34" charset="0"/>
              </a:rPr>
              <a:t>(</a:t>
            </a:r>
            <a:r>
              <a:rPr lang="cs-CZ" altLang="cs-CZ" sz="2400" dirty="0">
                <a:solidFill>
                  <a:srgbClr val="FFFF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</a:t>
            </a:r>
            <a:r>
              <a:rPr lang="cs-CZ" altLang="cs-CZ" sz="2400" dirty="0">
                <a:solidFill>
                  <a:srgbClr val="FFFFFF"/>
                </a:solidFill>
                <a:latin typeface="Arial" panose="020B0604020202020204" pitchFamily="34" charset="0"/>
              </a:rPr>
              <a:t>Q= </a:t>
            </a:r>
            <a:r>
              <a:rPr lang="cs-CZ" altLang="cs-CZ" sz="2400" dirty="0" smtClean="0">
                <a:solidFill>
                  <a:srgbClr val="FFFFFF"/>
                </a:solidFill>
                <a:latin typeface="Arial" panose="020B0604020202020204" pitchFamily="34" charset="0"/>
              </a:rPr>
              <a:t>120-112 </a:t>
            </a:r>
            <a:r>
              <a:rPr lang="cs-CZ" altLang="cs-CZ" sz="2400" dirty="0">
                <a:solidFill>
                  <a:srgbClr val="FFFFFF"/>
                </a:solidFill>
                <a:latin typeface="Arial" panose="020B0604020202020204" pitchFamily="34" charset="0"/>
              </a:rPr>
              <a:t>= – </a:t>
            </a:r>
            <a:r>
              <a:rPr lang="cs-CZ" altLang="cs-CZ" sz="2400" dirty="0" smtClean="0">
                <a:solidFill>
                  <a:srgbClr val="FFFFFF"/>
                </a:solidFill>
                <a:latin typeface="Arial" panose="020B0604020202020204" pitchFamily="34" charset="0"/>
              </a:rPr>
              <a:t>8)</a:t>
            </a:r>
            <a:endParaRPr lang="cs-CZ" altLang="cs-CZ" sz="2400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endParaRPr lang="cs-CZ" altLang="cs-CZ" sz="2400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r>
              <a:rPr lang="cs-CZ" altLang="cs-CZ" sz="2400" dirty="0">
                <a:solidFill>
                  <a:srgbClr val="FFFFFF"/>
                </a:solidFill>
                <a:latin typeface="Arial" panose="020B0604020202020204" pitchFamily="34" charset="0"/>
              </a:rPr>
              <a:t>Elasticita = </a:t>
            </a:r>
            <a:r>
              <a:rPr lang="cs-CZ" altLang="cs-CZ" sz="2400" dirty="0" smtClean="0">
                <a:solidFill>
                  <a:srgbClr val="FFFFFF"/>
                </a:solidFill>
                <a:latin typeface="Arial" panose="020B0604020202020204" pitchFamily="34" charset="0"/>
              </a:rPr>
              <a:t>(–8/120) / (4/40)= </a:t>
            </a:r>
            <a:r>
              <a:rPr lang="cs-CZ" altLang="cs-CZ" sz="2400" dirty="0">
                <a:solidFill>
                  <a:srgbClr val="FFFFFF"/>
                </a:solidFill>
                <a:latin typeface="Arial" panose="020B0604020202020204" pitchFamily="34" charset="0"/>
              </a:rPr>
              <a:t>– </a:t>
            </a:r>
            <a:r>
              <a:rPr lang="cs-CZ" altLang="cs-CZ" sz="2400" dirty="0" smtClean="0">
                <a:solidFill>
                  <a:srgbClr val="FFFFFF"/>
                </a:solidFill>
                <a:latin typeface="Arial" panose="020B0604020202020204" pitchFamily="34" charset="0"/>
              </a:rPr>
              <a:t>0,067/0,1 </a:t>
            </a:r>
            <a:r>
              <a:rPr lang="cs-CZ" altLang="cs-CZ" sz="2400" dirty="0">
                <a:solidFill>
                  <a:srgbClr val="FFFFFF"/>
                </a:solidFill>
                <a:latin typeface="Arial" panose="020B0604020202020204" pitchFamily="34" charset="0"/>
              </a:rPr>
              <a:t>=</a:t>
            </a:r>
            <a:r>
              <a:rPr lang="cs-CZ" altLang="cs-CZ" sz="2400" dirty="0">
                <a:latin typeface="Arial" panose="020B0604020202020204" pitchFamily="34" charset="0"/>
              </a:rPr>
              <a:t> </a:t>
            </a:r>
            <a:r>
              <a:rPr lang="cs-CZ" altLang="cs-CZ" sz="2400" dirty="0">
                <a:solidFill>
                  <a:srgbClr val="FF9933"/>
                </a:solidFill>
                <a:latin typeface="Arial" panose="020B0604020202020204" pitchFamily="34" charset="0"/>
              </a:rPr>
              <a:t>– </a:t>
            </a:r>
            <a:r>
              <a:rPr lang="cs-CZ" altLang="cs-CZ" sz="2400" dirty="0" smtClean="0">
                <a:solidFill>
                  <a:srgbClr val="FF9933"/>
                </a:solidFill>
                <a:latin typeface="Arial" panose="020B0604020202020204" pitchFamily="34" charset="0"/>
              </a:rPr>
              <a:t>0,667</a:t>
            </a:r>
            <a:endParaRPr lang="cs-CZ" altLang="cs-CZ" sz="2400" dirty="0">
              <a:solidFill>
                <a:srgbClr val="FF9933"/>
              </a:solidFill>
              <a:latin typeface="Arial" panose="020B0604020202020204" pitchFamily="34" charset="0"/>
            </a:endParaRPr>
          </a:p>
          <a:p>
            <a:endParaRPr lang="cs-CZ" altLang="cs-CZ" sz="2400" dirty="0">
              <a:solidFill>
                <a:srgbClr val="0066FF"/>
              </a:solidFill>
              <a:latin typeface="Arial" panose="020B0604020202020204" pitchFamily="34" charset="0"/>
            </a:endParaRPr>
          </a:p>
          <a:p>
            <a:r>
              <a:rPr lang="cs-CZ" altLang="cs-CZ" sz="2400" dirty="0">
                <a:solidFill>
                  <a:srgbClr val="FFFFFF"/>
                </a:solidFill>
                <a:latin typeface="Arial" panose="020B0604020202020204" pitchFamily="34" charset="0"/>
              </a:rPr>
              <a:t>Poptávané množství při jednoprocentním zvýšení ceny klesne o </a:t>
            </a:r>
            <a:r>
              <a:rPr lang="cs-CZ" altLang="cs-CZ" sz="2400" dirty="0" smtClean="0">
                <a:solidFill>
                  <a:srgbClr val="FF9933"/>
                </a:solidFill>
                <a:latin typeface="Arial" panose="020B0604020202020204" pitchFamily="34" charset="0"/>
              </a:rPr>
              <a:t>0,667 </a:t>
            </a:r>
            <a:r>
              <a:rPr lang="cs-CZ" altLang="cs-CZ" sz="2400" dirty="0">
                <a:solidFill>
                  <a:srgbClr val="FF9933"/>
                </a:solidFill>
                <a:latin typeface="Arial" panose="020B0604020202020204" pitchFamily="34" charset="0"/>
              </a:rPr>
              <a:t>%.</a:t>
            </a:r>
            <a:r>
              <a:rPr lang="cs-CZ" altLang="cs-CZ" sz="2400" dirty="0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  <a:r>
              <a:rPr lang="cs-CZ" altLang="cs-CZ" sz="2400" dirty="0" smtClean="0">
                <a:solidFill>
                  <a:srgbClr val="FFFFFF"/>
                </a:solidFill>
                <a:latin typeface="Arial" panose="020B0604020202020204" pitchFamily="34" charset="0"/>
              </a:rPr>
              <a:t>(menší než 1, poptávka není elastická).</a:t>
            </a:r>
          </a:p>
          <a:p>
            <a:r>
              <a:rPr lang="cs-CZ" altLang="cs-CZ" sz="2400" dirty="0" smtClean="0">
                <a:solidFill>
                  <a:srgbClr val="FFFFFF"/>
                </a:solidFill>
                <a:latin typeface="Arial" panose="020B0604020202020204" pitchFamily="34" charset="0"/>
              </a:rPr>
              <a:t>Zvýšení </a:t>
            </a:r>
            <a:r>
              <a:rPr lang="cs-CZ" altLang="cs-CZ" sz="2400" dirty="0">
                <a:solidFill>
                  <a:srgbClr val="FFFFFF"/>
                </a:solidFill>
                <a:latin typeface="Arial" panose="020B0604020202020204" pitchFamily="34" charset="0"/>
              </a:rPr>
              <a:t>ceny o 10 % sníží poptávané množství o </a:t>
            </a:r>
            <a:r>
              <a:rPr lang="cs-CZ" altLang="cs-CZ" sz="2400" dirty="0" smtClean="0">
                <a:solidFill>
                  <a:srgbClr val="FF9933"/>
                </a:solidFill>
                <a:latin typeface="Arial" panose="020B0604020202020204" pitchFamily="34" charset="0"/>
              </a:rPr>
              <a:t>6,7 </a:t>
            </a:r>
            <a:r>
              <a:rPr lang="cs-CZ" altLang="cs-CZ" sz="2400" dirty="0">
                <a:solidFill>
                  <a:srgbClr val="FF9933"/>
                </a:solidFill>
                <a:latin typeface="Arial" panose="020B0604020202020204" pitchFamily="34" charset="0"/>
              </a:rPr>
              <a:t>%.</a:t>
            </a:r>
          </a:p>
          <a:p>
            <a:pPr>
              <a:spcBef>
                <a:spcPct val="50000"/>
              </a:spcBef>
            </a:pPr>
            <a:endParaRPr lang="en-GB" altLang="cs-CZ" sz="24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2200" y="158899"/>
            <a:ext cx="2611657" cy="688826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íť">
  <a:themeElements>
    <a:clrScheme name="Síť">
      <a:dk1>
        <a:sysClr val="windowText" lastClr="000000"/>
      </a:dk1>
      <a:lt1>
        <a:sysClr val="window" lastClr="FFFFFF"/>
      </a:lt1>
      <a:dk2>
        <a:srgbClr val="363D46"/>
      </a:dk2>
      <a:lt2>
        <a:srgbClr val="EBEBEB"/>
      </a:lt2>
      <a:accent1>
        <a:srgbClr val="6F6F6F"/>
      </a:accent1>
      <a:accent2>
        <a:srgbClr val="BFBFA5"/>
      </a:accent2>
      <a:accent3>
        <a:srgbClr val="DCD084"/>
      </a:accent3>
      <a:accent4>
        <a:srgbClr val="E7BF5F"/>
      </a:accent4>
      <a:accent5>
        <a:srgbClr val="E9A039"/>
      </a:accent5>
      <a:accent6>
        <a:srgbClr val="CF7133"/>
      </a:accent6>
      <a:hlink>
        <a:srgbClr val="F28943"/>
      </a:hlink>
      <a:folHlink>
        <a:srgbClr val="F1B76C"/>
      </a:folHlink>
    </a:clrScheme>
    <a:fontScheme name="Síť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íť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84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000000">
                <a:alpha val="5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25400" h="25400" prst="slop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28000"/>
                <a:satMod val="94000"/>
                <a:lumMod val="20000"/>
              </a:schemeClr>
              <a:schemeClr val="phClr">
                <a:tint val="94000"/>
                <a:shade val="84000"/>
                <a:satMod val="148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sh" id="{789EC3FE-34FD-429C-9918-760025E6C145}" vid="{B8BE45C0-8141-4D58-8C71-A009BC26FBBB}"/>
    </a:ext>
  </a:extLst>
</a:theme>
</file>

<file path=ppt/theme/theme2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TM03457485[[fn=Síť]]</Template>
  <TotalTime>6056</TotalTime>
  <Words>399</Words>
  <Application>Microsoft Office PowerPoint</Application>
  <PresentationFormat>Předvádění na obrazovce (4:3)</PresentationFormat>
  <Paragraphs>97</Paragraphs>
  <Slides>8</Slides>
  <Notes>7</Notes>
  <HiddenSlides>0</HiddenSlides>
  <MMClips>0</MMClips>
  <ScaleCrop>false</ScaleCrop>
  <HeadingPairs>
    <vt:vector size="8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6" baseType="lpstr">
      <vt:lpstr>Arial</vt:lpstr>
      <vt:lpstr>Century Gothic</vt:lpstr>
      <vt:lpstr>Symbol</vt:lpstr>
      <vt:lpstr>Times New Roman</vt:lpstr>
      <vt:lpstr>Verdana</vt:lpstr>
      <vt:lpstr>Wingdings</vt:lpstr>
      <vt:lpstr>Síť</vt:lpstr>
      <vt:lpstr>Rovnice</vt:lpstr>
      <vt:lpstr>Chování spotřebitele: užitečnost, poptávka</vt:lpstr>
      <vt:lpstr>UŽitek</vt:lpstr>
      <vt:lpstr>Přebytek spotřebitele</vt:lpstr>
      <vt:lpstr>Optimální rozdělení Důchodu spotřebitele mezi různé statky</vt:lpstr>
      <vt:lpstr>Optimální rozdělení Důchodu spotřebitele – podmínka rovnováhy</vt:lpstr>
      <vt:lpstr>poptávka</vt:lpstr>
      <vt:lpstr>Cenová elasticita </vt:lpstr>
      <vt:lpstr>Cenová elasticita - příklad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Lekce 3: Trh a jeho fungování</dc:title>
  <dc:creator>Martin Dlouhý</dc:creator>
  <cp:lastModifiedBy>Martin Dlouhý</cp:lastModifiedBy>
  <cp:revision>237</cp:revision>
  <dcterms:created xsi:type="dcterms:W3CDTF">2003-08-21T08:46:19Z</dcterms:created>
  <dcterms:modified xsi:type="dcterms:W3CDTF">2016-04-11T12:26:31Z</dcterms:modified>
</cp:coreProperties>
</file>