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2" r:id="rId1"/>
  </p:sldMasterIdLst>
  <p:notesMasterIdLst>
    <p:notesMasterId r:id="rId13"/>
  </p:notesMasterIdLst>
  <p:handoutMasterIdLst>
    <p:handoutMasterId r:id="rId14"/>
  </p:handoutMasterIdLst>
  <p:sldIdLst>
    <p:sldId id="309" r:id="rId2"/>
    <p:sldId id="391" r:id="rId3"/>
    <p:sldId id="314" r:id="rId4"/>
    <p:sldId id="389" r:id="rId5"/>
    <p:sldId id="315" r:id="rId6"/>
    <p:sldId id="388" r:id="rId7"/>
    <p:sldId id="317" r:id="rId8"/>
    <p:sldId id="319" r:id="rId9"/>
    <p:sldId id="370" r:id="rId10"/>
    <p:sldId id="385" r:id="rId11"/>
    <p:sldId id="390" r:id="rId12"/>
  </p:sldIdLst>
  <p:sldSz cx="9144000" cy="6858000" type="screen4x3"/>
  <p:notesSz cx="6797675" cy="98726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08"/>
    <a:srgbClr val="FFFF00"/>
    <a:srgbClr val="993366"/>
    <a:srgbClr val="FF9933"/>
    <a:srgbClr val="0066FF"/>
    <a:srgbClr val="FAF3C6"/>
    <a:srgbClr val="FF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06" autoAdjust="0"/>
    <p:restoredTop sz="94683" autoAdjust="0"/>
  </p:normalViewPr>
  <p:slideViewPr>
    <p:cSldViewPr>
      <p:cViewPr varScale="1">
        <p:scale>
          <a:sx n="108" d="100"/>
          <a:sy n="108" d="100"/>
        </p:scale>
        <p:origin x="27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1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spcBef>
                <a:spcPct val="50000"/>
              </a:spcBef>
              <a:spcAft>
                <a:spcPct val="400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endParaRPr lang="cs-CZ" altLang="cs-CZ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80000"/>
              </a:lnSpc>
              <a:spcBef>
                <a:spcPct val="50000"/>
              </a:spcBef>
              <a:spcAft>
                <a:spcPct val="400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endParaRPr lang="cs-CZ" altLang="cs-CZ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spcBef>
                <a:spcPct val="50000"/>
              </a:spcBef>
              <a:spcAft>
                <a:spcPct val="400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endParaRPr lang="cs-CZ" altLang="cs-CZ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80000"/>
              </a:lnSpc>
              <a:spcBef>
                <a:spcPct val="50000"/>
              </a:spcBef>
              <a:spcAft>
                <a:spcPct val="400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fld id="{08C82C25-C915-456A-A104-8C2347E0741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64597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anose="02020603050405020304" pitchFamily="18" charset="0"/>
              </a:defRPr>
            </a:lvl1pPr>
          </a:lstStyle>
          <a:p>
            <a:endParaRPr lang="cs-CZ" altLang="cs-CZ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endParaRPr lang="cs-CZ" altLang="cs-CZ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39775"/>
            <a:ext cx="4937125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89475"/>
            <a:ext cx="5438775" cy="444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7363"/>
            <a:ext cx="294640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anose="02020603050405020304" pitchFamily="18" charset="0"/>
              </a:defRPr>
            </a:lvl1pPr>
          </a:lstStyle>
          <a:p>
            <a:endParaRPr lang="cs-CZ" altLang="cs-CZ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7363"/>
            <a:ext cx="294640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DBD56184-017E-42FA-9F71-B85C7E5B74E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049234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8A5E7D-9341-429D-917C-FAE256C655B9}" type="slidenum">
              <a:rPr lang="cs-CZ" altLang="cs-CZ"/>
              <a:pPr/>
              <a:t>1</a:t>
            </a:fld>
            <a:endParaRPr lang="cs-CZ" altLang="cs-CZ"/>
          </a:p>
        </p:txBody>
      </p:sp>
      <p:sp>
        <p:nvSpPr>
          <p:cNvPr id="27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41027850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D7D0DC-10B1-410F-8C11-332BF5E170B7}" type="slidenum">
              <a:rPr lang="cs-CZ" altLang="cs-CZ"/>
              <a:pPr/>
              <a:t>10</a:t>
            </a:fld>
            <a:endParaRPr lang="cs-CZ" altLang="cs-CZ"/>
          </a:p>
        </p:txBody>
      </p:sp>
      <p:sp>
        <p:nvSpPr>
          <p:cNvPr id="442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ity  </a:t>
            </a:r>
          </a:p>
        </p:txBody>
      </p:sp>
    </p:spTree>
    <p:extLst>
      <p:ext uri="{BB962C8B-B14F-4D97-AF65-F5344CB8AC3E}">
        <p14:creationId xmlns:p14="http://schemas.microsoft.com/office/powerpoint/2010/main" val="25093453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E60175-B1B8-4131-BD59-A30CD7F7996E}" type="slidenum">
              <a:rPr lang="cs-CZ" altLang="cs-CZ"/>
              <a:pPr/>
              <a:t>11</a:t>
            </a:fld>
            <a:endParaRPr lang="cs-CZ" altLang="cs-CZ"/>
          </a:p>
        </p:txBody>
      </p:sp>
      <p:sp>
        <p:nvSpPr>
          <p:cNvPr id="457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ity  </a:t>
            </a:r>
          </a:p>
        </p:txBody>
      </p:sp>
    </p:spTree>
    <p:extLst>
      <p:ext uri="{BB962C8B-B14F-4D97-AF65-F5344CB8AC3E}">
        <p14:creationId xmlns:p14="http://schemas.microsoft.com/office/powerpoint/2010/main" val="359507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A33993-E6C9-47E6-A31F-A4EDCBDAF315}" type="slidenum">
              <a:rPr lang="cs-CZ" altLang="cs-CZ"/>
              <a:pPr/>
              <a:t>2</a:t>
            </a:fld>
            <a:endParaRPr lang="cs-CZ" altLang="cs-CZ"/>
          </a:p>
        </p:txBody>
      </p:sp>
      <p:sp>
        <p:nvSpPr>
          <p:cNvPr id="459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773601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8F219D-0177-48D2-8EEE-B7374B69052B}" type="slidenum">
              <a:rPr lang="cs-CZ" altLang="cs-CZ"/>
              <a:pPr/>
              <a:t>3</a:t>
            </a:fld>
            <a:endParaRPr lang="cs-CZ" altLang="cs-CZ"/>
          </a:p>
        </p:txBody>
      </p:sp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794104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8449B8-3DF5-4305-8162-CF83AF19DE89}" type="slidenum">
              <a:rPr lang="cs-CZ" altLang="cs-CZ"/>
              <a:pPr/>
              <a:t>4</a:t>
            </a:fld>
            <a:endParaRPr lang="cs-CZ" altLang="cs-CZ"/>
          </a:p>
        </p:txBody>
      </p:sp>
      <p:sp>
        <p:nvSpPr>
          <p:cNvPr id="455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985644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FC3F99-F45F-4287-9F25-D9AF194B82DE}" type="slidenum">
              <a:rPr lang="cs-CZ" altLang="cs-CZ"/>
              <a:pPr/>
              <a:t>5</a:t>
            </a:fld>
            <a:endParaRPr lang="cs-CZ" altLang="cs-CZ"/>
          </a:p>
        </p:txBody>
      </p:sp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200511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2A04EF-9C35-4A35-8B22-D2B838D6BF67}" type="slidenum">
              <a:rPr lang="cs-CZ" altLang="cs-CZ"/>
              <a:pPr/>
              <a:t>6</a:t>
            </a:fld>
            <a:endParaRPr lang="cs-CZ" altLang="cs-CZ"/>
          </a:p>
        </p:txBody>
      </p:sp>
      <p:sp>
        <p:nvSpPr>
          <p:cNvPr id="452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327064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4C1A3B-E3B7-4ADF-A7AE-24028C9CC779}" type="slidenum">
              <a:rPr lang="cs-CZ" altLang="cs-CZ"/>
              <a:pPr/>
              <a:t>7</a:t>
            </a:fld>
            <a:endParaRPr lang="cs-CZ" altLang="cs-CZ"/>
          </a:p>
        </p:txBody>
      </p:sp>
      <p:sp>
        <p:nvSpPr>
          <p:cNvPr id="28774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150149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BCA2EF-10C2-4D23-ACF5-7E71E10DA5D0}" type="slidenum">
              <a:rPr lang="cs-CZ" altLang="cs-CZ"/>
              <a:pPr/>
              <a:t>8</a:t>
            </a:fld>
            <a:endParaRPr lang="cs-CZ" altLang="cs-CZ"/>
          </a:p>
        </p:txBody>
      </p:sp>
      <p:sp>
        <p:nvSpPr>
          <p:cNvPr id="29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42734574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FEB8C2-1895-48AA-8E37-248B78DD27F9}" type="slidenum">
              <a:rPr lang="cs-CZ" altLang="cs-CZ"/>
              <a:pPr/>
              <a:t>9</a:t>
            </a:fld>
            <a:endParaRPr lang="cs-CZ" altLang="cs-CZ"/>
          </a:p>
        </p:txBody>
      </p:sp>
      <p:sp>
        <p:nvSpPr>
          <p:cNvPr id="401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ity  </a:t>
            </a:r>
          </a:p>
        </p:txBody>
      </p:sp>
    </p:spTree>
    <p:extLst>
      <p:ext uri="{BB962C8B-B14F-4D97-AF65-F5344CB8AC3E}">
        <p14:creationId xmlns:p14="http://schemas.microsoft.com/office/powerpoint/2010/main" val="527293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314" y="596019"/>
            <a:ext cx="7510506" cy="3213982"/>
          </a:xfrm>
        </p:spPr>
        <p:txBody>
          <a:bodyPr anchor="b">
            <a:normAutofit/>
          </a:bodyPr>
          <a:lstStyle>
            <a:lvl1pPr algn="ctr">
              <a:defRPr sz="4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314" y="3886200"/>
            <a:ext cx="7510506" cy="2219108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26FAD-E3E4-49E5-B133-2DF613B8E7A5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63429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677" y="4377485"/>
            <a:ext cx="7413007" cy="907505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7678" y="996188"/>
            <a:ext cx="7301427" cy="298112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677" y="5284990"/>
            <a:ext cx="7413007" cy="81707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7678" y="6181344"/>
            <a:ext cx="5337278" cy="365125"/>
          </a:xfrm>
        </p:spPr>
        <p:txBody>
          <a:bodyPr/>
          <a:lstStyle/>
          <a:p>
            <a:endParaRPr lang="cs-CZ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4F23-A704-43EA-BB39-6820A814E3EE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3424603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4" cy="3137782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343400"/>
            <a:ext cx="7511474" cy="175866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4F23-A704-43EA-BB39-6820A814E3EE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1486601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3818" y="86027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88822" y="29859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304407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436" y="3650606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641206"/>
            <a:ext cx="7511473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4F23-A704-43EA-BB39-6820A814E3EE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886164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3603566"/>
            <a:ext cx="7512338" cy="14688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15" y="5072366"/>
            <a:ext cx="7512339" cy="102969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4F23-A704-43EA-BB39-6820A814E3EE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39606927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83818" y="75385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87556" y="287949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284436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7" y="3886200"/>
            <a:ext cx="7512338" cy="105366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939862"/>
            <a:ext cx="7512338" cy="116219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4F23-A704-43EA-BB39-6820A814E3EE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74049075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6" y="596018"/>
            <a:ext cx="7511473" cy="275678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6" y="3682941"/>
            <a:ext cx="7511473" cy="10492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732224"/>
            <a:ext cx="7511472" cy="1369836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4F23-A704-43EA-BB39-6820A814E3EE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95850879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083CC-3445-4BC2-B016-BB38DCCF9FA7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98018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1708" y="596018"/>
            <a:ext cx="1778112" cy="550604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8347" y="596018"/>
            <a:ext cx="5624137" cy="5506042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F2E16-4699-499D-9AE3-3F38B960C7E7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556512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CDD2860-AD76-49AB-929C-8A1AE962977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8742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4F23-A704-43EA-BB39-6820A814E3EE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9115000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314" y="3270698"/>
            <a:ext cx="7510506" cy="1823305"/>
          </a:xfrm>
        </p:spPr>
        <p:txBody>
          <a:bodyPr anchor="b">
            <a:normAutofit/>
          </a:bodyPr>
          <a:lstStyle>
            <a:lvl1pPr algn="r">
              <a:defRPr sz="28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314" y="5103810"/>
            <a:ext cx="7510506" cy="99825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AB09-2711-431B-AC10-1CAF80EAA7C0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08610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347" y="2060898"/>
            <a:ext cx="3685073" cy="40313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060898"/>
            <a:ext cx="3689239" cy="403133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B49F-C228-4B9B-85E3-F9A684A9EE7B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13913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306" y="2060898"/>
            <a:ext cx="3397113" cy="733596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347" y="2786027"/>
            <a:ext cx="3685073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150" y="2060898"/>
            <a:ext cx="3419670" cy="725129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65" y="2786027"/>
            <a:ext cx="3701520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64561-FADD-4772-ADB8-806D0C18F50D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41336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01F55-4688-4D97-A33F-996ECCFB1782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99183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81912-9609-4A01-B7B0-6CEA426D0DC0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16676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754928"/>
            <a:ext cx="2729523" cy="1371600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856" y="596018"/>
            <a:ext cx="4500964" cy="5506041"/>
          </a:xfrm>
        </p:spPr>
        <p:txBody>
          <a:bodyPr anchor="ctr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47" y="3126528"/>
            <a:ext cx="272952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1B701-D6B1-4725-80A1-7954F8E1E4EC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43673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898269"/>
            <a:ext cx="4423803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15442" y="-18288"/>
            <a:ext cx="2500062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7318" y="3269869"/>
            <a:ext cx="442380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23649" y="6181344"/>
            <a:ext cx="718502" cy="365125"/>
          </a:xfrm>
        </p:spPr>
        <p:txBody>
          <a:bodyPr/>
          <a:lstStyle/>
          <a:p>
            <a:endParaRPr lang="cs-CZ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348" y="6181344"/>
            <a:ext cx="3705300" cy="365125"/>
          </a:xfrm>
        </p:spPr>
        <p:txBody>
          <a:bodyPr/>
          <a:lstStyle/>
          <a:p>
            <a:endParaRPr lang="cs-CZ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24262" y="6181344"/>
            <a:ext cx="305186" cy="329250"/>
          </a:xfrm>
        </p:spPr>
        <p:txBody>
          <a:bodyPr/>
          <a:lstStyle/>
          <a:p>
            <a:fld id="{B8900CAB-18D4-4796-B4E0-B100CD9AE2C6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33800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8" y="2060898"/>
            <a:ext cx="7511472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05FB4F23-A704-43EA-BB39-6820A814E3EE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690197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  <p:sldLayoutId id="2147483926" r:id="rId14"/>
    <p:sldLayoutId id="2147483927" r:id="rId15"/>
    <p:sldLayoutId id="2147483928" r:id="rId16"/>
    <p:sldLayoutId id="2147483929" r:id="rId17"/>
    <p:sldLayoutId id="2147483930" r:id="rId1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8139113" cy="515938"/>
          </a:xfrm>
          <a:noFill/>
          <a:ln/>
        </p:spPr>
        <p:txBody>
          <a:bodyPr anchorCtr="0">
            <a:normAutofit fontScale="90000"/>
          </a:bodyPr>
          <a:lstStyle/>
          <a:p>
            <a:pPr algn="l"/>
            <a:r>
              <a:rPr lang="cs-CZ" altLang="cs-CZ" b="1" dirty="0" smtClean="0">
                <a:solidFill>
                  <a:srgbClr val="FF9933"/>
                </a:solidFill>
                <a:effectLst/>
                <a:latin typeface="Times New Roman" panose="02020603050405020304" pitchFamily="18" charset="0"/>
              </a:rPr>
              <a:t>Trh </a:t>
            </a:r>
            <a:r>
              <a:rPr lang="cs-CZ" altLang="cs-CZ" b="1" dirty="0">
                <a:solidFill>
                  <a:srgbClr val="FF9933"/>
                </a:solidFill>
                <a:effectLst/>
                <a:latin typeface="Times New Roman" panose="02020603050405020304" pitchFamily="18" charset="0"/>
              </a:rPr>
              <a:t>a jeho fungování</a:t>
            </a:r>
            <a:endParaRPr lang="en-US" altLang="cs-CZ" b="1" dirty="0">
              <a:solidFill>
                <a:srgbClr val="FF99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0345" name="Text Box 9"/>
          <p:cNvSpPr txBox="1">
            <a:spLocks noChangeArrowheads="1"/>
          </p:cNvSpPr>
          <p:nvPr/>
        </p:nvSpPr>
        <p:spPr bwMode="auto">
          <a:xfrm>
            <a:off x="684213" y="1773238"/>
            <a:ext cx="7416800" cy="402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  <a:spcAft>
                <a:spcPct val="40000"/>
              </a:spcAft>
            </a:pPr>
            <a:r>
              <a:rPr lang="cs-CZ" altLang="cs-CZ" sz="2600">
                <a:solidFill>
                  <a:srgbClr val="FF9933"/>
                </a:solidFill>
                <a:latin typeface="Arial" panose="020B0604020202020204" pitchFamily="34" charset="0"/>
              </a:rPr>
              <a:t>Cíle: </a:t>
            </a:r>
            <a:r>
              <a:rPr lang="cs-CZ" altLang="cs-CZ" sz="2600">
                <a:solidFill>
                  <a:srgbClr val="FFFFFF"/>
                </a:solidFill>
                <a:latin typeface="Arial" panose="020B0604020202020204" pitchFamily="34" charset="0"/>
              </a:rPr>
              <a:t>Vysvětlit fungování trhu jako interakce mezi poptávkou a nabídkou, vysvětlit pojem cenová elasticita.</a:t>
            </a:r>
          </a:p>
          <a:p>
            <a:pPr>
              <a:spcBef>
                <a:spcPct val="50000"/>
              </a:spcBef>
              <a:spcAft>
                <a:spcPct val="40000"/>
              </a:spcAft>
            </a:pPr>
            <a:r>
              <a:rPr lang="cs-CZ" altLang="cs-CZ" sz="2600">
                <a:solidFill>
                  <a:srgbClr val="FF9933"/>
                </a:solidFill>
                <a:latin typeface="Arial" panose="020B0604020202020204" pitchFamily="34" charset="0"/>
              </a:rPr>
              <a:t>Anotace:</a:t>
            </a:r>
            <a:r>
              <a:rPr lang="cs-CZ" altLang="cs-CZ" sz="2600">
                <a:latin typeface="Arial" panose="020B0604020202020204" pitchFamily="34" charset="0"/>
              </a:rPr>
              <a:t> </a:t>
            </a:r>
            <a:r>
              <a:rPr lang="cs-CZ" altLang="cs-CZ" sz="2600">
                <a:solidFill>
                  <a:srgbClr val="FFFFFF"/>
                </a:solidFill>
                <a:latin typeface="Arial" panose="020B0604020202020204" pitchFamily="34" charset="0"/>
              </a:rPr>
              <a:t>Trh je způsobem organizace ekonomiky. Na dokonale konkurenčním trhu se setkává poptávka a nabídka, což vede k určení rovnovážné ceny a rovnovážného množství. Vliv ceny na poptávku měříme pomocí cenové elasticity.</a:t>
            </a:r>
            <a:endParaRPr lang="en-GB" altLang="cs-CZ" sz="26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anchorCtr="0">
            <a:normAutofit/>
          </a:bodyPr>
          <a:lstStyle/>
          <a:p>
            <a:pPr algn="l"/>
            <a:r>
              <a:rPr lang="cs-CZ" altLang="cs-CZ" b="1">
                <a:solidFill>
                  <a:srgbClr val="FF9933"/>
                </a:solidFill>
                <a:effectLst/>
                <a:latin typeface="Times New Roman" panose="02020603050405020304" pitchFamily="18" charset="0"/>
              </a:rPr>
              <a:t>Cenová elasticita - příklad</a:t>
            </a:r>
            <a:endParaRPr lang="en-US" altLang="cs-CZ" b="1">
              <a:solidFill>
                <a:srgbClr val="FF9933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41449" name="Text Box 105"/>
          <p:cNvSpPr txBox="1">
            <a:spLocks noChangeArrowheads="1"/>
          </p:cNvSpPr>
          <p:nvPr/>
        </p:nvSpPr>
        <p:spPr bwMode="auto">
          <a:xfrm>
            <a:off x="323850" y="1557338"/>
            <a:ext cx="8424863" cy="544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r>
              <a:rPr lang="cs-CZ" altLang="cs-CZ" sz="2400" dirty="0">
                <a:solidFill>
                  <a:srgbClr val="FFFFFF"/>
                </a:solidFill>
                <a:latin typeface="Arial" panose="020B0604020202020204" pitchFamily="34" charset="0"/>
              </a:rPr>
              <a:t>Použijeme poptávkovou funkci z příkladu o tržní rovnováze:</a:t>
            </a:r>
          </a:p>
          <a:p>
            <a:r>
              <a:rPr lang="cs-CZ" altLang="cs-CZ" sz="2400" dirty="0" err="1">
                <a:solidFill>
                  <a:srgbClr val="FFFFFF"/>
                </a:solidFill>
                <a:latin typeface="Arial" panose="020B0604020202020204" pitchFamily="34" charset="0"/>
              </a:rPr>
              <a:t>Q</a:t>
            </a:r>
            <a:r>
              <a:rPr lang="cs-CZ" altLang="cs-CZ" sz="2400" b="1" baseline="-25000" dirty="0" err="1">
                <a:solidFill>
                  <a:srgbClr val="FFFFFF"/>
                </a:solidFill>
                <a:latin typeface="Arial" panose="020B0604020202020204" pitchFamily="34" charset="0"/>
              </a:rPr>
              <a:t>d</a:t>
            </a:r>
            <a:r>
              <a:rPr lang="cs-CZ" altLang="cs-CZ" sz="2400" dirty="0">
                <a:solidFill>
                  <a:srgbClr val="FFFFFF"/>
                </a:solidFill>
                <a:latin typeface="Arial" panose="020B0604020202020204" pitchFamily="34" charset="0"/>
              </a:rPr>
              <a:t> = 200 – 5P, P = 30, </a:t>
            </a:r>
            <a:r>
              <a:rPr lang="cs-CZ" altLang="cs-CZ" sz="2400" dirty="0" err="1">
                <a:solidFill>
                  <a:srgbClr val="FFFFFF"/>
                </a:solidFill>
                <a:latin typeface="Arial" panose="020B0604020202020204" pitchFamily="34" charset="0"/>
              </a:rPr>
              <a:t>Q</a:t>
            </a:r>
            <a:r>
              <a:rPr lang="cs-CZ" altLang="cs-CZ" sz="2400" b="1" baseline="-25000" dirty="0" err="1">
                <a:solidFill>
                  <a:srgbClr val="FFFFFF"/>
                </a:solidFill>
                <a:latin typeface="Arial" panose="020B0604020202020204" pitchFamily="34" charset="0"/>
              </a:rPr>
              <a:t>d</a:t>
            </a:r>
            <a:r>
              <a:rPr lang="cs-CZ" altLang="cs-CZ" sz="2400" dirty="0">
                <a:solidFill>
                  <a:srgbClr val="FFFFFF"/>
                </a:solidFill>
                <a:latin typeface="Arial" panose="020B0604020202020204" pitchFamily="34" charset="0"/>
              </a:rPr>
              <a:t> = 50.</a:t>
            </a:r>
          </a:p>
          <a:p>
            <a:endParaRPr lang="cs-CZ" altLang="cs-CZ" sz="240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r>
              <a:rPr lang="cs-CZ" altLang="cs-CZ" sz="2400" dirty="0" smtClean="0">
                <a:solidFill>
                  <a:srgbClr val="FFFFFF"/>
                </a:solidFill>
                <a:latin typeface="Arial" panose="020B0604020202020204" pitchFamily="34" charset="0"/>
              </a:rPr>
              <a:t>Jak se procentně změní poptávané množství při změně ceny</a:t>
            </a:r>
            <a:r>
              <a:rPr lang="cs-CZ" altLang="cs-CZ" sz="2400" dirty="0" smtClean="0">
                <a:solidFill>
                  <a:srgbClr val="FFFFFF"/>
                </a:solidFill>
                <a:latin typeface="Arial" panose="020B0604020202020204" pitchFamily="34" charset="0"/>
              </a:rPr>
              <a:t> o </a:t>
            </a:r>
            <a:r>
              <a:rPr lang="cs-CZ" altLang="cs-CZ" sz="2400" dirty="0">
                <a:solidFill>
                  <a:srgbClr val="FFFFFF"/>
                </a:solidFill>
                <a:latin typeface="Arial" panose="020B0604020202020204" pitchFamily="34" charset="0"/>
              </a:rPr>
              <a:t>10 %?</a:t>
            </a:r>
          </a:p>
          <a:p>
            <a:endParaRPr lang="cs-CZ" altLang="cs-CZ" sz="240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r>
              <a:rPr lang="cs-CZ" altLang="cs-CZ" sz="2400" dirty="0" err="1">
                <a:solidFill>
                  <a:srgbClr val="FFFFFF"/>
                </a:solidFill>
                <a:latin typeface="Arial" panose="020B0604020202020204" pitchFamily="34" charset="0"/>
              </a:rPr>
              <a:t>Q</a:t>
            </a:r>
            <a:r>
              <a:rPr lang="cs-CZ" altLang="cs-CZ" sz="2400" b="1" baseline="-25000" dirty="0" err="1">
                <a:solidFill>
                  <a:srgbClr val="FFFFFF"/>
                </a:solidFill>
                <a:latin typeface="Arial" panose="020B0604020202020204" pitchFamily="34" charset="0"/>
              </a:rPr>
              <a:t>d</a:t>
            </a:r>
            <a:r>
              <a:rPr lang="cs-CZ" altLang="cs-CZ" sz="2400" b="1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cs-CZ" altLang="cs-CZ" sz="2400" dirty="0">
                <a:solidFill>
                  <a:srgbClr val="FFFFFF"/>
                </a:solidFill>
                <a:latin typeface="Arial" panose="020B0604020202020204" pitchFamily="34" charset="0"/>
              </a:rPr>
              <a:t>= 200 – 5P = 200 – 5 x 33 = 35 (</a:t>
            </a:r>
            <a:r>
              <a:rPr lang="cs-CZ" altLang="cs-CZ" sz="2400" dirty="0">
                <a:solidFill>
                  <a:srgbClr val="FFFF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</a:t>
            </a:r>
            <a:r>
              <a:rPr lang="cs-CZ" altLang="cs-CZ" sz="2400" dirty="0">
                <a:solidFill>
                  <a:srgbClr val="FFFFFF"/>
                </a:solidFill>
                <a:latin typeface="Arial" panose="020B0604020202020204" pitchFamily="34" charset="0"/>
              </a:rPr>
              <a:t>Q= 35 – 50 = – 15)</a:t>
            </a:r>
          </a:p>
          <a:p>
            <a:endParaRPr lang="cs-CZ" altLang="cs-CZ" sz="240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r>
              <a:rPr lang="cs-CZ" altLang="cs-CZ" sz="2400" dirty="0">
                <a:solidFill>
                  <a:srgbClr val="FFFFFF"/>
                </a:solidFill>
                <a:latin typeface="Arial" panose="020B0604020202020204" pitchFamily="34" charset="0"/>
              </a:rPr>
              <a:t>Elasticita = (–</a:t>
            </a:r>
            <a:r>
              <a:rPr lang="cs-CZ" altLang="cs-CZ" dirty="0">
                <a:solidFill>
                  <a:srgbClr val="FFFFFF"/>
                </a:solidFill>
              </a:rPr>
              <a:t> </a:t>
            </a:r>
            <a:r>
              <a:rPr lang="cs-CZ" altLang="cs-CZ" sz="2400" dirty="0">
                <a:solidFill>
                  <a:srgbClr val="FFFFFF"/>
                </a:solidFill>
                <a:latin typeface="Arial" panose="020B0604020202020204" pitchFamily="34" charset="0"/>
              </a:rPr>
              <a:t>15/50)/(3/30)= – 0,3/0,1 =</a:t>
            </a:r>
            <a:r>
              <a:rPr lang="cs-CZ" altLang="cs-CZ" sz="2400" dirty="0">
                <a:latin typeface="Arial" panose="020B0604020202020204" pitchFamily="34" charset="0"/>
              </a:rPr>
              <a:t> </a:t>
            </a:r>
            <a:r>
              <a:rPr lang="cs-CZ" altLang="cs-CZ" sz="2400" dirty="0">
                <a:solidFill>
                  <a:srgbClr val="FF9933"/>
                </a:solidFill>
                <a:latin typeface="Arial" panose="020B0604020202020204" pitchFamily="34" charset="0"/>
              </a:rPr>
              <a:t>– 3</a:t>
            </a:r>
          </a:p>
          <a:p>
            <a:endParaRPr lang="cs-CZ" altLang="cs-CZ" sz="2400" dirty="0">
              <a:solidFill>
                <a:srgbClr val="0066FF"/>
              </a:solidFill>
              <a:latin typeface="Arial" panose="020B0604020202020204" pitchFamily="34" charset="0"/>
            </a:endParaRPr>
          </a:p>
          <a:p>
            <a:r>
              <a:rPr lang="cs-CZ" altLang="cs-CZ" sz="2400" dirty="0">
                <a:solidFill>
                  <a:srgbClr val="FFFFFF"/>
                </a:solidFill>
                <a:latin typeface="Arial" panose="020B0604020202020204" pitchFamily="34" charset="0"/>
              </a:rPr>
              <a:t>Poptávané množství při jednoprocentním zvýšení ceny klesne o </a:t>
            </a:r>
            <a:r>
              <a:rPr lang="cs-CZ" altLang="cs-CZ" sz="2400" dirty="0">
                <a:solidFill>
                  <a:srgbClr val="FF9933"/>
                </a:solidFill>
                <a:latin typeface="Arial" panose="020B0604020202020204" pitchFamily="34" charset="0"/>
              </a:rPr>
              <a:t>3 %.</a:t>
            </a:r>
            <a:r>
              <a:rPr lang="cs-CZ" altLang="cs-CZ" sz="2400" dirty="0">
                <a:solidFill>
                  <a:srgbClr val="FFFFFF"/>
                </a:solidFill>
                <a:latin typeface="Arial" panose="020B0604020202020204" pitchFamily="34" charset="0"/>
              </a:rPr>
              <a:t> Zvýšení ceny o 10 % sníží poptávané množství o </a:t>
            </a:r>
            <a:r>
              <a:rPr lang="cs-CZ" altLang="cs-CZ" sz="2400" dirty="0">
                <a:solidFill>
                  <a:srgbClr val="FF9933"/>
                </a:solidFill>
                <a:latin typeface="Arial" panose="020B0604020202020204" pitchFamily="34" charset="0"/>
              </a:rPr>
              <a:t>30 %.</a:t>
            </a:r>
          </a:p>
          <a:p>
            <a:pPr>
              <a:spcBef>
                <a:spcPct val="50000"/>
              </a:spcBef>
            </a:pPr>
            <a:endParaRPr lang="en-GB" altLang="cs-CZ" sz="24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556601"/>
            <a:ext cx="2403063" cy="63380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anchorCtr="0"/>
          <a:lstStyle/>
          <a:p>
            <a:pPr algn="l"/>
            <a:r>
              <a:rPr lang="cs-CZ" altLang="cs-CZ" b="1">
                <a:solidFill>
                  <a:srgbClr val="FF9933"/>
                </a:solidFill>
                <a:effectLst/>
                <a:latin typeface="Times New Roman" panose="02020603050405020304" pitchFamily="18" charset="0"/>
              </a:rPr>
              <a:t>Klíčová slova</a:t>
            </a:r>
            <a:endParaRPr lang="en-US" altLang="cs-CZ" b="1">
              <a:solidFill>
                <a:srgbClr val="FF9933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56707" name="Text Box 3"/>
          <p:cNvSpPr txBox="1">
            <a:spLocks noChangeArrowheads="1"/>
          </p:cNvSpPr>
          <p:nvPr/>
        </p:nvSpPr>
        <p:spPr bwMode="auto">
          <a:xfrm>
            <a:off x="323850" y="1557338"/>
            <a:ext cx="842486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>
                <a:solidFill>
                  <a:srgbClr val="FFFFFF"/>
                </a:solidFill>
                <a:latin typeface="Arial" panose="020B0604020202020204" pitchFamily="34" charset="0"/>
              </a:rPr>
              <a:t>Trh, poptávka, nabídka, dokonalá konkurence, rovnovážná cena, rovnovážné množství, tržní rovnováha, cenová elasticita.</a:t>
            </a:r>
            <a:endParaRPr lang="en-GB" altLang="cs-CZ" sz="2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56709" name="Rectangle 5"/>
          <p:cNvSpPr>
            <a:spLocks noChangeArrowheads="1"/>
          </p:cNvSpPr>
          <p:nvPr/>
        </p:nvSpPr>
        <p:spPr bwMode="auto">
          <a:xfrm>
            <a:off x="468313" y="2997200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l"/>
            <a:r>
              <a:rPr lang="cs-CZ" altLang="cs-CZ" b="1">
                <a:solidFill>
                  <a:srgbClr val="FF9933"/>
                </a:solidFill>
                <a:effectLst/>
                <a:latin typeface="Times New Roman" panose="02020603050405020304" pitchFamily="18" charset="0"/>
              </a:rPr>
              <a:t>Otázky k zamyšlení</a:t>
            </a:r>
            <a:endParaRPr lang="en-US" altLang="cs-CZ" b="1">
              <a:solidFill>
                <a:srgbClr val="FF9933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56712" name="Text Box 8"/>
          <p:cNvSpPr txBox="1">
            <a:spLocks noChangeArrowheads="1"/>
          </p:cNvSpPr>
          <p:nvPr/>
        </p:nvSpPr>
        <p:spPr bwMode="auto">
          <a:xfrm>
            <a:off x="395288" y="4292600"/>
            <a:ext cx="8424862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cs-CZ" altLang="cs-CZ" dirty="0">
                <a:solidFill>
                  <a:srgbClr val="FFFFFF"/>
                </a:solidFill>
                <a:latin typeface="Arial" panose="020B0604020202020204" pitchFamily="34" charset="0"/>
              </a:rPr>
              <a:t>Jsou ve zdravotnictví </a:t>
            </a:r>
            <a:r>
              <a:rPr lang="cs-CZ" altLang="cs-CZ" dirty="0" smtClean="0">
                <a:solidFill>
                  <a:srgbClr val="FFFFFF"/>
                </a:solidFill>
                <a:latin typeface="Arial" panose="020B0604020202020204" pitchFamily="34" charset="0"/>
              </a:rPr>
              <a:t>či </a:t>
            </a:r>
            <a:r>
              <a:rPr lang="cs-CZ" altLang="cs-CZ" smtClean="0">
                <a:solidFill>
                  <a:srgbClr val="FFFFFF"/>
                </a:solidFill>
                <a:latin typeface="Arial" panose="020B0604020202020204" pitchFamily="34" charset="0"/>
              </a:rPr>
              <a:t>sociálních službách splněny </a:t>
            </a:r>
            <a:r>
              <a:rPr lang="cs-CZ" altLang="cs-CZ" dirty="0">
                <a:solidFill>
                  <a:srgbClr val="FFFFFF"/>
                </a:solidFill>
                <a:latin typeface="Arial" panose="020B0604020202020204" pitchFamily="34" charset="0"/>
              </a:rPr>
              <a:t>předpoklady dokonalé konkurence?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cs-CZ" altLang="cs-CZ" dirty="0">
                <a:solidFill>
                  <a:srgbClr val="FFFFFF"/>
                </a:solidFill>
                <a:latin typeface="Arial" panose="020B0604020202020204" pitchFamily="34" charset="0"/>
              </a:rPr>
              <a:t>Vzniká ve zdravotnictví cena jako výsledek interakce mezi prodávajícími a kupujícími?</a:t>
            </a:r>
            <a:endParaRPr lang="en-GB" altLang="cs-CZ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8139113" cy="515938"/>
          </a:xfrm>
          <a:noFill/>
          <a:ln/>
        </p:spPr>
        <p:txBody>
          <a:bodyPr anchorCtr="0">
            <a:normAutofit fontScale="90000"/>
          </a:bodyPr>
          <a:lstStyle/>
          <a:p>
            <a:pPr algn="l"/>
            <a:r>
              <a:rPr lang="cs-CZ" altLang="cs-CZ" b="1" dirty="0" smtClean="0">
                <a:solidFill>
                  <a:srgbClr val="FF9933"/>
                </a:solidFill>
                <a:effectLst/>
                <a:latin typeface="Times New Roman" panose="02020603050405020304" pitchFamily="18" charset="0"/>
              </a:rPr>
              <a:t>Obsah</a:t>
            </a:r>
            <a:endParaRPr lang="en-US" altLang="cs-CZ" b="1" dirty="0">
              <a:solidFill>
                <a:srgbClr val="FF99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8755" name="Rectangle 3"/>
          <p:cNvSpPr>
            <a:spLocks noChangeArrowheads="1"/>
          </p:cNvSpPr>
          <p:nvPr/>
        </p:nvSpPr>
        <p:spPr bwMode="auto">
          <a:xfrm>
            <a:off x="611188" y="1557338"/>
            <a:ext cx="8305800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85850" indent="-457200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722438" indent="-457200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359025" indent="-457200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995613" indent="-457200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452813" indent="-457200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910013" indent="-457200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367213" indent="-457200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824413" indent="-457200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cs-CZ" altLang="cs-CZ" sz="3200">
                <a:solidFill>
                  <a:srgbClr val="FFFFFF"/>
                </a:solidFill>
                <a:latin typeface="Arial" panose="020B0604020202020204" pitchFamily="34" charset="0"/>
              </a:rPr>
              <a:t>  Trh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3200">
                <a:solidFill>
                  <a:srgbClr val="FFFFFF"/>
                </a:solidFill>
                <a:latin typeface="Arial" panose="020B0604020202020204" pitchFamily="34" charset="0"/>
              </a:rPr>
              <a:t>  Dokonalá konkurence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3200">
                <a:solidFill>
                  <a:srgbClr val="FFFFFF"/>
                </a:solidFill>
                <a:latin typeface="Arial" panose="020B0604020202020204" pitchFamily="34" charset="0"/>
              </a:rPr>
              <a:t>  Poptávka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3200">
                <a:solidFill>
                  <a:srgbClr val="FFFFFF"/>
                </a:solidFill>
                <a:latin typeface="Arial" panose="020B0604020202020204" pitchFamily="34" charset="0"/>
              </a:rPr>
              <a:t>  Nabídka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cs-CZ" sz="3200">
                <a:solidFill>
                  <a:srgbClr val="FFFFFF"/>
                </a:solidFill>
                <a:latin typeface="Arial" panose="020B0604020202020204" pitchFamily="34" charset="0"/>
              </a:rPr>
              <a:t>  </a:t>
            </a:r>
            <a:r>
              <a:rPr lang="cs-CZ" altLang="cs-CZ" sz="3200">
                <a:solidFill>
                  <a:srgbClr val="FFFFFF"/>
                </a:solidFill>
                <a:latin typeface="Arial" panose="020B0604020202020204" pitchFamily="34" charset="0"/>
              </a:rPr>
              <a:t>Tržní rovnováha</a:t>
            </a:r>
            <a:endParaRPr lang="en-US" altLang="cs-CZ" sz="320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cs-CZ" sz="3200">
                <a:solidFill>
                  <a:srgbClr val="FFFFFF"/>
                </a:solidFill>
                <a:latin typeface="Arial" panose="020B0604020202020204" pitchFamily="34" charset="0"/>
              </a:rPr>
              <a:t>  </a:t>
            </a:r>
            <a:r>
              <a:rPr lang="cs-CZ" altLang="cs-CZ" sz="3200">
                <a:solidFill>
                  <a:srgbClr val="FFFFFF"/>
                </a:solidFill>
                <a:latin typeface="Arial" panose="020B0604020202020204" pitchFamily="34" charset="0"/>
              </a:rPr>
              <a:t>Tržní rovnováha – příklad</a:t>
            </a:r>
            <a:endParaRPr lang="en-US" altLang="cs-CZ" sz="320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cs-CZ" sz="3200">
                <a:solidFill>
                  <a:srgbClr val="FFFFFF"/>
                </a:solidFill>
                <a:latin typeface="Arial" panose="020B0604020202020204" pitchFamily="34" charset="0"/>
              </a:rPr>
              <a:t>  </a:t>
            </a:r>
            <a:r>
              <a:rPr lang="cs-CZ" altLang="cs-CZ" sz="3200">
                <a:solidFill>
                  <a:srgbClr val="FFFFFF"/>
                </a:solidFill>
                <a:latin typeface="Arial" panose="020B0604020202020204" pitchFamily="34" charset="0"/>
              </a:rPr>
              <a:t>Cenová elasticita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3200">
                <a:solidFill>
                  <a:srgbClr val="FFFFFF"/>
                </a:solidFill>
                <a:latin typeface="Arial" panose="020B0604020202020204" pitchFamily="34" charset="0"/>
              </a:rPr>
              <a:t>  Cenová elasticita</a:t>
            </a:r>
            <a:r>
              <a:rPr lang="cs-CZ" altLang="cs-CZ" sz="2800">
                <a:solidFill>
                  <a:srgbClr val="FFFFFF"/>
                </a:solidFill>
                <a:latin typeface="Arial" panose="020B0604020202020204" pitchFamily="34" charset="0"/>
              </a:rPr>
              <a:t> – </a:t>
            </a:r>
            <a:r>
              <a:rPr lang="cs-CZ" altLang="cs-CZ" sz="3200">
                <a:solidFill>
                  <a:srgbClr val="FFFFFF"/>
                </a:solidFill>
                <a:latin typeface="Arial" panose="020B0604020202020204" pitchFamily="34" charset="0"/>
              </a:rPr>
              <a:t>příklad</a:t>
            </a:r>
            <a:endParaRPr lang="en-US" altLang="cs-CZ" sz="3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5410200" cy="641350"/>
          </a:xfrm>
          <a:noFill/>
          <a:ln/>
        </p:spPr>
        <p:txBody>
          <a:bodyPr anchorCtr="0">
            <a:normAutofit/>
          </a:bodyPr>
          <a:lstStyle/>
          <a:p>
            <a:pPr algn="l"/>
            <a:r>
              <a:rPr lang="cs-CZ" altLang="cs-CZ" b="1">
                <a:solidFill>
                  <a:srgbClr val="FF9933"/>
                </a:solidFill>
                <a:effectLst/>
                <a:latin typeface="Times New Roman" panose="02020603050405020304" pitchFamily="18" charset="0"/>
              </a:rPr>
              <a:t>Trh</a:t>
            </a:r>
            <a:endParaRPr lang="en-US" altLang="cs-CZ" b="1">
              <a:solidFill>
                <a:srgbClr val="FF99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0597" name="Rectangle 21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spcAft>
                <a:spcPct val="3000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§"/>
            </a:pPr>
            <a:r>
              <a:rPr lang="cs-CZ" altLang="cs-CZ" sz="2800">
                <a:solidFill>
                  <a:srgbClr val="FFFFFF"/>
                </a:solidFill>
                <a:effectLst/>
              </a:rPr>
              <a:t>Trh je způsobem </a:t>
            </a:r>
            <a:r>
              <a:rPr lang="cs-CZ" altLang="cs-CZ" sz="2800">
                <a:solidFill>
                  <a:srgbClr val="FF9933"/>
                </a:solidFill>
                <a:effectLst/>
              </a:rPr>
              <a:t>organizace ekonomiky</a:t>
            </a:r>
            <a:r>
              <a:rPr lang="cs-CZ" altLang="cs-CZ" sz="2800">
                <a:solidFill>
                  <a:srgbClr val="FFFFFF"/>
                </a:solidFill>
                <a:effectLst/>
              </a:rPr>
              <a:t>. V plánovaném hospodářství ceny a množství vyráběného zboží určuje státní plánovací agentura, nikoliv trh.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§"/>
            </a:pPr>
            <a:r>
              <a:rPr lang="cs-CZ" altLang="cs-CZ" sz="2800">
                <a:solidFill>
                  <a:srgbClr val="FFFFFF"/>
                </a:solidFill>
                <a:effectLst/>
              </a:rPr>
              <a:t>Trh je </a:t>
            </a:r>
            <a:r>
              <a:rPr lang="cs-CZ" altLang="cs-CZ" sz="2800">
                <a:solidFill>
                  <a:srgbClr val="FF9933"/>
                </a:solidFill>
                <a:effectLst/>
              </a:rPr>
              <a:t>místo</a:t>
            </a:r>
            <a:r>
              <a:rPr lang="cs-CZ" altLang="cs-CZ" sz="2800">
                <a:solidFill>
                  <a:srgbClr val="FFFFFF"/>
                </a:solidFill>
                <a:effectLst/>
              </a:rPr>
              <a:t>, kde se potkávají prodávající a nakupující. Například burza, tržiště, inzertní noviny, internet.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§"/>
            </a:pPr>
            <a:r>
              <a:rPr lang="cs-CZ" altLang="cs-CZ" sz="2800">
                <a:solidFill>
                  <a:srgbClr val="FFFFFF"/>
                </a:solidFill>
                <a:effectLst/>
              </a:rPr>
              <a:t>Ve vzájemné interakci mezi prodávajícími a nakupujícími se určuje </a:t>
            </a:r>
            <a:r>
              <a:rPr lang="cs-CZ" altLang="cs-CZ" sz="2800">
                <a:solidFill>
                  <a:srgbClr val="FF9933"/>
                </a:solidFill>
                <a:effectLst/>
              </a:rPr>
              <a:t>rovnovážná cena</a:t>
            </a:r>
            <a:r>
              <a:rPr lang="cs-CZ" altLang="cs-CZ" sz="2800">
                <a:solidFill>
                  <a:srgbClr val="FFFFFF"/>
                </a:solidFill>
                <a:effectLst/>
              </a:rPr>
              <a:t> a </a:t>
            </a:r>
            <a:r>
              <a:rPr lang="cs-CZ" altLang="cs-CZ" sz="2800">
                <a:solidFill>
                  <a:srgbClr val="FF9933"/>
                </a:solidFill>
                <a:effectLst/>
              </a:rPr>
              <a:t>rovnovážné množství</a:t>
            </a:r>
            <a:r>
              <a:rPr lang="cs-CZ" altLang="cs-CZ" sz="2800">
                <a:solidFill>
                  <a:srgbClr val="FFFFFF"/>
                </a:solidFill>
                <a:effectLst/>
              </a:rPr>
              <a:t> daného zboží.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§"/>
            </a:pPr>
            <a:endParaRPr lang="cs-CZ" altLang="cs-CZ" sz="2800">
              <a:solidFill>
                <a:srgbClr val="FFFFFF"/>
              </a:solidFill>
              <a:effectLst/>
            </a:endParaRPr>
          </a:p>
        </p:txBody>
      </p:sp>
      <p:sp>
        <p:nvSpPr>
          <p:cNvPr id="280584" name="Rectangle 8"/>
          <p:cNvSpPr>
            <a:spLocks noChangeArrowheads="1"/>
          </p:cNvSpPr>
          <p:nvPr/>
        </p:nvSpPr>
        <p:spPr bwMode="auto">
          <a:xfrm>
            <a:off x="539750" y="1981200"/>
            <a:ext cx="57848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794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6699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8604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0509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5081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9653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4225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8797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cs-CZ" sz="280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cs-CZ" sz="28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cs-CZ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0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8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202488" cy="641350"/>
          </a:xfrm>
          <a:noFill/>
          <a:ln/>
        </p:spPr>
        <p:txBody>
          <a:bodyPr anchorCtr="0">
            <a:normAutofit/>
          </a:bodyPr>
          <a:lstStyle/>
          <a:p>
            <a:pPr algn="l"/>
            <a:r>
              <a:rPr lang="cs-CZ" altLang="cs-CZ" b="1">
                <a:solidFill>
                  <a:srgbClr val="FF9933"/>
                </a:solidFill>
                <a:effectLst/>
                <a:latin typeface="Times New Roman" panose="02020603050405020304" pitchFamily="18" charset="0"/>
              </a:rPr>
              <a:t>Dokonalá konkurence</a:t>
            </a:r>
            <a:endParaRPr lang="en-US" altLang="cs-CZ" b="1">
              <a:solidFill>
                <a:srgbClr val="FF99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4661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rgbClr val="FFFFFF"/>
              </a:buClr>
              <a:buSzTx/>
              <a:buFont typeface="Wingdings" panose="05000000000000000000" pitchFamily="2" charset="2"/>
              <a:buChar char="§"/>
            </a:pPr>
            <a:r>
              <a:rPr lang="cs-CZ" altLang="cs-CZ" sz="2800">
                <a:solidFill>
                  <a:srgbClr val="FFFFFF"/>
                </a:solidFill>
                <a:effectLst/>
              </a:rPr>
              <a:t>Na trhu je </a:t>
            </a:r>
            <a:r>
              <a:rPr lang="cs-CZ" altLang="cs-CZ" sz="2800">
                <a:solidFill>
                  <a:srgbClr val="FF9933"/>
                </a:solidFill>
                <a:effectLst/>
              </a:rPr>
              <a:t>velké množství</a:t>
            </a:r>
            <a:r>
              <a:rPr lang="cs-CZ" altLang="cs-CZ" sz="2800">
                <a:solidFill>
                  <a:srgbClr val="FFFFFF"/>
                </a:solidFill>
                <a:effectLst/>
              </a:rPr>
              <a:t> prodávajících a kupujících, z nichž nikdo nemůže ovlivnit cenu.</a:t>
            </a:r>
          </a:p>
          <a:p>
            <a:pPr>
              <a:buClr>
                <a:srgbClr val="FFFFFF"/>
              </a:buClr>
              <a:buSzTx/>
              <a:buFont typeface="Wingdings" panose="05000000000000000000" pitchFamily="2" charset="2"/>
              <a:buChar char="§"/>
            </a:pPr>
            <a:r>
              <a:rPr lang="cs-CZ" altLang="cs-CZ" sz="2800">
                <a:solidFill>
                  <a:srgbClr val="FFFFFF"/>
                </a:solidFill>
                <a:effectLst/>
              </a:rPr>
              <a:t>Kupující jsou </a:t>
            </a:r>
            <a:r>
              <a:rPr lang="cs-CZ" altLang="cs-CZ" sz="2800">
                <a:solidFill>
                  <a:srgbClr val="FF9933"/>
                </a:solidFill>
                <a:effectLst/>
              </a:rPr>
              <a:t>dokonale informováni</a:t>
            </a:r>
            <a:r>
              <a:rPr lang="cs-CZ" altLang="cs-CZ" sz="2800">
                <a:solidFill>
                  <a:srgbClr val="FFFFFF"/>
                </a:solidFill>
                <a:effectLst/>
              </a:rPr>
              <a:t> o všech prodávajících a jejich cenách.</a:t>
            </a:r>
          </a:p>
          <a:p>
            <a:pPr>
              <a:buClr>
                <a:srgbClr val="FFFFFF"/>
              </a:buClr>
              <a:buSzTx/>
              <a:buFont typeface="Wingdings" panose="05000000000000000000" pitchFamily="2" charset="2"/>
              <a:buChar char="§"/>
            </a:pPr>
            <a:r>
              <a:rPr lang="cs-CZ" altLang="cs-CZ" sz="2800">
                <a:solidFill>
                  <a:srgbClr val="FFFFFF"/>
                </a:solidFill>
                <a:effectLst/>
              </a:rPr>
              <a:t>Statek je </a:t>
            </a:r>
            <a:r>
              <a:rPr lang="cs-CZ" altLang="cs-CZ" sz="2800">
                <a:solidFill>
                  <a:srgbClr val="FF9933"/>
                </a:solidFill>
                <a:effectLst/>
              </a:rPr>
              <a:t>homogenní</a:t>
            </a:r>
            <a:r>
              <a:rPr lang="cs-CZ" altLang="cs-CZ" sz="2800">
                <a:solidFill>
                  <a:srgbClr val="FFFFFF"/>
                </a:solidFill>
                <a:effectLst/>
              </a:rPr>
              <a:t> (je jedno od kterého prodávajícího kupující statek koupí).</a:t>
            </a:r>
          </a:p>
          <a:p>
            <a:pPr>
              <a:buClr>
                <a:srgbClr val="FFFFFF"/>
              </a:buClr>
              <a:buSzTx/>
              <a:buFont typeface="Wingdings" panose="05000000000000000000" pitchFamily="2" charset="2"/>
              <a:buChar char="§"/>
            </a:pPr>
            <a:r>
              <a:rPr lang="cs-CZ" altLang="cs-CZ" sz="2800">
                <a:solidFill>
                  <a:srgbClr val="FFFFFF"/>
                </a:solidFill>
                <a:effectLst/>
              </a:rPr>
              <a:t>Příchod na trh nebo odchod z trhu </a:t>
            </a:r>
            <a:r>
              <a:rPr lang="cs-CZ" altLang="cs-CZ" sz="2800">
                <a:solidFill>
                  <a:srgbClr val="FF9933"/>
                </a:solidFill>
                <a:effectLst/>
              </a:rPr>
              <a:t>nejsou omezeny</a:t>
            </a:r>
            <a:r>
              <a:rPr lang="cs-CZ" altLang="cs-CZ" sz="2800">
                <a:solidFill>
                  <a:srgbClr val="FFFFFF"/>
                </a:solidFill>
                <a:effectLst/>
              </a:rPr>
              <a:t>.</a:t>
            </a:r>
            <a:endParaRPr lang="en-GB" altLang="cs-CZ" sz="2800">
              <a:solidFill>
                <a:srgbClr val="FFFFFF"/>
              </a:solidFill>
              <a:effectLst/>
            </a:endParaRPr>
          </a:p>
        </p:txBody>
      </p:sp>
      <p:sp>
        <p:nvSpPr>
          <p:cNvPr id="454660" name="Rectangle 4"/>
          <p:cNvSpPr>
            <a:spLocks noChangeArrowheads="1"/>
          </p:cNvSpPr>
          <p:nvPr/>
        </p:nvSpPr>
        <p:spPr bwMode="auto">
          <a:xfrm>
            <a:off x="539750" y="1981200"/>
            <a:ext cx="57848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794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6699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8604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0509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5081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9653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4225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8797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cs-CZ" sz="280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cs-CZ" sz="28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cs-CZ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4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46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086600" cy="641350"/>
          </a:xfrm>
          <a:noFill/>
          <a:ln/>
        </p:spPr>
        <p:txBody>
          <a:bodyPr anchorCtr="0">
            <a:normAutofit/>
          </a:bodyPr>
          <a:lstStyle/>
          <a:p>
            <a:pPr algn="l"/>
            <a:r>
              <a:rPr lang="cs-CZ" altLang="cs-CZ" b="1">
                <a:solidFill>
                  <a:srgbClr val="FF9933"/>
                </a:solidFill>
                <a:effectLst/>
                <a:latin typeface="Times New Roman" panose="02020603050405020304" pitchFamily="18" charset="0"/>
              </a:rPr>
              <a:t>Poptávka</a:t>
            </a:r>
            <a:endParaRPr lang="en-US" altLang="cs-CZ" b="1">
              <a:solidFill>
                <a:srgbClr val="FF99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2629" name="Rectangle 5"/>
          <p:cNvSpPr>
            <a:spLocks noChangeArrowheads="1"/>
          </p:cNvSpPr>
          <p:nvPr/>
        </p:nvSpPr>
        <p:spPr bwMode="auto">
          <a:xfrm>
            <a:off x="762000" y="1447800"/>
            <a:ext cx="7913688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794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6699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8604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0509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5081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9653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4225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8797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cs-CZ" altLang="cs-CZ" sz="2800">
                <a:solidFill>
                  <a:srgbClr val="FFFFFF"/>
                </a:solidFill>
                <a:latin typeface="Arial" panose="020B0604020202020204" pitchFamily="34" charset="0"/>
              </a:rPr>
              <a:t> Anglicky „demand“, proto při značení obvykle      	používáme D nebo Q</a:t>
            </a:r>
            <a:r>
              <a:rPr lang="cs-CZ" altLang="cs-CZ" sz="2800" baseline="-25000">
                <a:solidFill>
                  <a:srgbClr val="FFFFFF"/>
                </a:solidFill>
                <a:latin typeface="Arial" panose="020B0604020202020204" pitchFamily="34" charset="0"/>
              </a:rPr>
              <a:t>d</a:t>
            </a:r>
            <a:r>
              <a:rPr lang="cs-CZ" altLang="cs-CZ" sz="2800">
                <a:solidFill>
                  <a:srgbClr val="FFFFFF"/>
                </a:solidFill>
                <a:latin typeface="Arial" panose="020B060402020202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altLang="cs-CZ" sz="280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2800">
                <a:solidFill>
                  <a:srgbClr val="FFFFFF"/>
                </a:solidFill>
                <a:latin typeface="Arial" panose="020B0604020202020204" pitchFamily="34" charset="0"/>
              </a:rPr>
              <a:t> Funkce, která ukazuje závislost poptávaného 	množství na ceně.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cs-CZ" altLang="cs-CZ" sz="2800">
                <a:solidFill>
                  <a:srgbClr val="FFFFFF"/>
                </a:solidFill>
                <a:latin typeface="Arial" panose="020B0604020202020204" pitchFamily="34" charset="0"/>
              </a:rPr>
              <a:t> Q</a:t>
            </a:r>
            <a:r>
              <a:rPr lang="cs-CZ" altLang="cs-CZ" sz="2800" baseline="-25000">
                <a:solidFill>
                  <a:srgbClr val="FFFFFF"/>
                </a:solidFill>
                <a:latin typeface="Arial" panose="020B0604020202020204" pitchFamily="34" charset="0"/>
              </a:rPr>
              <a:t>d</a:t>
            </a:r>
            <a:r>
              <a:rPr lang="cs-CZ" altLang="cs-CZ" sz="2800">
                <a:solidFill>
                  <a:srgbClr val="FFFFFF"/>
                </a:solidFill>
                <a:latin typeface="Arial" panose="020B0604020202020204" pitchFamily="34" charset="0"/>
              </a:rPr>
              <a:t> = a</a:t>
            </a:r>
            <a:r>
              <a:rPr lang="cs-CZ" altLang="cs-CZ" sz="2800" baseline="-25000">
                <a:solidFill>
                  <a:srgbClr val="FFFFFF"/>
                </a:solidFill>
                <a:latin typeface="Arial" panose="020B0604020202020204" pitchFamily="34" charset="0"/>
              </a:rPr>
              <a:t>0 </a:t>
            </a:r>
            <a:r>
              <a:rPr lang="cs-CZ" altLang="cs-CZ" sz="2800">
                <a:solidFill>
                  <a:srgbClr val="FFFFFF"/>
                </a:solidFill>
                <a:latin typeface="Arial" panose="020B0604020202020204" pitchFamily="34" charset="0"/>
              </a:rPr>
              <a:t>+ a</a:t>
            </a:r>
            <a:r>
              <a:rPr lang="cs-CZ" altLang="cs-CZ" sz="2800" baseline="-25000">
                <a:solidFill>
                  <a:srgbClr val="FFFFFF"/>
                </a:solidFill>
                <a:latin typeface="Arial" panose="020B0604020202020204" pitchFamily="34" charset="0"/>
              </a:rPr>
              <a:t>1</a:t>
            </a:r>
            <a:r>
              <a:rPr lang="cs-CZ" altLang="cs-CZ" sz="2800">
                <a:solidFill>
                  <a:srgbClr val="FFFFFF"/>
                </a:solidFill>
                <a:latin typeface="Arial" panose="020B0604020202020204" pitchFamily="34" charset="0"/>
              </a:rPr>
              <a:t>P, kde  P  je cena.</a:t>
            </a:r>
          </a:p>
          <a:p>
            <a:pPr>
              <a:spcAft>
                <a:spcPct val="30000"/>
              </a:spcAft>
              <a:buFont typeface="Wingdings" panose="05000000000000000000" pitchFamily="2" charset="2"/>
              <a:buChar char="§"/>
            </a:pPr>
            <a:endParaRPr lang="cs-CZ" altLang="cs-CZ" sz="280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2800">
                <a:solidFill>
                  <a:srgbClr val="FFFFFF"/>
                </a:solidFill>
                <a:latin typeface="Arial" panose="020B0604020202020204" pitchFamily="34" charset="0"/>
              </a:rPr>
              <a:t> Vyšší tržní cena snižuje poptávané množství, 	neboť vyšší cena 	odrazuje  kupující. Proto 	platí a</a:t>
            </a:r>
            <a:r>
              <a:rPr lang="cs-CZ" altLang="cs-CZ" sz="2800" baseline="-25000">
                <a:solidFill>
                  <a:srgbClr val="FFFFFF"/>
                </a:solidFill>
                <a:latin typeface="Arial" panose="020B0604020202020204" pitchFamily="34" charset="0"/>
              </a:rPr>
              <a:t>1</a:t>
            </a:r>
            <a:r>
              <a:rPr lang="cs-CZ" altLang="cs-CZ" sz="280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altLang="cs-CZ" sz="2800">
                <a:solidFill>
                  <a:srgbClr val="FFFFFF"/>
                </a:solidFill>
                <a:latin typeface="Arial" panose="020B0604020202020204" pitchFamily="34" charset="0"/>
              </a:rPr>
              <a:t>&lt;</a:t>
            </a:r>
            <a:r>
              <a:rPr lang="cs-CZ" altLang="cs-CZ" sz="280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GB" altLang="cs-CZ" sz="2800">
                <a:solidFill>
                  <a:srgbClr val="FFFFFF"/>
                </a:solidFill>
                <a:latin typeface="Arial" panose="020B0604020202020204" pitchFamily="34" charset="0"/>
              </a:rPr>
              <a:t>0. </a:t>
            </a:r>
            <a:r>
              <a:rPr lang="cs-CZ" altLang="cs-CZ" sz="2800">
                <a:solidFill>
                  <a:srgbClr val="FFFFFF"/>
                </a:solidFill>
                <a:latin typeface="Arial" panose="020B0604020202020204" pitchFamily="34" charset="0"/>
              </a:rPr>
              <a:t> Příklad: Q</a:t>
            </a:r>
            <a:r>
              <a:rPr lang="cs-CZ" altLang="cs-CZ" sz="2800" baseline="-25000">
                <a:solidFill>
                  <a:srgbClr val="FFFFFF"/>
                </a:solidFill>
                <a:latin typeface="Arial" panose="020B0604020202020204" pitchFamily="34" charset="0"/>
              </a:rPr>
              <a:t>d</a:t>
            </a:r>
            <a:r>
              <a:rPr lang="cs-CZ" altLang="cs-CZ" sz="2800">
                <a:solidFill>
                  <a:srgbClr val="FFFFFF"/>
                </a:solidFill>
                <a:latin typeface="Arial" panose="020B0604020202020204" pitchFamily="34" charset="0"/>
              </a:rPr>
              <a:t> = 200 – 5P.</a:t>
            </a:r>
          </a:p>
          <a:p>
            <a:endParaRPr lang="cs-CZ" altLang="cs-CZ" sz="280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endParaRPr lang="en-US" altLang="cs-CZ" sz="28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82637" name="Rectangle 13"/>
          <p:cNvSpPr>
            <a:spLocks noChangeArrowheads="1"/>
          </p:cNvSpPr>
          <p:nvPr/>
        </p:nvSpPr>
        <p:spPr bwMode="auto">
          <a:xfrm>
            <a:off x="762000" y="3962400"/>
            <a:ext cx="419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794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6699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8604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0509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5081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9653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4225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8797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cs-CZ" sz="2800" i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2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6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086600" cy="641350"/>
          </a:xfrm>
          <a:noFill/>
          <a:ln/>
        </p:spPr>
        <p:txBody>
          <a:bodyPr anchorCtr="0">
            <a:normAutofit/>
          </a:bodyPr>
          <a:lstStyle/>
          <a:p>
            <a:pPr algn="l"/>
            <a:r>
              <a:rPr lang="cs-CZ" altLang="cs-CZ" b="1">
                <a:solidFill>
                  <a:srgbClr val="FF9933"/>
                </a:solidFill>
                <a:effectLst/>
                <a:latin typeface="Times New Roman" panose="02020603050405020304" pitchFamily="18" charset="0"/>
              </a:rPr>
              <a:t>Nabídka</a:t>
            </a:r>
            <a:endParaRPr lang="en-US" altLang="cs-CZ" b="1">
              <a:solidFill>
                <a:srgbClr val="FF99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1588" name="Rectangle 4"/>
          <p:cNvSpPr>
            <a:spLocks noChangeArrowheads="1"/>
          </p:cNvSpPr>
          <p:nvPr/>
        </p:nvSpPr>
        <p:spPr bwMode="auto">
          <a:xfrm>
            <a:off x="762000" y="1447800"/>
            <a:ext cx="7697788" cy="464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794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6699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8604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0509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5081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9653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4225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8797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Aft>
                <a:spcPct val="55000"/>
              </a:spcAft>
              <a:buFont typeface="Wingdings" panose="05000000000000000000" pitchFamily="2" charset="2"/>
              <a:buChar char="§"/>
            </a:pPr>
            <a:r>
              <a:rPr lang="cs-CZ" altLang="cs-CZ" sz="2800">
                <a:solidFill>
                  <a:srgbClr val="FFFFFF"/>
                </a:solidFill>
                <a:latin typeface="Arial" panose="020B0604020202020204" pitchFamily="34" charset="0"/>
              </a:rPr>
              <a:t> Anglicky „supply“, proto při značení obvykle	používáme S nebo Q</a:t>
            </a:r>
            <a:r>
              <a:rPr lang="cs-CZ" altLang="cs-CZ" sz="2800" baseline="-25000">
                <a:solidFill>
                  <a:srgbClr val="FFFFFF"/>
                </a:solidFill>
                <a:latin typeface="Arial" panose="020B0604020202020204" pitchFamily="34" charset="0"/>
              </a:rPr>
              <a:t>s</a:t>
            </a:r>
            <a:r>
              <a:rPr lang="cs-CZ" altLang="cs-CZ" sz="2800">
                <a:solidFill>
                  <a:srgbClr val="FFFFFF"/>
                </a:solidFill>
                <a:latin typeface="Arial" panose="020B0604020202020204" pitchFamily="34" charset="0"/>
              </a:rPr>
              <a:t>. </a:t>
            </a:r>
          </a:p>
          <a:p>
            <a:pPr>
              <a:spcAft>
                <a:spcPct val="55000"/>
              </a:spcAft>
              <a:buFont typeface="Wingdings" panose="05000000000000000000" pitchFamily="2" charset="2"/>
              <a:buChar char="§"/>
            </a:pPr>
            <a:r>
              <a:rPr lang="cs-CZ" altLang="cs-CZ" sz="2800">
                <a:solidFill>
                  <a:srgbClr val="FFFFFF"/>
                </a:solidFill>
                <a:latin typeface="Arial" panose="020B0604020202020204" pitchFamily="34" charset="0"/>
              </a:rPr>
              <a:t> Funkce, která ukazuje závislost nabízeného 	množství zboží na ceně.</a:t>
            </a:r>
          </a:p>
          <a:p>
            <a:pPr algn="ctr">
              <a:spcAft>
                <a:spcPct val="55000"/>
              </a:spcAft>
              <a:buFont typeface="Wingdings" panose="05000000000000000000" pitchFamily="2" charset="2"/>
              <a:buNone/>
            </a:pPr>
            <a:r>
              <a:rPr lang="cs-CZ" altLang="cs-CZ" sz="2800">
                <a:solidFill>
                  <a:srgbClr val="FFFFFF"/>
                </a:solidFill>
                <a:latin typeface="Arial" panose="020B0604020202020204" pitchFamily="34" charset="0"/>
              </a:rPr>
              <a:t> Q</a:t>
            </a:r>
            <a:r>
              <a:rPr lang="cs-CZ" altLang="cs-CZ" sz="2800" baseline="-25000">
                <a:solidFill>
                  <a:srgbClr val="FFFFFF"/>
                </a:solidFill>
                <a:latin typeface="Arial" panose="020B0604020202020204" pitchFamily="34" charset="0"/>
              </a:rPr>
              <a:t>s</a:t>
            </a:r>
            <a:r>
              <a:rPr lang="cs-CZ" altLang="cs-CZ" sz="2800">
                <a:solidFill>
                  <a:srgbClr val="FFFFFF"/>
                </a:solidFill>
                <a:latin typeface="Arial" panose="020B0604020202020204" pitchFamily="34" charset="0"/>
              </a:rPr>
              <a:t> = b</a:t>
            </a:r>
            <a:r>
              <a:rPr lang="cs-CZ" altLang="cs-CZ" sz="2800" baseline="-25000">
                <a:solidFill>
                  <a:srgbClr val="FFFFFF"/>
                </a:solidFill>
                <a:latin typeface="Arial" panose="020B0604020202020204" pitchFamily="34" charset="0"/>
              </a:rPr>
              <a:t>0</a:t>
            </a:r>
            <a:r>
              <a:rPr lang="cs-CZ" altLang="cs-CZ" sz="2800">
                <a:solidFill>
                  <a:srgbClr val="FFFFFF"/>
                </a:solidFill>
                <a:latin typeface="Arial" panose="020B0604020202020204" pitchFamily="34" charset="0"/>
              </a:rPr>
              <a:t> + b</a:t>
            </a:r>
            <a:r>
              <a:rPr lang="cs-CZ" altLang="cs-CZ" sz="2800" baseline="-25000">
                <a:solidFill>
                  <a:srgbClr val="FFFFFF"/>
                </a:solidFill>
                <a:latin typeface="Arial" panose="020B0604020202020204" pitchFamily="34" charset="0"/>
              </a:rPr>
              <a:t>1</a:t>
            </a:r>
            <a:r>
              <a:rPr lang="cs-CZ" altLang="cs-CZ" sz="2800">
                <a:solidFill>
                  <a:srgbClr val="FFFFFF"/>
                </a:solidFill>
                <a:latin typeface="Arial" panose="020B0604020202020204" pitchFamily="34" charset="0"/>
              </a:rPr>
              <a:t>P, kde  P  je cena.</a:t>
            </a:r>
          </a:p>
          <a:p>
            <a:pPr>
              <a:spcAft>
                <a:spcPct val="55000"/>
              </a:spcAft>
              <a:buFont typeface="Wingdings" panose="05000000000000000000" pitchFamily="2" charset="2"/>
              <a:buChar char="§"/>
            </a:pPr>
            <a:r>
              <a:rPr lang="cs-CZ" altLang="cs-CZ" sz="2800">
                <a:solidFill>
                  <a:srgbClr val="FFFFFF"/>
                </a:solidFill>
                <a:latin typeface="Arial" panose="020B0604020202020204" pitchFamily="34" charset="0"/>
              </a:rPr>
              <a:t> 	Vyšší cena zvyšuje nabídku (za vyšší cenu je     	více prodávajících ochotno nabízet zboží a ve 	větším 	množství). Proto platí b</a:t>
            </a:r>
            <a:r>
              <a:rPr lang="cs-CZ" altLang="cs-CZ" sz="2800" baseline="-25000">
                <a:solidFill>
                  <a:srgbClr val="FFFFFF"/>
                </a:solidFill>
                <a:latin typeface="Arial" panose="020B0604020202020204" pitchFamily="34" charset="0"/>
              </a:rPr>
              <a:t>1 </a:t>
            </a:r>
            <a:r>
              <a:rPr lang="en-US" altLang="cs-CZ" sz="2800">
                <a:solidFill>
                  <a:srgbClr val="FFFFFF"/>
                </a:solidFill>
                <a:latin typeface="Arial" panose="020B0604020202020204" pitchFamily="34" charset="0"/>
              </a:rPr>
              <a:t>&gt;</a:t>
            </a:r>
            <a:r>
              <a:rPr lang="cs-CZ" altLang="cs-CZ" sz="280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altLang="cs-CZ" sz="2800">
                <a:solidFill>
                  <a:srgbClr val="FFFFFF"/>
                </a:solidFill>
                <a:latin typeface="Arial" panose="020B0604020202020204" pitchFamily="34" charset="0"/>
              </a:rPr>
              <a:t>0</a:t>
            </a:r>
            <a:r>
              <a:rPr lang="cs-CZ" altLang="cs-CZ" sz="2800">
                <a:solidFill>
                  <a:srgbClr val="FFFFFF"/>
                </a:solidFill>
                <a:latin typeface="Arial" panose="020B0604020202020204" pitchFamily="34" charset="0"/>
              </a:rPr>
              <a:t>.</a:t>
            </a:r>
            <a:r>
              <a:rPr lang="en-US" altLang="cs-CZ" sz="280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cs-CZ" altLang="cs-CZ" sz="2800">
                <a:solidFill>
                  <a:srgbClr val="FFFFFF"/>
                </a:solidFill>
                <a:latin typeface="Arial" panose="020B0604020202020204" pitchFamily="34" charset="0"/>
              </a:rPr>
              <a:t> 		</a:t>
            </a:r>
            <a:r>
              <a:rPr lang="en-US" altLang="cs-CZ" sz="2800">
                <a:solidFill>
                  <a:srgbClr val="FFFFFF"/>
                </a:solidFill>
                <a:latin typeface="Arial" panose="020B0604020202020204" pitchFamily="34" charset="0"/>
              </a:rPr>
              <a:t>Nap</a:t>
            </a:r>
            <a:r>
              <a:rPr lang="cs-CZ" altLang="cs-CZ" sz="2800">
                <a:solidFill>
                  <a:srgbClr val="FFFFFF"/>
                </a:solidFill>
                <a:latin typeface="Arial" panose="020B0604020202020204" pitchFamily="34" charset="0"/>
              </a:rPr>
              <a:t>říklad 	Q</a:t>
            </a:r>
            <a:r>
              <a:rPr lang="cs-CZ" altLang="cs-CZ" sz="2800" baseline="-25000">
                <a:solidFill>
                  <a:srgbClr val="FFFFFF"/>
                </a:solidFill>
                <a:latin typeface="Arial" panose="020B0604020202020204" pitchFamily="34" charset="0"/>
              </a:rPr>
              <a:t>s</a:t>
            </a:r>
            <a:r>
              <a:rPr lang="cs-CZ" altLang="cs-CZ" sz="2800">
                <a:solidFill>
                  <a:srgbClr val="FFFFFF"/>
                </a:solidFill>
                <a:latin typeface="Arial" panose="020B0604020202020204" pitchFamily="34" charset="0"/>
              </a:rPr>
              <a:t> = - 10 +</a:t>
            </a:r>
            <a:r>
              <a:rPr lang="en-US" altLang="cs-CZ" sz="2800">
                <a:solidFill>
                  <a:srgbClr val="FFFFFF"/>
                </a:solidFill>
                <a:latin typeface="Arial" panose="020B0604020202020204" pitchFamily="34" charset="0"/>
              </a:rPr>
              <a:t> 2</a:t>
            </a:r>
            <a:r>
              <a:rPr lang="cs-CZ" altLang="cs-CZ" sz="2800">
                <a:solidFill>
                  <a:srgbClr val="FFFFFF"/>
                </a:solidFill>
                <a:latin typeface="Arial" panose="020B0604020202020204" pitchFamily="34" charset="0"/>
              </a:rPr>
              <a:t>P.</a:t>
            </a:r>
          </a:p>
          <a:p>
            <a:endParaRPr lang="cs-CZ" altLang="cs-CZ" sz="280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endParaRPr lang="cs-CZ" altLang="cs-CZ" sz="2800">
              <a:solidFill>
                <a:srgbClr val="FFFF00"/>
              </a:solidFill>
            </a:endParaRPr>
          </a:p>
          <a:p>
            <a:endParaRPr lang="en-US" altLang="cs-CZ" sz="2800" i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51589" name="Rectangle 5"/>
          <p:cNvSpPr>
            <a:spLocks noChangeArrowheads="1"/>
          </p:cNvSpPr>
          <p:nvPr/>
        </p:nvSpPr>
        <p:spPr bwMode="auto">
          <a:xfrm>
            <a:off x="762000" y="3962400"/>
            <a:ext cx="419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794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6699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8604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0509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5081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9653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4225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8797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cs-CZ" sz="2800" i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1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58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086600" cy="641350"/>
          </a:xfrm>
          <a:noFill/>
          <a:ln/>
        </p:spPr>
        <p:txBody>
          <a:bodyPr anchorCtr="0">
            <a:normAutofit/>
          </a:bodyPr>
          <a:lstStyle/>
          <a:p>
            <a:pPr algn="l"/>
            <a:r>
              <a:rPr lang="cs-CZ" altLang="cs-CZ" b="1">
                <a:solidFill>
                  <a:srgbClr val="FF9933"/>
                </a:solidFill>
                <a:effectLst/>
                <a:latin typeface="Times New Roman" panose="02020603050405020304" pitchFamily="18" charset="0"/>
              </a:rPr>
              <a:t>Tržní rovnováha</a:t>
            </a:r>
            <a:endParaRPr lang="en-US" altLang="cs-CZ" b="1">
              <a:solidFill>
                <a:srgbClr val="FF99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31" name="Rectangle 1035"/>
          <p:cNvSpPr>
            <a:spLocks noChangeArrowheads="1"/>
          </p:cNvSpPr>
          <p:nvPr/>
        </p:nvSpPr>
        <p:spPr bwMode="auto">
          <a:xfrm>
            <a:off x="468313" y="1484313"/>
            <a:ext cx="8496300" cy="187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794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6699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8604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0509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5081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9653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4225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8797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>
                <a:solidFill>
                  <a:srgbClr val="FFFFFF"/>
                </a:solidFill>
                <a:latin typeface="Arial" panose="020B0604020202020204" pitchFamily="34" charset="0"/>
              </a:rPr>
              <a:t>Rovnováha vzniká interakcí mezi prodávajícími a kupujícími. Dojde ke stanovení rovnovážné ceny (P), při které se nabízené množství rovná poptávanému množství (Q).</a:t>
            </a:r>
            <a:endParaRPr lang="en-US" altLang="cs-CZ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86742" name="Object 1046"/>
          <p:cNvGraphicFramePr>
            <a:graphicFrameLocks noChangeAspect="1"/>
          </p:cNvGraphicFramePr>
          <p:nvPr/>
        </p:nvGraphicFramePr>
        <p:xfrm>
          <a:off x="1763713" y="2997200"/>
          <a:ext cx="5545137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48" name="Graf" r:id="rId4" imgW="4486369" imgH="2857534" progId="Excel.Chart.8">
                  <p:embed/>
                </p:oleObj>
              </mc:Choice>
              <mc:Fallback>
                <p:oleObj name="Graf" r:id="rId4" imgW="4486369" imgH="2857534" progId="Excel.Chart.8">
                  <p:embed/>
                  <p:pic>
                    <p:nvPicPr>
                      <p:cNvPr id="0" name="Object 10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2997200"/>
                        <a:ext cx="5545137" cy="350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chemeClr val="bg1"/>
                                </a:gs>
                                <a:gs pos="100000">
                                  <a:schemeClr val="accent1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9" name="Rectangle 3"/>
          <p:cNvSpPr>
            <a:spLocks noGrp="1" noChangeArrowheads="1"/>
          </p:cNvSpPr>
          <p:nvPr>
            <p:ph type="title"/>
          </p:nvPr>
        </p:nvSpPr>
        <p:spPr>
          <a:xfrm>
            <a:off x="611188" y="620713"/>
            <a:ext cx="7086600" cy="641350"/>
          </a:xfrm>
          <a:noFill/>
          <a:ln/>
        </p:spPr>
        <p:txBody>
          <a:bodyPr anchorCtr="0">
            <a:normAutofit/>
          </a:bodyPr>
          <a:lstStyle/>
          <a:p>
            <a:pPr algn="l"/>
            <a:r>
              <a:rPr lang="cs-CZ" altLang="cs-CZ" b="1">
                <a:solidFill>
                  <a:srgbClr val="FF9933"/>
                </a:solidFill>
                <a:effectLst/>
                <a:latin typeface="Times New Roman" panose="02020603050405020304" pitchFamily="18" charset="0"/>
              </a:rPr>
              <a:t>Tržní rovnováha - příklad</a:t>
            </a:r>
            <a:endParaRPr lang="en-US" altLang="cs-CZ" b="1">
              <a:solidFill>
                <a:srgbClr val="FF99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0823" name="Rectangle 7"/>
          <p:cNvSpPr>
            <a:spLocks noChangeArrowheads="1"/>
          </p:cNvSpPr>
          <p:nvPr/>
        </p:nvSpPr>
        <p:spPr bwMode="auto">
          <a:xfrm>
            <a:off x="395288" y="1447800"/>
            <a:ext cx="8424862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36625" indent="-457200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27125" indent="-457200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17625" indent="-457200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508125" indent="-457200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965325" indent="-457200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422525" indent="-457200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879725" indent="-457200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336925" indent="-457200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u="sng">
                <a:solidFill>
                  <a:srgbClr val="FFFFFF"/>
                </a:solidFill>
                <a:latin typeface="Arial" panose="020B0604020202020204" pitchFamily="34" charset="0"/>
              </a:rPr>
              <a:t>Zadání</a:t>
            </a:r>
            <a:r>
              <a:rPr lang="cs-CZ" altLang="cs-CZ">
                <a:solidFill>
                  <a:srgbClr val="FFFFFF"/>
                </a:solidFill>
                <a:latin typeface="Arial" panose="020B0604020202020204" pitchFamily="34" charset="0"/>
              </a:rPr>
              <a:t>: určete rovnovážnou cenu, když</a:t>
            </a:r>
          </a:p>
          <a:p>
            <a:r>
              <a:rPr lang="cs-CZ" altLang="cs-CZ">
                <a:solidFill>
                  <a:srgbClr val="FFFFFF"/>
                </a:solidFill>
                <a:latin typeface="Arial" panose="020B0604020202020204" pitchFamily="34" charset="0"/>
              </a:rPr>
              <a:t>poptávková funkce je dána   Q</a:t>
            </a:r>
            <a:r>
              <a:rPr lang="cs-CZ" altLang="cs-CZ" b="1" baseline="-25000">
                <a:solidFill>
                  <a:srgbClr val="FFFFFF"/>
                </a:solidFill>
                <a:latin typeface="Arial" panose="020B0604020202020204" pitchFamily="34" charset="0"/>
              </a:rPr>
              <a:t>d</a:t>
            </a:r>
            <a:r>
              <a:rPr lang="cs-CZ" altLang="cs-CZ">
                <a:solidFill>
                  <a:srgbClr val="FFFFFF"/>
                </a:solidFill>
                <a:latin typeface="Arial" panose="020B0604020202020204" pitchFamily="34" charset="0"/>
              </a:rPr>
              <a:t> =   200 – 5P</a:t>
            </a:r>
          </a:p>
          <a:p>
            <a:r>
              <a:rPr lang="cs-CZ" altLang="cs-CZ">
                <a:solidFill>
                  <a:srgbClr val="FFFFFF"/>
                </a:solidFill>
                <a:latin typeface="Arial" panose="020B0604020202020204" pitchFamily="34" charset="0"/>
              </a:rPr>
              <a:t>a nabídková funkce je dána  Q</a:t>
            </a:r>
            <a:r>
              <a:rPr lang="cs-CZ" altLang="cs-CZ" b="1" baseline="-25000">
                <a:solidFill>
                  <a:srgbClr val="FFFFFF"/>
                </a:solidFill>
                <a:latin typeface="Arial" panose="020B0604020202020204" pitchFamily="34" charset="0"/>
              </a:rPr>
              <a:t>s</a:t>
            </a:r>
            <a:r>
              <a:rPr lang="cs-CZ" altLang="cs-CZ">
                <a:solidFill>
                  <a:srgbClr val="FFFFFF"/>
                </a:solidFill>
                <a:latin typeface="Arial" panose="020B0604020202020204" pitchFamily="34" charset="0"/>
              </a:rPr>
              <a:t> =  – 10 + 2P.</a:t>
            </a:r>
          </a:p>
          <a:p>
            <a:endParaRPr lang="cs-CZ" altLang="cs-CZ">
              <a:solidFill>
                <a:srgbClr val="FFFFFF"/>
              </a:solidFill>
              <a:latin typeface="Arial" panose="020B0604020202020204" pitchFamily="34" charset="0"/>
            </a:endParaRPr>
          </a:p>
          <a:p>
            <a:r>
              <a:rPr lang="cs-CZ" altLang="cs-CZ" u="sng">
                <a:solidFill>
                  <a:srgbClr val="FFFFFF"/>
                </a:solidFill>
                <a:latin typeface="Arial" panose="020B0604020202020204" pitchFamily="34" charset="0"/>
              </a:rPr>
              <a:t>Řešení</a:t>
            </a:r>
            <a:r>
              <a:rPr lang="cs-CZ" altLang="cs-CZ">
                <a:solidFill>
                  <a:srgbClr val="FFFFFF"/>
                </a:solidFill>
                <a:latin typeface="Arial" panose="020B0604020202020204" pitchFamily="34" charset="0"/>
              </a:rPr>
              <a:t>: tržní rovnováha nastává, když Q</a:t>
            </a:r>
            <a:r>
              <a:rPr lang="cs-CZ" altLang="cs-CZ" b="1" baseline="-25000">
                <a:solidFill>
                  <a:srgbClr val="FFFFFF"/>
                </a:solidFill>
                <a:latin typeface="Arial" panose="020B0604020202020204" pitchFamily="34" charset="0"/>
              </a:rPr>
              <a:t>d</a:t>
            </a:r>
            <a:r>
              <a:rPr lang="cs-CZ" altLang="cs-CZ">
                <a:solidFill>
                  <a:srgbClr val="FFFFFF"/>
                </a:solidFill>
                <a:latin typeface="Arial" panose="020B0604020202020204" pitchFamily="34" charset="0"/>
              </a:rPr>
              <a:t> =  Q</a:t>
            </a:r>
            <a:r>
              <a:rPr lang="cs-CZ" altLang="cs-CZ" b="1" baseline="-25000">
                <a:solidFill>
                  <a:srgbClr val="FFFFFF"/>
                </a:solidFill>
                <a:latin typeface="Arial" panose="020B0604020202020204" pitchFamily="34" charset="0"/>
              </a:rPr>
              <a:t>s</a:t>
            </a:r>
            <a:r>
              <a:rPr lang="cs-CZ" altLang="cs-CZ">
                <a:solidFill>
                  <a:srgbClr val="FFFFFF"/>
                </a:solidFill>
                <a:latin typeface="Arial" panose="020B0604020202020204" pitchFamily="34" charset="0"/>
              </a:rPr>
              <a:t>,</a:t>
            </a:r>
          </a:p>
          <a:p>
            <a:r>
              <a:rPr lang="cs-CZ" altLang="cs-CZ">
                <a:solidFill>
                  <a:srgbClr val="FFFFFF"/>
                </a:solidFill>
                <a:latin typeface="Arial" panose="020B0604020202020204" pitchFamily="34" charset="0"/>
              </a:rPr>
              <a:t> z čehož vyplývá      200 – 5P = – 10 + 2P</a:t>
            </a:r>
          </a:p>
          <a:p>
            <a:r>
              <a:rPr lang="cs-CZ" altLang="cs-CZ">
                <a:solidFill>
                  <a:srgbClr val="FFFFFF"/>
                </a:solidFill>
                <a:latin typeface="Arial" panose="020B0604020202020204" pitchFamily="34" charset="0"/>
              </a:rPr>
              <a:t>									          210 = 7P</a:t>
            </a:r>
          </a:p>
          <a:p>
            <a:r>
              <a:rPr lang="cs-CZ" altLang="cs-CZ">
                <a:solidFill>
                  <a:srgbClr val="FFFFFF"/>
                </a:solidFill>
                <a:latin typeface="Arial" panose="020B0604020202020204" pitchFamily="34" charset="0"/>
              </a:rPr>
              <a:t>  										         30 = P </a:t>
            </a:r>
          </a:p>
          <a:p>
            <a:pPr algn="ctr"/>
            <a:endParaRPr lang="cs-CZ" altLang="cs-CZ">
              <a:solidFill>
                <a:srgbClr val="FFFFFF"/>
              </a:solidFill>
              <a:latin typeface="Arial" panose="020B0604020202020204" pitchFamily="34" charset="0"/>
            </a:endParaRPr>
          </a:p>
          <a:p>
            <a:r>
              <a:rPr lang="cs-CZ" altLang="cs-CZ">
                <a:solidFill>
                  <a:srgbClr val="FFFFFF"/>
                </a:solidFill>
                <a:latin typeface="Arial" panose="020B0604020202020204" pitchFamily="34" charset="0"/>
              </a:rPr>
              <a:t>Po dosazení Q = 200 – 5P = 200 – 5 x 30 = 50.</a:t>
            </a:r>
          </a:p>
          <a:p>
            <a:endParaRPr lang="cs-CZ" altLang="cs-CZ">
              <a:solidFill>
                <a:srgbClr val="FFFFFF"/>
              </a:solidFill>
              <a:latin typeface="Arial" panose="020B0604020202020204" pitchFamily="34" charset="0"/>
            </a:endParaRPr>
          </a:p>
          <a:p>
            <a:r>
              <a:rPr lang="cs-CZ" altLang="cs-CZ">
                <a:solidFill>
                  <a:srgbClr val="FFFFFF"/>
                </a:solidFill>
                <a:latin typeface="Arial" panose="020B0604020202020204" pitchFamily="34" charset="0"/>
              </a:rPr>
              <a:t>Rovnovážná cena</a:t>
            </a:r>
            <a:r>
              <a:rPr lang="cs-CZ" altLang="cs-CZ">
                <a:latin typeface="Arial" panose="020B0604020202020204" pitchFamily="34" charset="0"/>
              </a:rPr>
              <a:t> </a:t>
            </a:r>
            <a:r>
              <a:rPr lang="cs-CZ" altLang="cs-CZ">
                <a:solidFill>
                  <a:srgbClr val="0066FF"/>
                </a:solidFill>
                <a:latin typeface="Arial" panose="020B0604020202020204" pitchFamily="34" charset="0"/>
              </a:rPr>
              <a:t>P = 30</a:t>
            </a:r>
            <a:r>
              <a:rPr lang="cs-CZ" altLang="cs-CZ">
                <a:latin typeface="Arial" panose="020B0604020202020204" pitchFamily="34" charset="0"/>
              </a:rPr>
              <a:t> </a:t>
            </a:r>
            <a:r>
              <a:rPr lang="cs-CZ" altLang="cs-CZ">
                <a:solidFill>
                  <a:srgbClr val="FFFFFF"/>
                </a:solidFill>
                <a:latin typeface="Arial" panose="020B0604020202020204" pitchFamily="34" charset="0"/>
              </a:rPr>
              <a:t>a rovnovážné množství</a:t>
            </a:r>
            <a:r>
              <a:rPr lang="cs-CZ" altLang="cs-CZ">
                <a:latin typeface="Arial" panose="020B0604020202020204" pitchFamily="34" charset="0"/>
              </a:rPr>
              <a:t> </a:t>
            </a:r>
            <a:r>
              <a:rPr lang="cs-CZ" altLang="cs-CZ">
                <a:solidFill>
                  <a:srgbClr val="0066FF"/>
                </a:solidFill>
                <a:latin typeface="Arial" panose="020B0604020202020204" pitchFamily="34" charset="0"/>
              </a:rPr>
              <a:t>Q = 50</a:t>
            </a:r>
            <a:r>
              <a:rPr lang="cs-CZ" altLang="cs-CZ">
                <a:latin typeface="Arial" panose="020B0604020202020204" pitchFamily="34" charset="0"/>
              </a:rPr>
              <a:t>.</a:t>
            </a:r>
            <a:endParaRPr lang="en-US" altLang="cs-CZ">
              <a:latin typeface="Arial" panose="020B0604020202020204" pitchFamily="34" charset="0"/>
            </a:endParaRPr>
          </a:p>
        </p:txBody>
      </p:sp>
      <p:sp>
        <p:nvSpPr>
          <p:cNvPr id="290829" name="Rectangle 13"/>
          <p:cNvSpPr>
            <a:spLocks noChangeArrowheads="1"/>
          </p:cNvSpPr>
          <p:nvPr/>
        </p:nvSpPr>
        <p:spPr bwMode="auto">
          <a:xfrm>
            <a:off x="5334000" y="2667000"/>
            <a:ext cx="3810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794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6699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8604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050925" defTabSz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5081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9653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4225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879725" defTabSz="288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cs-CZ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8534400" cy="641350"/>
          </a:xfrm>
          <a:noFill/>
          <a:ln/>
        </p:spPr>
        <p:txBody>
          <a:bodyPr anchorCtr="0">
            <a:normAutofit/>
          </a:bodyPr>
          <a:lstStyle/>
          <a:p>
            <a:pPr algn="l"/>
            <a:r>
              <a:rPr lang="cs-CZ" altLang="cs-CZ" b="1">
                <a:solidFill>
                  <a:srgbClr val="FF9933"/>
                </a:solidFill>
                <a:effectLst/>
                <a:latin typeface="Times New Roman" panose="02020603050405020304" pitchFamily="18" charset="0"/>
              </a:rPr>
              <a:t>Cenová elasticita</a:t>
            </a:r>
            <a:r>
              <a:rPr lang="en-US" altLang="cs-CZ"/>
              <a:t> </a:t>
            </a:r>
          </a:p>
        </p:txBody>
      </p:sp>
      <p:sp>
        <p:nvSpPr>
          <p:cNvPr id="400392" name="Text Box 8"/>
          <p:cNvSpPr txBox="1">
            <a:spLocks noChangeArrowheads="1"/>
          </p:cNvSpPr>
          <p:nvPr/>
        </p:nvSpPr>
        <p:spPr bwMode="auto">
          <a:xfrm>
            <a:off x="468313" y="1262064"/>
            <a:ext cx="7920037" cy="504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3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826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2600" dirty="0">
                <a:solidFill>
                  <a:srgbClr val="FFFFFF"/>
                </a:solidFill>
                <a:latin typeface="Arial" panose="020B0604020202020204" pitchFamily="34" charset="0"/>
              </a:rPr>
              <a:t>Cenová elasticita (pružnost) poptávky vyjadřuje jak se změní poptávané množství (v procentech) při jednoprocentní změně ceny.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endParaRPr lang="cs-CZ" altLang="cs-CZ" sz="260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endParaRPr lang="cs-CZ" altLang="cs-CZ" sz="280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2600" dirty="0" smtClean="0">
                <a:solidFill>
                  <a:srgbClr val="FFFFFF"/>
                </a:solidFill>
                <a:latin typeface="Arial" panose="020B0604020202020204" pitchFamily="34" charset="0"/>
              </a:rPr>
              <a:t>Z </a:t>
            </a:r>
            <a:r>
              <a:rPr lang="cs-CZ" altLang="cs-CZ" sz="2600" dirty="0">
                <a:solidFill>
                  <a:srgbClr val="FFFFFF"/>
                </a:solidFill>
                <a:latin typeface="Arial" panose="020B0604020202020204" pitchFamily="34" charset="0"/>
              </a:rPr>
              <a:t>hlediska zdravotnictví je například důležitá cenová elasticita u tabákových výrobků. Jak se změní poptávka po </a:t>
            </a:r>
            <a:r>
              <a:rPr lang="cs-CZ" altLang="cs-CZ" sz="2600" dirty="0" smtClean="0">
                <a:solidFill>
                  <a:srgbClr val="FFFFFF"/>
                </a:solidFill>
                <a:latin typeface="Arial" panose="020B0604020202020204" pitchFamily="34" charset="0"/>
              </a:rPr>
              <a:t>cigaretách při </a:t>
            </a:r>
            <a:r>
              <a:rPr lang="cs-CZ" altLang="cs-CZ" sz="2600" dirty="0">
                <a:solidFill>
                  <a:srgbClr val="FFFFFF"/>
                </a:solidFill>
                <a:latin typeface="Arial" panose="020B0604020202020204" pitchFamily="34" charset="0"/>
              </a:rPr>
              <a:t>10%-</a:t>
            </a:r>
            <a:r>
              <a:rPr lang="cs-CZ" altLang="cs-CZ" sz="2600" smtClean="0">
                <a:solidFill>
                  <a:srgbClr val="FFFFFF"/>
                </a:solidFill>
                <a:latin typeface="Arial" panose="020B0604020202020204" pitchFamily="34" charset="0"/>
              </a:rPr>
              <a:t>tním </a:t>
            </a:r>
            <a:r>
              <a:rPr lang="cs-CZ" altLang="cs-CZ" sz="2600" dirty="0">
                <a:solidFill>
                  <a:srgbClr val="FFFFFF"/>
                </a:solidFill>
                <a:latin typeface="Arial" panose="020B0604020202020204" pitchFamily="34" charset="0"/>
              </a:rPr>
              <a:t>zdražení</a:t>
            </a:r>
            <a:r>
              <a:rPr lang="cs-CZ" altLang="cs-CZ" sz="2600" dirty="0" smtClean="0">
                <a:solidFill>
                  <a:srgbClr val="FFFFFF"/>
                </a:solidFill>
                <a:latin typeface="Arial" panose="020B0604020202020204" pitchFamily="34" charset="0"/>
              </a:rPr>
              <a:t>?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2600" dirty="0" smtClean="0">
                <a:solidFill>
                  <a:srgbClr val="FFFFFF"/>
                </a:solidFill>
                <a:latin typeface="Arial" panose="020B0604020202020204" pitchFamily="34" charset="0"/>
              </a:rPr>
              <a:t>Elastická poptávka, když elasticity je větší než 1.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2600" dirty="0" smtClean="0">
                <a:solidFill>
                  <a:srgbClr val="FFFFFF"/>
                </a:solidFill>
                <a:latin typeface="Arial" panose="020B0604020202020204" pitchFamily="34" charset="0"/>
              </a:rPr>
              <a:t>Neelastická poptávka, když elasticita je menší než 1.</a:t>
            </a:r>
            <a:r>
              <a:rPr lang="cs-CZ" altLang="cs-CZ" sz="2600" dirty="0" smtClean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endParaRPr lang="cs-CZ" altLang="cs-CZ" sz="260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endParaRPr lang="en-US" altLang="cs-CZ" sz="26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0039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6255422"/>
              </p:ext>
            </p:extLst>
          </p:nvPr>
        </p:nvGraphicFramePr>
        <p:xfrm>
          <a:off x="2195736" y="2564904"/>
          <a:ext cx="4113213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03" name="Rovnice" r:id="rId4" imgW="1396800" imgH="444240" progId="Equation.3">
                  <p:embed/>
                </p:oleObj>
              </mc:Choice>
              <mc:Fallback>
                <p:oleObj name="Rovnice" r:id="rId4" imgW="1396800" imgH="4442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2564904"/>
                        <a:ext cx="4113213" cy="1071562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íť">
  <a:themeElements>
    <a:clrScheme name="Síť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Síť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íť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TM03457485[[fn=Síť]]</Template>
  <TotalTime>6028</TotalTime>
  <Words>527</Words>
  <Application>Microsoft Office PowerPoint</Application>
  <PresentationFormat>Předvádění na obrazovce (4:3)</PresentationFormat>
  <Paragraphs>88</Paragraphs>
  <Slides>11</Slides>
  <Notes>11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11</vt:i4>
      </vt:variant>
    </vt:vector>
  </HeadingPairs>
  <TitlesOfParts>
    <vt:vector size="20" baseType="lpstr">
      <vt:lpstr>Arial</vt:lpstr>
      <vt:lpstr>Century Gothic</vt:lpstr>
      <vt:lpstr>Symbol</vt:lpstr>
      <vt:lpstr>Times New Roman</vt:lpstr>
      <vt:lpstr>Verdana</vt:lpstr>
      <vt:lpstr>Wingdings</vt:lpstr>
      <vt:lpstr>Síť</vt:lpstr>
      <vt:lpstr>Graf</vt:lpstr>
      <vt:lpstr>Rovnice</vt:lpstr>
      <vt:lpstr>Trh a jeho fungování</vt:lpstr>
      <vt:lpstr>Obsah</vt:lpstr>
      <vt:lpstr>Trh</vt:lpstr>
      <vt:lpstr>Dokonalá konkurence</vt:lpstr>
      <vt:lpstr>Poptávka</vt:lpstr>
      <vt:lpstr>Nabídka</vt:lpstr>
      <vt:lpstr>Tržní rovnováha</vt:lpstr>
      <vt:lpstr>Tržní rovnováha - příklad</vt:lpstr>
      <vt:lpstr>Cenová elasticita </vt:lpstr>
      <vt:lpstr>Cenová elasticita - příklad</vt:lpstr>
      <vt:lpstr>Klíčová slova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Lekce 3: Trh a jeho fungování</dc:title>
  <dc:creator/>
  <cp:lastModifiedBy>Martin Dlouhý</cp:lastModifiedBy>
  <cp:revision>232</cp:revision>
  <dcterms:created xsi:type="dcterms:W3CDTF">2003-08-21T08:46:19Z</dcterms:created>
  <dcterms:modified xsi:type="dcterms:W3CDTF">2016-04-11T12:17:23Z</dcterms:modified>
</cp:coreProperties>
</file>