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9"/>
  </p:notesMasterIdLst>
  <p:handoutMasterIdLst>
    <p:handoutMasterId r:id="rId150"/>
  </p:handoutMasterIdLst>
  <p:sldIdLst>
    <p:sldId id="256" r:id="rId2"/>
    <p:sldId id="257" r:id="rId3"/>
    <p:sldId id="338" r:id="rId4"/>
    <p:sldId id="323" r:id="rId5"/>
    <p:sldId id="375" r:id="rId6"/>
    <p:sldId id="293" r:id="rId7"/>
    <p:sldId id="291" r:id="rId8"/>
    <p:sldId id="292" r:id="rId9"/>
    <p:sldId id="364" r:id="rId10"/>
    <p:sldId id="290" r:id="rId11"/>
    <p:sldId id="289" r:id="rId12"/>
    <p:sldId id="420" r:id="rId13"/>
    <p:sldId id="322" r:id="rId14"/>
    <p:sldId id="376" r:id="rId15"/>
    <p:sldId id="369" r:id="rId16"/>
    <p:sldId id="295" r:id="rId17"/>
    <p:sldId id="411" r:id="rId18"/>
    <p:sldId id="417" r:id="rId19"/>
    <p:sldId id="294" r:id="rId20"/>
    <p:sldId id="296" r:id="rId21"/>
    <p:sldId id="304" r:id="rId22"/>
    <p:sldId id="318" r:id="rId23"/>
    <p:sldId id="368" r:id="rId24"/>
    <p:sldId id="324" r:id="rId25"/>
    <p:sldId id="377" r:id="rId26"/>
    <p:sldId id="261" r:id="rId27"/>
    <p:sldId id="299" r:id="rId28"/>
    <p:sldId id="263" r:id="rId29"/>
    <p:sldId id="264" r:id="rId30"/>
    <p:sldId id="262" r:id="rId31"/>
    <p:sldId id="396" r:id="rId32"/>
    <p:sldId id="314" r:id="rId33"/>
    <p:sldId id="393" r:id="rId34"/>
    <p:sldId id="392" r:id="rId35"/>
    <p:sldId id="325" r:id="rId36"/>
    <p:sldId id="378" r:id="rId37"/>
    <p:sldId id="280" r:id="rId38"/>
    <p:sldId id="305" r:id="rId39"/>
    <p:sldId id="360" r:id="rId40"/>
    <p:sldId id="286" r:id="rId41"/>
    <p:sldId id="327" r:id="rId42"/>
    <p:sldId id="287" r:id="rId43"/>
    <p:sldId id="328" r:id="rId44"/>
    <p:sldId id="326" r:id="rId45"/>
    <p:sldId id="379" r:id="rId46"/>
    <p:sldId id="281" r:id="rId47"/>
    <p:sldId id="365" r:id="rId48"/>
    <p:sldId id="358" r:id="rId49"/>
    <p:sldId id="283" r:id="rId50"/>
    <p:sldId id="386" r:id="rId51"/>
    <p:sldId id="387" r:id="rId52"/>
    <p:sldId id="366" r:id="rId53"/>
    <p:sldId id="395" r:id="rId54"/>
    <p:sldId id="409" r:id="rId55"/>
    <p:sldId id="329" r:id="rId56"/>
    <p:sldId id="330" r:id="rId57"/>
    <p:sldId id="339" r:id="rId58"/>
    <p:sldId id="331" r:id="rId59"/>
    <p:sldId id="380" r:id="rId60"/>
    <p:sldId id="334" r:id="rId61"/>
    <p:sldId id="335" r:id="rId62"/>
    <p:sldId id="278" r:id="rId63"/>
    <p:sldId id="285" r:id="rId64"/>
    <p:sldId id="307" r:id="rId65"/>
    <p:sldId id="336" r:id="rId66"/>
    <p:sldId id="337" r:id="rId67"/>
    <p:sldId id="340" r:id="rId68"/>
    <p:sldId id="381" r:id="rId69"/>
    <p:sldId id="288" r:id="rId70"/>
    <p:sldId id="343" r:id="rId71"/>
    <p:sldId id="315" r:id="rId72"/>
    <p:sldId id="279" r:id="rId73"/>
    <p:sldId id="344" r:id="rId74"/>
    <p:sldId id="306" r:id="rId75"/>
    <p:sldId id="298" r:id="rId76"/>
    <p:sldId id="300" r:id="rId77"/>
    <p:sldId id="345" r:id="rId78"/>
    <p:sldId id="342" r:id="rId79"/>
    <p:sldId id="382" r:id="rId80"/>
    <p:sldId id="341" r:id="rId81"/>
    <p:sldId id="303" r:id="rId82"/>
    <p:sldId id="390" r:id="rId83"/>
    <p:sldId id="416" r:id="rId84"/>
    <p:sldId id="308" r:id="rId85"/>
    <p:sldId id="423" r:id="rId86"/>
    <p:sldId id="346" r:id="rId87"/>
    <p:sldId id="389" r:id="rId88"/>
    <p:sldId id="367" r:id="rId89"/>
    <p:sldId id="316" r:id="rId90"/>
    <p:sldId id="371" r:id="rId91"/>
    <p:sldId id="319" r:id="rId92"/>
    <p:sldId id="402" r:id="rId93"/>
    <p:sldId id="347" r:id="rId94"/>
    <p:sldId id="372" r:id="rId95"/>
    <p:sldId id="398" r:id="rId96"/>
    <p:sldId id="414" r:id="rId97"/>
    <p:sldId id="388" r:id="rId98"/>
    <p:sldId id="317" r:id="rId99"/>
    <p:sldId id="321" r:id="rId100"/>
    <p:sldId id="370" r:id="rId101"/>
    <p:sldId id="397" r:id="rId102"/>
    <p:sldId id="401" r:id="rId103"/>
    <p:sldId id="394" r:id="rId104"/>
    <p:sldId id="399" r:id="rId105"/>
    <p:sldId id="400" r:id="rId106"/>
    <p:sldId id="415" r:id="rId107"/>
    <p:sldId id="349" r:id="rId108"/>
    <p:sldId id="374" r:id="rId109"/>
    <p:sldId id="410" r:id="rId110"/>
    <p:sldId id="404" r:id="rId111"/>
    <p:sldId id="405" r:id="rId112"/>
    <p:sldId id="419" r:id="rId113"/>
    <p:sldId id="422" r:id="rId114"/>
    <p:sldId id="406" r:id="rId115"/>
    <p:sldId id="407" r:id="rId116"/>
    <p:sldId id="408" r:id="rId117"/>
    <p:sldId id="412" r:id="rId118"/>
    <p:sldId id="403" r:id="rId119"/>
    <p:sldId id="348" r:id="rId120"/>
    <p:sldId id="383" r:id="rId121"/>
    <p:sldId id="260" r:id="rId122"/>
    <p:sldId id="350" r:id="rId123"/>
    <p:sldId id="266" r:id="rId124"/>
    <p:sldId id="268" r:id="rId125"/>
    <p:sldId id="310" r:id="rId126"/>
    <p:sldId id="311" r:id="rId127"/>
    <p:sldId id="352" r:id="rId128"/>
    <p:sldId id="384" r:id="rId129"/>
    <p:sldId id="269" r:id="rId130"/>
    <p:sldId id="273" r:id="rId131"/>
    <p:sldId id="354" r:id="rId132"/>
    <p:sldId id="270" r:id="rId133"/>
    <p:sldId id="353" r:id="rId134"/>
    <p:sldId id="385" r:id="rId135"/>
    <p:sldId id="309" r:id="rId136"/>
    <p:sldId id="355" r:id="rId137"/>
    <p:sldId id="312" r:id="rId138"/>
    <p:sldId id="356" r:id="rId139"/>
    <p:sldId id="313" r:id="rId140"/>
    <p:sldId id="357" r:id="rId141"/>
    <p:sldId id="271" r:id="rId142"/>
    <p:sldId id="361" r:id="rId143"/>
    <p:sldId id="363" r:id="rId144"/>
    <p:sldId id="362" r:id="rId145"/>
    <p:sldId id="258" r:id="rId146"/>
    <p:sldId id="277" r:id="rId147"/>
    <p:sldId id="267" r:id="rId148"/>
  </p:sldIdLst>
  <p:sldSz cx="9144000" cy="6858000" type="screen4x3"/>
  <p:notesSz cx="6781800" cy="98742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userDrawn="1">
          <p15:clr>
            <a:srgbClr val="A4A3A4"/>
          </p15:clr>
        </p15:guide>
        <p15:guide id="2" pos="21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lastník" initials="V" lastIdx="1" clrIdx="0">
    <p:extLst>
      <p:ext uri="{19B8F6BF-5375-455C-9EA6-DF929625EA0E}">
        <p15:presenceInfo xmlns:p15="http://schemas.microsoft.com/office/powerpoint/2012/main" userId="Vlastní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1386" autoAdjust="0"/>
  </p:normalViewPr>
  <p:slideViewPr>
    <p:cSldViewPr>
      <p:cViewPr varScale="1">
        <p:scale>
          <a:sx n="79" d="100"/>
          <a:sy n="79" d="100"/>
        </p:scale>
        <p:origin x="2011" y="86"/>
      </p:cViewPr>
      <p:guideLst>
        <p:guide orient="horz" pos="2160"/>
        <p:guide pos="2880"/>
      </p:guideLst>
    </p:cSldViewPr>
  </p:slideViewPr>
  <p:outlineViewPr>
    <p:cViewPr>
      <p:scale>
        <a:sx n="33" d="100"/>
        <a:sy n="33" d="100"/>
      </p:scale>
      <p:origin x="0" y="-20035"/>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4" d="100"/>
          <a:sy n="84" d="100"/>
        </p:scale>
        <p:origin x="2010" y="96"/>
      </p:cViewPr>
      <p:guideLst>
        <p:guide orient="horz" pos="3111"/>
        <p:guide pos="213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notesMaster" Target="notesMasters/notes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2"/>
            <a:ext cx="2938780" cy="494816"/>
          </a:xfrm>
          <a:prstGeom prst="rect">
            <a:avLst/>
          </a:prstGeom>
        </p:spPr>
        <p:txBody>
          <a:bodyPr vert="horz" lIns="90600" tIns="45300" rIns="90600" bIns="45300" rtlCol="0"/>
          <a:lstStyle>
            <a:lvl1pPr algn="l">
              <a:defRPr sz="1200"/>
            </a:lvl1pPr>
          </a:lstStyle>
          <a:p>
            <a:endParaRPr lang="cs-CZ"/>
          </a:p>
        </p:txBody>
      </p:sp>
      <p:sp>
        <p:nvSpPr>
          <p:cNvPr id="3" name="Zástupný symbol pro datum 2"/>
          <p:cNvSpPr>
            <a:spLocks noGrp="1"/>
          </p:cNvSpPr>
          <p:nvPr>
            <p:ph type="dt" sz="quarter" idx="1"/>
          </p:nvPr>
        </p:nvSpPr>
        <p:spPr>
          <a:xfrm>
            <a:off x="3841452" y="2"/>
            <a:ext cx="2938780" cy="494816"/>
          </a:xfrm>
          <a:prstGeom prst="rect">
            <a:avLst/>
          </a:prstGeom>
        </p:spPr>
        <p:txBody>
          <a:bodyPr vert="horz" lIns="90600" tIns="45300" rIns="90600" bIns="45300" rtlCol="0"/>
          <a:lstStyle>
            <a:lvl1pPr algn="r">
              <a:defRPr sz="1200"/>
            </a:lvl1pPr>
          </a:lstStyle>
          <a:p>
            <a:fld id="{DF7023AD-405E-4795-BF38-A2A3E3496370}" type="datetimeFigureOut">
              <a:rPr lang="cs-CZ" smtClean="0"/>
              <a:t>28.02.2024</a:t>
            </a:fld>
            <a:endParaRPr lang="cs-CZ"/>
          </a:p>
        </p:txBody>
      </p:sp>
      <p:sp>
        <p:nvSpPr>
          <p:cNvPr id="4" name="Zástupný symbol pro zápatí 3"/>
          <p:cNvSpPr>
            <a:spLocks noGrp="1"/>
          </p:cNvSpPr>
          <p:nvPr>
            <p:ph type="ftr" sz="quarter" idx="2"/>
          </p:nvPr>
        </p:nvSpPr>
        <p:spPr>
          <a:xfrm>
            <a:off x="1" y="9379436"/>
            <a:ext cx="2938780" cy="494816"/>
          </a:xfrm>
          <a:prstGeom prst="rect">
            <a:avLst/>
          </a:prstGeom>
        </p:spPr>
        <p:txBody>
          <a:bodyPr vert="horz" lIns="90600" tIns="45300" rIns="90600" bIns="4530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1452" y="9379436"/>
            <a:ext cx="2938780" cy="494816"/>
          </a:xfrm>
          <a:prstGeom prst="rect">
            <a:avLst/>
          </a:prstGeom>
        </p:spPr>
        <p:txBody>
          <a:bodyPr vert="horz" lIns="90600" tIns="45300" rIns="90600" bIns="45300" rtlCol="0" anchor="b"/>
          <a:lstStyle>
            <a:lvl1pPr algn="r">
              <a:defRPr sz="1200"/>
            </a:lvl1pPr>
          </a:lstStyle>
          <a:p>
            <a:fld id="{18480D95-D964-444A-9832-44148358904B}" type="slidenum">
              <a:rPr lang="cs-CZ" smtClean="0"/>
              <a:t>‹#›</a:t>
            </a:fld>
            <a:endParaRPr lang="cs-CZ"/>
          </a:p>
        </p:txBody>
      </p:sp>
    </p:spTree>
    <p:extLst>
      <p:ext uri="{BB962C8B-B14F-4D97-AF65-F5344CB8AC3E}">
        <p14:creationId xmlns:p14="http://schemas.microsoft.com/office/powerpoint/2010/main" val="2730435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2"/>
            <a:ext cx="2938780" cy="493240"/>
          </a:xfrm>
          <a:prstGeom prst="rect">
            <a:avLst/>
          </a:prstGeom>
        </p:spPr>
        <p:txBody>
          <a:bodyPr vert="horz" lIns="90600" tIns="45300" rIns="90600" bIns="45300" rtlCol="0"/>
          <a:lstStyle>
            <a:lvl1pPr algn="l">
              <a:defRPr sz="1200"/>
            </a:lvl1pPr>
          </a:lstStyle>
          <a:p>
            <a:endParaRPr lang="cs-CZ"/>
          </a:p>
        </p:txBody>
      </p:sp>
      <p:sp>
        <p:nvSpPr>
          <p:cNvPr id="3" name="Zástupný symbol pro datum 2"/>
          <p:cNvSpPr>
            <a:spLocks noGrp="1"/>
          </p:cNvSpPr>
          <p:nvPr>
            <p:ph type="dt" idx="1"/>
          </p:nvPr>
        </p:nvSpPr>
        <p:spPr>
          <a:xfrm>
            <a:off x="3841452" y="2"/>
            <a:ext cx="2938780" cy="493240"/>
          </a:xfrm>
          <a:prstGeom prst="rect">
            <a:avLst/>
          </a:prstGeom>
        </p:spPr>
        <p:txBody>
          <a:bodyPr vert="horz" lIns="90600" tIns="45300" rIns="90600" bIns="45300" rtlCol="0"/>
          <a:lstStyle>
            <a:lvl1pPr algn="r">
              <a:defRPr sz="1200"/>
            </a:lvl1pPr>
          </a:lstStyle>
          <a:p>
            <a:fld id="{7A4FADB5-F4D1-411E-9D79-2B537083E0EA}" type="datetimeFigureOut">
              <a:rPr lang="cs-CZ" smtClean="0"/>
              <a:t>28.02.2024</a:t>
            </a:fld>
            <a:endParaRPr lang="cs-CZ"/>
          </a:p>
        </p:txBody>
      </p:sp>
      <p:sp>
        <p:nvSpPr>
          <p:cNvPr id="4" name="Zástupný symbol pro obrázek snímku 3"/>
          <p:cNvSpPr>
            <a:spLocks noGrp="1" noRot="1" noChangeAspect="1"/>
          </p:cNvSpPr>
          <p:nvPr>
            <p:ph type="sldImg" idx="2"/>
          </p:nvPr>
        </p:nvSpPr>
        <p:spPr>
          <a:xfrm>
            <a:off x="922338" y="739775"/>
            <a:ext cx="4937125" cy="3703638"/>
          </a:xfrm>
          <a:prstGeom prst="rect">
            <a:avLst/>
          </a:prstGeom>
          <a:noFill/>
          <a:ln w="12700">
            <a:solidFill>
              <a:prstClr val="black"/>
            </a:solidFill>
          </a:ln>
        </p:spPr>
        <p:txBody>
          <a:bodyPr vert="horz" lIns="90600" tIns="45300" rIns="90600" bIns="45300" rtlCol="0" anchor="ctr"/>
          <a:lstStyle/>
          <a:p>
            <a:endParaRPr lang="cs-CZ"/>
          </a:p>
        </p:txBody>
      </p:sp>
      <p:sp>
        <p:nvSpPr>
          <p:cNvPr id="5" name="Zástupný symbol pro poznámky 4"/>
          <p:cNvSpPr>
            <a:spLocks noGrp="1"/>
          </p:cNvSpPr>
          <p:nvPr>
            <p:ph type="body" sz="quarter" idx="3"/>
          </p:nvPr>
        </p:nvSpPr>
        <p:spPr>
          <a:xfrm>
            <a:off x="678180" y="4689719"/>
            <a:ext cx="5425440" cy="4443885"/>
          </a:xfrm>
          <a:prstGeom prst="rect">
            <a:avLst/>
          </a:prstGeom>
        </p:spPr>
        <p:txBody>
          <a:bodyPr vert="horz" lIns="90600" tIns="45300" rIns="90600" bIns="4530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379435"/>
            <a:ext cx="2938780" cy="493240"/>
          </a:xfrm>
          <a:prstGeom prst="rect">
            <a:avLst/>
          </a:prstGeom>
        </p:spPr>
        <p:txBody>
          <a:bodyPr vert="horz" lIns="90600" tIns="45300" rIns="90600" bIns="4530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1452" y="9379435"/>
            <a:ext cx="2938780" cy="493240"/>
          </a:xfrm>
          <a:prstGeom prst="rect">
            <a:avLst/>
          </a:prstGeom>
        </p:spPr>
        <p:txBody>
          <a:bodyPr vert="horz" lIns="90600" tIns="45300" rIns="90600" bIns="45300" rtlCol="0" anchor="b"/>
          <a:lstStyle>
            <a:lvl1pPr algn="r">
              <a:defRPr sz="1200"/>
            </a:lvl1pPr>
          </a:lstStyle>
          <a:p>
            <a:fld id="{725A0E30-101E-4A5E-BC04-A88935A45BF1}" type="slidenum">
              <a:rPr lang="cs-CZ" smtClean="0"/>
              <a:t>‹#›</a:t>
            </a:fld>
            <a:endParaRPr lang="cs-CZ"/>
          </a:p>
        </p:txBody>
      </p:sp>
    </p:spTree>
    <p:extLst>
      <p:ext uri="{BB962C8B-B14F-4D97-AF65-F5344CB8AC3E}">
        <p14:creationId xmlns:p14="http://schemas.microsoft.com/office/powerpoint/2010/main" val="393155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25A0E30-101E-4A5E-BC04-A88935A45BF1}" type="slidenum">
              <a:rPr lang="cs-CZ" smtClean="0"/>
              <a:t>1</a:t>
            </a:fld>
            <a:endParaRPr lang="cs-CZ"/>
          </a:p>
        </p:txBody>
      </p:sp>
    </p:spTree>
    <p:extLst>
      <p:ext uri="{BB962C8B-B14F-4D97-AF65-F5344CB8AC3E}">
        <p14:creationId xmlns:p14="http://schemas.microsoft.com/office/powerpoint/2010/main" val="276348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725A0E30-101E-4A5E-BC04-A88935A45BF1}" type="slidenum">
              <a:rPr lang="cs-CZ" smtClean="0"/>
              <a:t>121</a:t>
            </a:fld>
            <a:endParaRPr lang="cs-CZ"/>
          </a:p>
        </p:txBody>
      </p:sp>
    </p:spTree>
    <p:extLst>
      <p:ext uri="{BB962C8B-B14F-4D97-AF65-F5344CB8AC3E}">
        <p14:creationId xmlns:p14="http://schemas.microsoft.com/office/powerpoint/2010/main" val="160992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25A0E30-101E-4A5E-BC04-A88935A45BF1}" type="slidenum">
              <a:rPr lang="cs-CZ" smtClean="0"/>
              <a:t>132</a:t>
            </a:fld>
            <a:endParaRPr lang="cs-CZ"/>
          </a:p>
        </p:txBody>
      </p:sp>
    </p:spTree>
    <p:extLst>
      <p:ext uri="{BB962C8B-B14F-4D97-AF65-F5344CB8AC3E}">
        <p14:creationId xmlns:p14="http://schemas.microsoft.com/office/powerpoint/2010/main" val="349852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FCD56450-36B0-4720-A7AC-C5F40244E9A1}" type="datetimeFigureOut">
              <a:rPr lang="cs-CZ" smtClean="0"/>
              <a:t>28.02.2024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13D539-A8FF-4FF2-A8DB-2E70B6866295}" type="slidenum">
              <a:rPr lang="cs-CZ" smtClean="0"/>
              <a:t>‹#›</a:t>
            </a:fld>
            <a:endParaRPr lang="cs-CZ"/>
          </a:p>
        </p:txBody>
      </p:sp>
    </p:spTree>
    <p:extLst>
      <p:ext uri="{BB962C8B-B14F-4D97-AF65-F5344CB8AC3E}">
        <p14:creationId xmlns:p14="http://schemas.microsoft.com/office/powerpoint/2010/main" val="1064216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CD56450-36B0-4720-A7AC-C5F40244E9A1}" type="datetimeFigureOut">
              <a:rPr lang="cs-CZ" smtClean="0"/>
              <a:t>28.02.2024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13D539-A8FF-4FF2-A8DB-2E70B6866295}" type="slidenum">
              <a:rPr lang="cs-CZ" smtClean="0"/>
              <a:t>‹#›</a:t>
            </a:fld>
            <a:endParaRPr lang="cs-CZ"/>
          </a:p>
        </p:txBody>
      </p:sp>
    </p:spTree>
    <p:extLst>
      <p:ext uri="{BB962C8B-B14F-4D97-AF65-F5344CB8AC3E}">
        <p14:creationId xmlns:p14="http://schemas.microsoft.com/office/powerpoint/2010/main" val="347511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CD56450-36B0-4720-A7AC-C5F40244E9A1}" type="datetimeFigureOut">
              <a:rPr lang="cs-CZ" smtClean="0"/>
              <a:t>28.02.2024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13D539-A8FF-4FF2-A8DB-2E70B6866295}" type="slidenum">
              <a:rPr lang="cs-CZ" smtClean="0"/>
              <a:t>‹#›</a:t>
            </a:fld>
            <a:endParaRPr lang="cs-CZ"/>
          </a:p>
        </p:txBody>
      </p:sp>
    </p:spTree>
    <p:extLst>
      <p:ext uri="{BB962C8B-B14F-4D97-AF65-F5344CB8AC3E}">
        <p14:creationId xmlns:p14="http://schemas.microsoft.com/office/powerpoint/2010/main" val="319973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CD56450-36B0-4720-A7AC-C5F40244E9A1}" type="datetimeFigureOut">
              <a:rPr lang="cs-CZ" smtClean="0"/>
              <a:t>28.02.2024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13D539-A8FF-4FF2-A8DB-2E70B6866295}" type="slidenum">
              <a:rPr lang="cs-CZ" smtClean="0"/>
              <a:t>‹#›</a:t>
            </a:fld>
            <a:endParaRPr lang="cs-CZ"/>
          </a:p>
        </p:txBody>
      </p:sp>
    </p:spTree>
    <p:extLst>
      <p:ext uri="{BB962C8B-B14F-4D97-AF65-F5344CB8AC3E}">
        <p14:creationId xmlns:p14="http://schemas.microsoft.com/office/powerpoint/2010/main" val="32359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FCD56450-36B0-4720-A7AC-C5F40244E9A1}" type="datetimeFigureOut">
              <a:rPr lang="cs-CZ" smtClean="0"/>
              <a:t>28.02.2024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E13D539-A8FF-4FF2-A8DB-2E70B6866295}" type="slidenum">
              <a:rPr lang="cs-CZ" smtClean="0"/>
              <a:t>‹#›</a:t>
            </a:fld>
            <a:endParaRPr lang="cs-CZ"/>
          </a:p>
        </p:txBody>
      </p:sp>
    </p:spTree>
    <p:extLst>
      <p:ext uri="{BB962C8B-B14F-4D97-AF65-F5344CB8AC3E}">
        <p14:creationId xmlns:p14="http://schemas.microsoft.com/office/powerpoint/2010/main" val="356707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CD56450-36B0-4720-A7AC-C5F40244E9A1}" type="datetimeFigureOut">
              <a:rPr lang="cs-CZ" smtClean="0"/>
              <a:t>28.02.2024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E13D539-A8FF-4FF2-A8DB-2E70B6866295}" type="slidenum">
              <a:rPr lang="cs-CZ" smtClean="0"/>
              <a:t>‹#›</a:t>
            </a:fld>
            <a:endParaRPr lang="cs-CZ"/>
          </a:p>
        </p:txBody>
      </p:sp>
    </p:spTree>
    <p:extLst>
      <p:ext uri="{BB962C8B-B14F-4D97-AF65-F5344CB8AC3E}">
        <p14:creationId xmlns:p14="http://schemas.microsoft.com/office/powerpoint/2010/main" val="8906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FCD56450-36B0-4720-A7AC-C5F40244E9A1}" type="datetimeFigureOut">
              <a:rPr lang="cs-CZ" smtClean="0"/>
              <a:t>28.02.2024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E13D539-A8FF-4FF2-A8DB-2E70B6866295}" type="slidenum">
              <a:rPr lang="cs-CZ" smtClean="0"/>
              <a:t>‹#›</a:t>
            </a:fld>
            <a:endParaRPr lang="cs-CZ"/>
          </a:p>
        </p:txBody>
      </p:sp>
    </p:spTree>
    <p:extLst>
      <p:ext uri="{BB962C8B-B14F-4D97-AF65-F5344CB8AC3E}">
        <p14:creationId xmlns:p14="http://schemas.microsoft.com/office/powerpoint/2010/main" val="183984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FCD56450-36B0-4720-A7AC-C5F40244E9A1}" type="datetimeFigureOut">
              <a:rPr lang="cs-CZ" smtClean="0"/>
              <a:t>28.02.2024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E13D539-A8FF-4FF2-A8DB-2E70B6866295}" type="slidenum">
              <a:rPr lang="cs-CZ" smtClean="0"/>
              <a:t>‹#›</a:t>
            </a:fld>
            <a:endParaRPr lang="cs-CZ"/>
          </a:p>
        </p:txBody>
      </p:sp>
    </p:spTree>
    <p:extLst>
      <p:ext uri="{BB962C8B-B14F-4D97-AF65-F5344CB8AC3E}">
        <p14:creationId xmlns:p14="http://schemas.microsoft.com/office/powerpoint/2010/main" val="1549622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CD56450-36B0-4720-A7AC-C5F40244E9A1}" type="datetimeFigureOut">
              <a:rPr lang="cs-CZ" smtClean="0"/>
              <a:t>28.02.2024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E13D539-A8FF-4FF2-A8DB-2E70B6866295}" type="slidenum">
              <a:rPr lang="cs-CZ" smtClean="0"/>
              <a:t>‹#›</a:t>
            </a:fld>
            <a:endParaRPr lang="cs-CZ"/>
          </a:p>
        </p:txBody>
      </p:sp>
    </p:spTree>
    <p:extLst>
      <p:ext uri="{BB962C8B-B14F-4D97-AF65-F5344CB8AC3E}">
        <p14:creationId xmlns:p14="http://schemas.microsoft.com/office/powerpoint/2010/main" val="269533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CD56450-36B0-4720-A7AC-C5F40244E9A1}" type="datetimeFigureOut">
              <a:rPr lang="cs-CZ" smtClean="0"/>
              <a:t>28.02.2024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E13D539-A8FF-4FF2-A8DB-2E70B6866295}" type="slidenum">
              <a:rPr lang="cs-CZ" smtClean="0"/>
              <a:t>‹#›</a:t>
            </a:fld>
            <a:endParaRPr lang="cs-CZ"/>
          </a:p>
        </p:txBody>
      </p:sp>
    </p:spTree>
    <p:extLst>
      <p:ext uri="{BB962C8B-B14F-4D97-AF65-F5344CB8AC3E}">
        <p14:creationId xmlns:p14="http://schemas.microsoft.com/office/powerpoint/2010/main" val="487273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CD56450-36B0-4720-A7AC-C5F40244E9A1}" type="datetimeFigureOut">
              <a:rPr lang="cs-CZ" smtClean="0"/>
              <a:t>28.02.2024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E13D539-A8FF-4FF2-A8DB-2E70B6866295}" type="slidenum">
              <a:rPr lang="cs-CZ" smtClean="0"/>
              <a:t>‹#›</a:t>
            </a:fld>
            <a:endParaRPr lang="cs-CZ"/>
          </a:p>
        </p:txBody>
      </p:sp>
    </p:spTree>
    <p:extLst>
      <p:ext uri="{BB962C8B-B14F-4D97-AF65-F5344CB8AC3E}">
        <p14:creationId xmlns:p14="http://schemas.microsoft.com/office/powerpoint/2010/main" val="337312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56450-36B0-4720-A7AC-C5F40244E9A1}" type="datetimeFigureOut">
              <a:rPr lang="cs-CZ" smtClean="0"/>
              <a:t>28.02.2024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D539-A8FF-4FF2-A8DB-2E70B6866295}" type="slidenum">
              <a:rPr lang="cs-CZ" smtClean="0"/>
              <a:t>‹#›</a:t>
            </a:fld>
            <a:endParaRPr lang="cs-CZ"/>
          </a:p>
        </p:txBody>
      </p:sp>
    </p:spTree>
    <p:extLst>
      <p:ext uri="{BB962C8B-B14F-4D97-AF65-F5344CB8AC3E}">
        <p14:creationId xmlns:p14="http://schemas.microsoft.com/office/powerpoint/2010/main" val="621376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nb.vse.cz/~siruce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kmae.vse.cz/"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druhaekonomickatransformace.cz/" TargetMode="External"/><Relationship Id="rId2" Type="http://schemas.openxmlformats.org/officeDocument/2006/relationships/hyperlink" Target="https://novadohoda.cz/" TargetMode="External"/><Relationship Id="rId1" Type="http://schemas.openxmlformats.org/officeDocument/2006/relationships/slideLayout" Target="../slideLayouts/slideLayout2.xml"/><Relationship Id="rId5" Type="http://schemas.openxmlformats.org/officeDocument/2006/relationships/hyperlink" Target="https://radimvalencik.pise.cz/10363-vize-jakou-potrebujeme-202.html" TargetMode="External"/><Relationship Id="rId4" Type="http://schemas.openxmlformats.org/officeDocument/2006/relationships/hyperlink" Target="https://www.kudyzkrize.cz/"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s://www.pwc.com/gx/en/archive/archive-government-public-services/publications/five-megatrends.html" TargetMode="External"/><Relationship Id="rId2" Type="http://schemas.openxmlformats.org/officeDocument/2006/relationships/hyperlink" Target="https://www.pmi.org/"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explodingtopics.com/blog/megatrends" TargetMode="External"/><Relationship Id="rId2" Type="http://schemas.openxmlformats.org/officeDocument/2006/relationships/hyperlink" Target="https://www.pmi.org/learning/thought-leadership/megatrends"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visualcapitalist.com/top-economies-in-the-world-1980-2075"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hyperlink" Target="https://www.refinitiv.com/perspectives/market-insights/what-are-the-global-megatrends-for-2022/"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institutcl.cz/blog/2022/11/01/trendy/"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hyperlink" Target="http://nb.vse.cz/~siruce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67544" y="476672"/>
            <a:ext cx="8208912" cy="3168352"/>
          </a:xfrm>
        </p:spPr>
        <p:txBody>
          <a:bodyPr>
            <a:normAutofit fontScale="90000"/>
          </a:bodyPr>
          <a:lstStyle/>
          <a:p>
            <a:r>
              <a:rPr lang="cs-CZ" altLang="cs-CZ" sz="5300" b="1" u="sng" dirty="0">
                <a:solidFill>
                  <a:srgbClr val="92D050"/>
                </a:solidFill>
              </a:rPr>
              <a:t>O inovacích (a 4.0) trochu jinak                      </a:t>
            </a:r>
            <a:r>
              <a:rPr lang="cs-CZ" altLang="cs-CZ" sz="4000" dirty="0">
                <a:solidFill>
                  <a:srgbClr val="92D050"/>
                </a:solidFill>
              </a:rPr>
              <a:t>(</a:t>
            </a:r>
            <a:r>
              <a:rPr lang="cs-CZ" altLang="cs-CZ" sz="4000" b="1" dirty="0">
                <a:solidFill>
                  <a:srgbClr val="92D050"/>
                </a:solidFill>
              </a:rPr>
              <a:t>provokativním</a:t>
            </a:r>
            <a:r>
              <a:rPr lang="cs-CZ" altLang="cs-CZ" sz="4000" dirty="0">
                <a:solidFill>
                  <a:srgbClr val="92D050"/>
                </a:solidFill>
              </a:rPr>
              <a:t> a </a:t>
            </a:r>
            <a:r>
              <a:rPr lang="cs-CZ" altLang="cs-CZ" sz="4000" b="1" dirty="0">
                <a:solidFill>
                  <a:srgbClr val="92D050"/>
                </a:solidFill>
              </a:rPr>
              <a:t>kritickým</a:t>
            </a:r>
            <a:r>
              <a:rPr lang="cs-CZ" altLang="cs-CZ" sz="4000" dirty="0">
                <a:solidFill>
                  <a:srgbClr val="92D050"/>
                </a:solidFill>
              </a:rPr>
              <a:t> prizmatem makroekonomie, teorie cyklů, technologických revolucí i pandemií)                                         </a:t>
            </a:r>
            <a:r>
              <a:rPr lang="cs-CZ" altLang="cs-CZ" sz="3600" dirty="0"/>
              <a:t>– </a:t>
            </a:r>
            <a:r>
              <a:rPr lang="cs-CZ" altLang="cs-CZ" sz="3600" b="1" dirty="0"/>
              <a:t>prezentace</a:t>
            </a:r>
            <a:r>
              <a:rPr lang="cs-CZ" altLang="cs-CZ" sz="3600" dirty="0"/>
              <a:t> a </a:t>
            </a:r>
            <a:r>
              <a:rPr lang="cs-CZ" altLang="cs-CZ" sz="3600" b="1" dirty="0"/>
              <a:t>podklady</a:t>
            </a:r>
            <a:r>
              <a:rPr lang="cs-CZ" altLang="cs-CZ" sz="3600" dirty="0"/>
              <a:t> k vybraným tématům kurzu </a:t>
            </a:r>
            <a:r>
              <a:rPr lang="cs-CZ" sz="3600" dirty="0"/>
              <a:t>33F407 Management výzkumu a vývoje</a:t>
            </a:r>
          </a:p>
        </p:txBody>
      </p:sp>
      <p:sp>
        <p:nvSpPr>
          <p:cNvPr id="3" name="Podnadpis 2"/>
          <p:cNvSpPr>
            <a:spLocks noGrp="1"/>
          </p:cNvSpPr>
          <p:nvPr>
            <p:ph type="subTitle" idx="1"/>
          </p:nvPr>
        </p:nvSpPr>
        <p:spPr>
          <a:xfrm>
            <a:off x="107504" y="3933056"/>
            <a:ext cx="8928992" cy="2880320"/>
          </a:xfrm>
        </p:spPr>
        <p:txBody>
          <a:bodyPr>
            <a:normAutofit/>
          </a:bodyPr>
          <a:lstStyle/>
          <a:p>
            <a:r>
              <a:rPr lang="cs-CZ" altLang="cs-CZ" sz="4000" b="1">
                <a:solidFill>
                  <a:schemeClr val="tx1"/>
                </a:solidFill>
              </a:rPr>
              <a:t>Pavel Sirůček</a:t>
            </a:r>
            <a:endParaRPr lang="cs-CZ" altLang="cs-CZ" sz="4000" b="1" dirty="0">
              <a:solidFill>
                <a:schemeClr val="tx1"/>
              </a:solidFill>
            </a:endParaRPr>
          </a:p>
          <a:p>
            <a:pPr>
              <a:spcBef>
                <a:spcPct val="0"/>
              </a:spcBef>
            </a:pPr>
            <a:r>
              <a:rPr lang="cs-CZ" altLang="cs-CZ" sz="2400" b="1" u="sng" dirty="0">
                <a:solidFill>
                  <a:srgbClr val="002060"/>
                </a:solidFill>
                <a:hlinkClick r:id="rId3">
                  <a:extLst>
                    <a:ext uri="{A12FA001-AC4F-418D-AE19-62706E023703}">
                      <ahyp:hlinkClr xmlns:ahyp="http://schemas.microsoft.com/office/drawing/2018/hyperlinkcolor" val="tx"/>
                    </a:ext>
                  </a:extLst>
                </a:hlinkClick>
              </a:rPr>
              <a:t>http://nb.vse.cz/</a:t>
            </a:r>
            <a:r>
              <a:rPr lang="en-US" altLang="cs-CZ" sz="2400" b="1" u="sng" dirty="0">
                <a:solidFill>
                  <a:srgbClr val="002060"/>
                </a:solidFill>
                <a:hlinkClick r:id="rId3">
                  <a:extLst>
                    <a:ext uri="{A12FA001-AC4F-418D-AE19-62706E023703}">
                      <ahyp:hlinkClr xmlns:ahyp="http://schemas.microsoft.com/office/drawing/2018/hyperlinkcolor" val="tx"/>
                    </a:ext>
                  </a:extLst>
                </a:hlinkClick>
              </a:rPr>
              <a:t>~</a:t>
            </a:r>
            <a:r>
              <a:rPr lang="cs-CZ" altLang="cs-CZ" sz="2400" b="1" u="sng" dirty="0">
                <a:solidFill>
                  <a:srgbClr val="002060"/>
                </a:solidFill>
                <a:hlinkClick r:id="rId3">
                  <a:extLst>
                    <a:ext uri="{A12FA001-AC4F-418D-AE19-62706E023703}">
                      <ahyp:hlinkClr xmlns:ahyp="http://schemas.microsoft.com/office/drawing/2018/hyperlinkcolor" val="tx"/>
                    </a:ext>
                  </a:extLst>
                </a:hlinkClick>
              </a:rPr>
              <a:t>sirucek</a:t>
            </a:r>
            <a:r>
              <a:rPr lang="cs-CZ" altLang="cs-CZ" sz="2400" dirty="0">
                <a:solidFill>
                  <a:schemeClr val="tx1"/>
                </a:solidFill>
              </a:rPr>
              <a:t>                                                                             </a:t>
            </a:r>
            <a:r>
              <a:rPr lang="cs-CZ" altLang="cs-CZ" sz="2400" i="1" dirty="0">
                <a:solidFill>
                  <a:schemeClr val="tx1"/>
                </a:solidFill>
              </a:rPr>
              <a:t>(též viz materiály ke kurzu MIE911, 3MI111, 3MI402 aj.)</a:t>
            </a:r>
            <a:r>
              <a:rPr lang="cs-CZ" altLang="cs-CZ" sz="2400" dirty="0">
                <a:solidFill>
                  <a:schemeClr val="tx1"/>
                </a:solidFill>
              </a:rPr>
              <a:t> </a:t>
            </a:r>
          </a:p>
          <a:p>
            <a:pPr>
              <a:spcBef>
                <a:spcPct val="0"/>
              </a:spcBef>
            </a:pPr>
            <a:r>
              <a:rPr lang="cs-CZ" altLang="cs-CZ" sz="2400" dirty="0">
                <a:solidFill>
                  <a:schemeClr val="tx1"/>
                </a:solidFill>
              </a:rPr>
              <a:t> katedra manažerské ekonomie FPH VŠE v Praze</a:t>
            </a:r>
          </a:p>
          <a:p>
            <a:r>
              <a:rPr lang="cs-CZ" altLang="cs-CZ" sz="2400" b="1" u="sng" dirty="0">
                <a:solidFill>
                  <a:srgbClr val="002060"/>
                </a:solidFill>
                <a:hlinkClick r:id="rId4">
                  <a:extLst>
                    <a:ext uri="{A12FA001-AC4F-418D-AE19-62706E023703}">
                      <ahyp:hlinkClr xmlns:ahyp="http://schemas.microsoft.com/office/drawing/2018/hyperlinkcolor" val="tx"/>
                    </a:ext>
                  </a:extLst>
                </a:hlinkClick>
              </a:rPr>
              <a:t>http://kmae.vse.cz</a:t>
            </a:r>
            <a:endParaRPr lang="cs-CZ" altLang="cs-CZ" sz="2400" b="1" dirty="0">
              <a:solidFill>
                <a:srgbClr val="002060"/>
              </a:solidFill>
            </a:endParaRPr>
          </a:p>
          <a:p>
            <a:r>
              <a:rPr lang="cs-CZ" altLang="cs-CZ" sz="2400" dirty="0">
                <a:solidFill>
                  <a:schemeClr val="tx1"/>
                </a:solidFill>
              </a:rPr>
              <a:t>č. m. 343 RB, konzultace viz </a:t>
            </a:r>
            <a:r>
              <a:rPr lang="cs-CZ" altLang="cs-CZ" sz="2400" dirty="0" err="1">
                <a:solidFill>
                  <a:schemeClr val="tx1"/>
                </a:solidFill>
              </a:rPr>
              <a:t>InSIS</a:t>
            </a:r>
            <a:r>
              <a:rPr lang="cs-CZ" altLang="cs-CZ" sz="2400" dirty="0">
                <a:solidFill>
                  <a:schemeClr val="tx1"/>
                </a:solidFill>
              </a:rPr>
              <a:t> </a:t>
            </a:r>
          </a:p>
          <a:p>
            <a:endParaRPr lang="cs-CZ" dirty="0"/>
          </a:p>
        </p:txBody>
      </p:sp>
    </p:spTree>
    <p:extLst>
      <p:ext uri="{BB962C8B-B14F-4D97-AF65-F5344CB8AC3E}">
        <p14:creationId xmlns:p14="http://schemas.microsoft.com/office/powerpoint/2010/main" val="50116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332656"/>
            <a:ext cx="8820472" cy="6696744"/>
          </a:xfrm>
        </p:spPr>
        <p:txBody>
          <a:bodyPr>
            <a:normAutofit/>
          </a:bodyPr>
          <a:lstStyle/>
          <a:p>
            <a:pPr algn="just">
              <a:lnSpc>
                <a:spcPct val="90000"/>
              </a:lnSpc>
              <a:buFont typeface="Wingdings" panose="05000000000000000000" pitchFamily="2" charset="2"/>
              <a:buChar char="§"/>
            </a:pPr>
            <a:r>
              <a:rPr lang="cs-CZ" altLang="cs-CZ" sz="2800" b="1" dirty="0"/>
              <a:t>Tradiční přístupy k ekonomickému růstu (ER)</a:t>
            </a:r>
          </a:p>
          <a:p>
            <a:pPr lvl="1">
              <a:lnSpc>
                <a:spcPct val="90000"/>
              </a:lnSpc>
              <a:buFont typeface="Wingdings" panose="05000000000000000000" pitchFamily="2" charset="2"/>
              <a:buChar char="§"/>
            </a:pPr>
            <a:r>
              <a:rPr lang="cs-CZ" altLang="cs-CZ" sz="2000" b="1" dirty="0"/>
              <a:t>růstový a technologický imperativ                                                                     </a:t>
            </a:r>
            <a:r>
              <a:rPr lang="cs-CZ" altLang="cs-CZ" sz="2000" dirty="0"/>
              <a:t>(stálý ER, více = lépe, sebeudržující se a exponenciální ER, </a:t>
            </a:r>
            <a:r>
              <a:rPr lang="cs-CZ" altLang="cs-CZ" sz="2000" i="1" dirty="0"/>
              <a:t>„růst pro růst“)</a:t>
            </a:r>
          </a:p>
          <a:p>
            <a:pPr lvl="1">
              <a:lnSpc>
                <a:spcPct val="90000"/>
              </a:lnSpc>
              <a:buFont typeface="Wingdings" panose="05000000000000000000" pitchFamily="2" charset="2"/>
              <a:buChar char="§"/>
            </a:pPr>
            <a:r>
              <a:rPr lang="cs-CZ" altLang="cs-CZ" sz="2000" dirty="0"/>
              <a:t>popularita teorií ER po II. SV: keynesiánské (R. F. </a:t>
            </a:r>
            <a:r>
              <a:rPr lang="cs-CZ" altLang="cs-CZ" sz="2000" dirty="0" err="1"/>
              <a:t>Harrod</a:t>
            </a:r>
            <a:r>
              <a:rPr lang="cs-CZ" altLang="cs-CZ" sz="2000" dirty="0"/>
              <a:t>, E. D. </a:t>
            </a:r>
            <a:r>
              <a:rPr lang="cs-CZ" altLang="cs-CZ" sz="2000" dirty="0" err="1"/>
              <a:t>Domar</a:t>
            </a:r>
            <a:r>
              <a:rPr lang="cs-CZ" altLang="cs-CZ" sz="2000" dirty="0"/>
              <a:t> aj.), </a:t>
            </a:r>
            <a:r>
              <a:rPr lang="cs-CZ" altLang="cs-CZ" sz="2000" b="1" dirty="0"/>
              <a:t>neoklasické</a:t>
            </a:r>
            <a:r>
              <a:rPr lang="cs-CZ" altLang="cs-CZ" sz="2000" dirty="0"/>
              <a:t> (R. M. </a:t>
            </a:r>
            <a:r>
              <a:rPr lang="cs-CZ" altLang="cs-CZ" sz="2000" dirty="0" err="1"/>
              <a:t>Solow</a:t>
            </a:r>
            <a:r>
              <a:rPr lang="cs-CZ" altLang="cs-CZ" sz="2000" dirty="0"/>
              <a:t>)</a:t>
            </a:r>
          </a:p>
          <a:p>
            <a:pPr lvl="1">
              <a:lnSpc>
                <a:spcPct val="90000"/>
              </a:lnSpc>
              <a:buFont typeface="Wingdings" panose="05000000000000000000" pitchFamily="2" charset="2"/>
              <a:buChar char="§"/>
            </a:pPr>
            <a:r>
              <a:rPr lang="cs-CZ" altLang="cs-CZ" sz="2000" dirty="0"/>
              <a:t>nesoulad tradičních teorií ER s realitou (např. při aplikacích na rozvojové země) – pokusy o moderní </a:t>
            </a:r>
            <a:r>
              <a:rPr lang="cs-CZ" altLang="cs-CZ" sz="2000" i="1" dirty="0"/>
              <a:t>„nové“</a:t>
            </a:r>
            <a:r>
              <a:rPr lang="cs-CZ" altLang="cs-CZ" sz="2000" dirty="0"/>
              <a:t> přístupy (koncepce endogenního ER)</a:t>
            </a:r>
          </a:p>
          <a:p>
            <a:pPr>
              <a:lnSpc>
                <a:spcPct val="90000"/>
              </a:lnSpc>
              <a:buFont typeface="Wingdings" panose="05000000000000000000" pitchFamily="2" charset="2"/>
              <a:buChar char="§"/>
            </a:pPr>
            <a:r>
              <a:rPr lang="cs-CZ" altLang="cs-CZ" sz="2400" b="1" dirty="0"/>
              <a:t>Nestandardní (historicko-sociologické aj.) koncepce růstu,        resp. rozvoje a vývoje</a:t>
            </a:r>
          </a:p>
          <a:p>
            <a:pPr lvl="1" algn="just">
              <a:lnSpc>
                <a:spcPct val="90000"/>
              </a:lnSpc>
              <a:buFont typeface="Wingdings" panose="05000000000000000000" pitchFamily="2" charset="2"/>
              <a:buChar char="§"/>
            </a:pPr>
            <a:r>
              <a:rPr lang="cs-CZ" altLang="cs-CZ" sz="2000" dirty="0"/>
              <a:t>J. A. Schumpeter, W. W. </a:t>
            </a:r>
            <a:r>
              <a:rPr lang="cs-CZ" altLang="cs-CZ" sz="2000" dirty="0" err="1"/>
              <a:t>Rostow</a:t>
            </a:r>
            <a:r>
              <a:rPr lang="cs-CZ" altLang="cs-CZ" sz="2000" dirty="0"/>
              <a:t> aj. (růst není jen kvantitativní záležitost) </a:t>
            </a:r>
          </a:p>
          <a:p>
            <a:pPr algn="just">
              <a:lnSpc>
                <a:spcPct val="90000"/>
              </a:lnSpc>
              <a:buFont typeface="Wingdings" panose="05000000000000000000" pitchFamily="2" charset="2"/>
              <a:buChar char="§"/>
            </a:pPr>
            <a:r>
              <a:rPr lang="cs-CZ" altLang="cs-CZ" sz="2800" b="1" dirty="0"/>
              <a:t>Nové pohledy na růst, resp. rozvoj</a:t>
            </a:r>
          </a:p>
          <a:p>
            <a:pPr lvl="1">
              <a:lnSpc>
                <a:spcPct val="90000"/>
              </a:lnSpc>
              <a:buFont typeface="Wingdings" panose="05000000000000000000" pitchFamily="2" charset="2"/>
              <a:buChar char="§"/>
            </a:pPr>
            <a:r>
              <a:rPr lang="cs-CZ" altLang="cs-CZ" sz="2000" dirty="0"/>
              <a:t>zpochybňování růstového imperativu, negativa a omezení ER</a:t>
            </a:r>
          </a:p>
          <a:p>
            <a:pPr lvl="1">
              <a:lnSpc>
                <a:spcPct val="90000"/>
              </a:lnSpc>
              <a:buFont typeface="Wingdings" panose="05000000000000000000" pitchFamily="2" charset="2"/>
              <a:buChar char="§"/>
            </a:pPr>
            <a:r>
              <a:rPr lang="cs-CZ" altLang="cs-CZ" sz="2000" dirty="0"/>
              <a:t>nulový a omezený růst (Římský klub) + ekonomie kvality života</a:t>
            </a:r>
          </a:p>
          <a:p>
            <a:pPr lvl="1">
              <a:lnSpc>
                <a:spcPct val="90000"/>
              </a:lnSpc>
              <a:buFont typeface="Wingdings" panose="05000000000000000000" pitchFamily="2" charset="2"/>
              <a:buChar char="§"/>
            </a:pPr>
            <a:r>
              <a:rPr lang="cs-CZ" altLang="cs-CZ" sz="2000" b="1" dirty="0"/>
              <a:t>koncepce trvale udržitelného růstu</a:t>
            </a:r>
            <a:r>
              <a:rPr lang="cs-CZ" altLang="cs-CZ" sz="2000" dirty="0"/>
              <a:t>, resp. rozvoje, vývoje a způsobu života                    (G. H. </a:t>
            </a:r>
            <a:r>
              <a:rPr lang="cs-CZ" altLang="cs-CZ" sz="2000" dirty="0" err="1"/>
              <a:t>Brundlandová</a:t>
            </a:r>
            <a:r>
              <a:rPr lang="cs-CZ" altLang="cs-CZ" sz="2000" dirty="0"/>
              <a:t>, později </a:t>
            </a:r>
            <a:r>
              <a:rPr lang="cs-CZ" altLang="cs-CZ" sz="2000" i="1" dirty="0"/>
              <a:t>„lidé – planeta – prosperita“  </a:t>
            </a:r>
            <a:r>
              <a:rPr lang="cs-CZ" altLang="cs-CZ" sz="2000" dirty="0" err="1"/>
              <a:t>etc</a:t>
            </a:r>
            <a:r>
              <a:rPr lang="cs-CZ" altLang="cs-CZ" sz="2000" dirty="0"/>
              <a:t>.)</a:t>
            </a:r>
          </a:p>
          <a:p>
            <a:pPr lvl="1">
              <a:lnSpc>
                <a:spcPct val="90000"/>
              </a:lnSpc>
              <a:buFont typeface="Wingdings" panose="05000000000000000000" pitchFamily="2" charset="2"/>
              <a:buChar char="§"/>
            </a:pPr>
            <a:r>
              <a:rPr lang="cs-CZ" altLang="cs-CZ" sz="2000" dirty="0"/>
              <a:t>problémy věcného vymezení trvalé udržitelnosti a bariéry jejího prosazování, civilizační </a:t>
            </a:r>
            <a:r>
              <a:rPr lang="cs-CZ" altLang="cs-CZ" sz="2000" i="1" dirty="0"/>
              <a:t>„konzumní past“, </a:t>
            </a:r>
            <a:r>
              <a:rPr lang="cs-CZ" altLang="cs-CZ" sz="2000" dirty="0"/>
              <a:t>trvale udržitelný ústup (J. </a:t>
            </a:r>
            <a:r>
              <a:rPr lang="cs-CZ" altLang="cs-CZ" sz="2000" dirty="0" err="1"/>
              <a:t>Lovelock</a:t>
            </a:r>
            <a:r>
              <a:rPr lang="cs-CZ" altLang="cs-CZ" sz="2000" dirty="0"/>
              <a:t>), </a:t>
            </a:r>
            <a:r>
              <a:rPr lang="cs-CZ" altLang="cs-CZ" sz="2000" b="1" dirty="0"/>
              <a:t>kult </a:t>
            </a:r>
            <a:r>
              <a:rPr lang="cs-CZ" altLang="cs-CZ" sz="2000" b="1" dirty="0" err="1"/>
              <a:t>nerůstu</a:t>
            </a:r>
            <a:r>
              <a:rPr lang="cs-CZ" altLang="cs-CZ" sz="2000" b="1" dirty="0"/>
              <a:t>  </a:t>
            </a:r>
          </a:p>
          <a:p>
            <a:pPr lvl="1">
              <a:lnSpc>
                <a:spcPct val="90000"/>
              </a:lnSpc>
              <a:buFont typeface="Wingdings" panose="05000000000000000000" pitchFamily="2" charset="2"/>
              <a:buChar char="§"/>
            </a:pPr>
            <a:r>
              <a:rPr lang="cs-CZ" altLang="cs-CZ" sz="2000" b="1" dirty="0"/>
              <a:t>klimatický alarmismus </a:t>
            </a:r>
            <a:r>
              <a:rPr lang="cs-CZ" altLang="cs-CZ" sz="2000" dirty="0"/>
              <a:t>– zelená etapa 4.0, </a:t>
            </a:r>
            <a:r>
              <a:rPr lang="cs-CZ" altLang="cs-CZ" sz="2000" i="1" dirty="0"/>
              <a:t>„chytrý“ </a:t>
            </a:r>
            <a:r>
              <a:rPr lang="cs-CZ" altLang="cs-CZ" sz="2000" dirty="0"/>
              <a:t>ER (nezatěžující přírodu)   </a:t>
            </a:r>
          </a:p>
          <a:p>
            <a:pPr lvl="1">
              <a:lnSpc>
                <a:spcPct val="90000"/>
              </a:lnSpc>
              <a:buFont typeface="Wingdings" panose="05000000000000000000" pitchFamily="2" charset="2"/>
              <a:buChar char="§"/>
            </a:pPr>
            <a:r>
              <a:rPr lang="cs-CZ" sz="2000" dirty="0"/>
              <a:t>standardní ekonomie </a:t>
            </a:r>
            <a:r>
              <a:rPr lang="cs-CZ" sz="2000" b="1" dirty="0"/>
              <a:t>novými teoriemi růstu rozumí něco zcela jiného </a:t>
            </a:r>
            <a:endParaRPr lang="cs-CZ" b="1" dirty="0"/>
          </a:p>
        </p:txBody>
      </p:sp>
    </p:spTree>
    <p:extLst>
      <p:ext uri="{BB962C8B-B14F-4D97-AF65-F5344CB8AC3E}">
        <p14:creationId xmlns:p14="http://schemas.microsoft.com/office/powerpoint/2010/main" val="26667780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E193C6-4BF7-4AD1-8136-3FCF1DAB6BC3}"/>
              </a:ext>
            </a:extLst>
          </p:cNvPr>
          <p:cNvSpPr>
            <a:spLocks noGrp="1"/>
          </p:cNvSpPr>
          <p:nvPr>
            <p:ph type="title"/>
          </p:nvPr>
        </p:nvSpPr>
        <p:spPr>
          <a:xfrm>
            <a:off x="457200" y="44624"/>
            <a:ext cx="8229600" cy="720080"/>
          </a:xfrm>
        </p:spPr>
        <p:txBody>
          <a:bodyPr>
            <a:normAutofit/>
          </a:bodyPr>
          <a:lstStyle/>
          <a:p>
            <a:r>
              <a:rPr lang="cs-CZ" sz="4000" b="1" dirty="0">
                <a:solidFill>
                  <a:srgbClr val="002060"/>
                </a:solidFill>
              </a:rPr>
              <a:t>Globální aliance Velkého resetu</a:t>
            </a:r>
          </a:p>
        </p:txBody>
      </p:sp>
      <p:sp>
        <p:nvSpPr>
          <p:cNvPr id="3" name="Zástupný obsah 2">
            <a:extLst>
              <a:ext uri="{FF2B5EF4-FFF2-40B4-BE49-F238E27FC236}">
                <a16:creationId xmlns:a16="http://schemas.microsoft.com/office/drawing/2014/main" id="{D19988F4-14FE-43DF-91DF-C426268A8F04}"/>
              </a:ext>
            </a:extLst>
          </p:cNvPr>
          <p:cNvSpPr>
            <a:spLocks noGrp="1"/>
          </p:cNvSpPr>
          <p:nvPr>
            <p:ph idx="1"/>
          </p:nvPr>
        </p:nvSpPr>
        <p:spPr>
          <a:xfrm>
            <a:off x="251520" y="692696"/>
            <a:ext cx="8640960" cy="6165304"/>
          </a:xfrm>
        </p:spPr>
        <p:txBody>
          <a:bodyPr>
            <a:normAutofit fontScale="92500" lnSpcReduction="10000"/>
          </a:bodyPr>
          <a:lstStyle/>
          <a:p>
            <a:pPr>
              <a:buFont typeface="Wingdings" panose="05000000000000000000" pitchFamily="2" charset="2"/>
              <a:buChar char="§"/>
            </a:pPr>
            <a:r>
              <a:rPr lang="cs-CZ" sz="2200" dirty="0">
                <a:effectLst/>
                <a:ea typeface="Times New Roman" panose="02020603050405020304" pitchFamily="18" charset="0"/>
                <a:cs typeface="Calibri" panose="020F0502020204030204" pitchFamily="34" charset="0"/>
              </a:rPr>
              <a:t>včetně papeže Františka s iniciativou </a:t>
            </a:r>
            <a:r>
              <a:rPr lang="cs-CZ" sz="2200" b="1" i="1" dirty="0">
                <a:effectLst/>
                <a:ea typeface="Times New Roman" panose="02020603050405020304" pitchFamily="18" charset="0"/>
                <a:cs typeface="Calibri" panose="020F0502020204030204" pitchFamily="34" charset="0"/>
              </a:rPr>
              <a:t>„inkluzivního kapitalismu“</a:t>
            </a:r>
            <a:r>
              <a:rPr lang="cs-CZ" sz="2200" b="1" dirty="0">
                <a:effectLst/>
                <a:ea typeface="Times New Roman" panose="02020603050405020304" pitchFamily="18" charset="0"/>
                <a:cs typeface="Calibri" panose="020F0502020204030204" pitchFamily="34" charset="0"/>
              </a:rPr>
              <a:t> </a:t>
            </a:r>
          </a:p>
          <a:p>
            <a:pPr>
              <a:buFont typeface="Wingdings" panose="05000000000000000000" pitchFamily="2" charset="2"/>
              <a:buChar char="§"/>
            </a:pPr>
            <a:r>
              <a:rPr lang="cs-CZ" sz="2200" dirty="0">
                <a:effectLst/>
                <a:ea typeface="Times New Roman" panose="02020603050405020304" pitchFamily="18" charset="0"/>
                <a:cs typeface="Calibri" panose="020F0502020204030204" pitchFamily="34" charset="0"/>
              </a:rPr>
              <a:t>K. </a:t>
            </a:r>
            <a:r>
              <a:rPr lang="cs-CZ" sz="2200" dirty="0" err="1">
                <a:effectLst/>
                <a:ea typeface="Times New Roman" panose="02020603050405020304" pitchFamily="18" charset="0"/>
                <a:cs typeface="Calibri" panose="020F0502020204030204" pitchFamily="34" charset="0"/>
              </a:rPr>
              <a:t>Schwab</a:t>
            </a:r>
            <a:r>
              <a:rPr lang="cs-CZ" sz="2200" dirty="0">
                <a:effectLst/>
                <a:ea typeface="Times New Roman" panose="02020603050405020304" pitchFamily="18" charset="0"/>
                <a:cs typeface="Calibri" panose="020F0502020204030204" pitchFamily="34" charset="0"/>
              </a:rPr>
              <a:t> vynáší verdikt nad národními státy, kdy </a:t>
            </a:r>
            <a:r>
              <a:rPr lang="cs-CZ" sz="2200" dirty="0" err="1">
                <a:effectLst/>
                <a:ea typeface="Times New Roman" panose="02020603050405020304" pitchFamily="18" charset="0"/>
                <a:cs typeface="Calibri" panose="020F0502020204030204" pitchFamily="34" charset="0"/>
              </a:rPr>
              <a:t>koronakrize</a:t>
            </a:r>
            <a:r>
              <a:rPr lang="cs-CZ" sz="2200" dirty="0">
                <a:effectLst/>
                <a:ea typeface="Times New Roman" panose="02020603050405020304" pitchFamily="18" charset="0"/>
                <a:cs typeface="Calibri" panose="020F0502020204030204" pitchFamily="34" charset="0"/>
              </a:rPr>
              <a:t> měla umocnit neschopnost vlád poprat se s problémy společností i ekonomik</a:t>
            </a:r>
          </a:p>
          <a:p>
            <a:pPr>
              <a:buFont typeface="Wingdings" panose="05000000000000000000" pitchFamily="2" charset="2"/>
              <a:buChar char="§"/>
            </a:pPr>
            <a:r>
              <a:rPr lang="cs-CZ" sz="2200" dirty="0">
                <a:ea typeface="Times New Roman" panose="02020603050405020304" pitchFamily="18" charset="0"/>
                <a:cs typeface="Calibri" panose="020F0502020204030204" pitchFamily="34" charset="0"/>
              </a:rPr>
              <a:t>p</a:t>
            </a:r>
            <a:r>
              <a:rPr lang="cs-CZ" sz="2200" dirty="0">
                <a:effectLst/>
                <a:ea typeface="Times New Roman" panose="02020603050405020304" pitchFamily="18" charset="0"/>
                <a:cs typeface="Calibri" panose="020F0502020204030204" pitchFamily="34" charset="0"/>
              </a:rPr>
              <a:t>andemie má skýtat „</a:t>
            </a:r>
            <a:r>
              <a:rPr lang="cs-CZ" sz="2200" i="1" dirty="0">
                <a:effectLst/>
                <a:ea typeface="Times New Roman" panose="02020603050405020304" pitchFamily="18" charset="0"/>
                <a:cs typeface="Calibri" panose="020F0502020204030204" pitchFamily="34" charset="0"/>
              </a:rPr>
              <a:t>otevřené okno“</a:t>
            </a:r>
            <a:r>
              <a:rPr lang="cs-CZ" sz="2200" dirty="0">
                <a:effectLst/>
                <a:ea typeface="Times New Roman" panose="02020603050405020304" pitchFamily="18" charset="0"/>
                <a:cs typeface="Calibri" panose="020F0502020204030204" pitchFamily="34" charset="0"/>
              </a:rPr>
              <a:t> pro likvidaci starého světa, kdy při rozšiřování globalizace a demokracie nemá již pro národní státy být místo</a:t>
            </a:r>
          </a:p>
          <a:p>
            <a:pPr>
              <a:buFont typeface="Wingdings" panose="05000000000000000000" pitchFamily="2" charset="2"/>
              <a:buChar char="§"/>
            </a:pPr>
            <a:r>
              <a:rPr lang="cs-CZ" sz="2600" b="1" dirty="0">
                <a:ea typeface="Times New Roman" panose="02020603050405020304" pitchFamily="18" charset="0"/>
                <a:cs typeface="Calibri" panose="020F0502020204030204" pitchFamily="34" charset="0"/>
              </a:rPr>
              <a:t>r</a:t>
            </a:r>
            <a:r>
              <a:rPr lang="cs-CZ" sz="2600" b="1" dirty="0">
                <a:effectLst/>
                <a:ea typeface="Times New Roman" panose="02020603050405020304" pitchFamily="18" charset="0"/>
                <a:cs typeface="Calibri" panose="020F0502020204030204" pitchFamily="34" charset="0"/>
              </a:rPr>
              <a:t>ozhodovat mají nevolení experti</a:t>
            </a:r>
            <a:r>
              <a:rPr lang="cs-CZ" sz="2200" dirty="0">
                <a:effectLst/>
                <a:ea typeface="Times New Roman" panose="02020603050405020304" pitchFamily="18" charset="0"/>
                <a:cs typeface="Calibri" panose="020F0502020204030204" pitchFamily="34" charset="0"/>
              </a:rPr>
              <a:t>, nejenom ve sféře medicínské,         </a:t>
            </a:r>
            <a:r>
              <a:rPr lang="cs-CZ" sz="2600" b="1" dirty="0">
                <a:effectLst/>
                <a:ea typeface="Times New Roman" panose="02020603050405020304" pitchFamily="18" charset="0"/>
                <a:cs typeface="Calibri" panose="020F0502020204030204" pitchFamily="34" charset="0"/>
              </a:rPr>
              <a:t>za kterými mají stát </a:t>
            </a:r>
            <a:r>
              <a:rPr lang="cs-CZ" sz="2600" b="1" i="1" dirty="0">
                <a:effectLst/>
                <a:ea typeface="Times New Roman" panose="02020603050405020304" pitchFamily="18" charset="0"/>
                <a:cs typeface="Calibri" panose="020F0502020204030204" pitchFamily="34" charset="0"/>
              </a:rPr>
              <a:t>„globální korporace se společenskou odpovědností“</a:t>
            </a:r>
            <a:r>
              <a:rPr lang="cs-CZ" sz="2600" i="1" dirty="0">
                <a:effectLst/>
                <a:ea typeface="Times New Roman" panose="02020603050405020304" pitchFamily="18" charset="0"/>
                <a:cs typeface="Calibri" panose="020F0502020204030204" pitchFamily="34" charset="0"/>
              </a:rPr>
              <a:t> </a:t>
            </a:r>
            <a:r>
              <a:rPr lang="cs-CZ" sz="2200" dirty="0">
                <a:effectLst/>
                <a:ea typeface="Times New Roman" panose="02020603050405020304" pitchFamily="18" charset="0"/>
                <a:cs typeface="Calibri" panose="020F0502020204030204" pitchFamily="34" charset="0"/>
              </a:rPr>
              <a:t>(</a:t>
            </a:r>
            <a:r>
              <a:rPr lang="cs-CZ" sz="2600" b="1" dirty="0">
                <a:effectLst/>
                <a:ea typeface="Times New Roman" panose="02020603050405020304" pitchFamily="18" charset="0"/>
                <a:cs typeface="Calibri" panose="020F0502020204030204" pitchFamily="34" charset="0"/>
              </a:rPr>
              <a:t>odpovědný kapitalismus stakeholderů</a:t>
            </a:r>
            <a:r>
              <a:rPr lang="cs-CZ" sz="2200" dirty="0">
                <a:effectLst/>
                <a:ea typeface="Times New Roman" panose="02020603050405020304" pitchFamily="18" charset="0"/>
                <a:cs typeface="Calibri" panose="020F0502020204030204" pitchFamily="34" charset="0"/>
              </a:rPr>
              <a:t>) </a:t>
            </a:r>
          </a:p>
          <a:p>
            <a:pPr>
              <a:buFont typeface="Wingdings" panose="05000000000000000000" pitchFamily="2" charset="2"/>
              <a:buChar char="§"/>
            </a:pPr>
            <a:r>
              <a:rPr lang="cs-CZ" sz="2600" b="1" dirty="0">
                <a:ea typeface="Times New Roman" panose="02020603050405020304" pitchFamily="18" charset="0"/>
                <a:cs typeface="Calibri" panose="020F0502020204030204" pitchFamily="34" charset="0"/>
              </a:rPr>
              <a:t>f</a:t>
            </a:r>
            <a:r>
              <a:rPr lang="cs-CZ" sz="2600" b="1" dirty="0">
                <a:effectLst/>
                <a:ea typeface="Times New Roman" panose="02020603050405020304" pitchFamily="18" charset="0"/>
                <a:cs typeface="Calibri" panose="020F0502020204030204" pitchFamily="34" charset="0"/>
              </a:rPr>
              <a:t>unkce států mají převzít nadnárodní společnosti</a:t>
            </a:r>
            <a:r>
              <a:rPr lang="cs-CZ" sz="2200" dirty="0">
                <a:effectLst/>
                <a:ea typeface="Times New Roman" panose="02020603050405020304" pitchFamily="18" charset="0"/>
                <a:cs typeface="Calibri" panose="020F0502020204030204" pitchFamily="34" charset="0"/>
              </a:rPr>
              <a:t>, které budou v médiích vykreslovány jako ekologicky stabilní, udržitelné, ekonomicky úspěšné, které ví nejlépe, jak hospodařit s majetkem </a:t>
            </a:r>
            <a:r>
              <a:rPr lang="cs-CZ" sz="2200" i="1" dirty="0">
                <a:effectLst/>
                <a:ea typeface="Times New Roman" panose="02020603050405020304" pitchFamily="18" charset="0"/>
                <a:cs typeface="Calibri" panose="020F0502020204030204" pitchFamily="34" charset="0"/>
              </a:rPr>
              <a:t>(</a:t>
            </a:r>
            <a:r>
              <a:rPr lang="cs-CZ" sz="2200" b="1" i="1" dirty="0">
                <a:effectLst/>
                <a:ea typeface="Times New Roman" panose="02020603050405020304" pitchFamily="18" charset="0"/>
                <a:cs typeface="Calibri" panose="020F0502020204030204" pitchFamily="34" charset="0"/>
              </a:rPr>
              <a:t>„strážci majetku“</a:t>
            </a:r>
            <a:r>
              <a:rPr lang="cs-CZ" sz="2200" dirty="0">
                <a:effectLst/>
                <a:ea typeface="Times New Roman" panose="02020603050405020304" pitchFamily="18" charset="0"/>
                <a:cs typeface="Calibri" panose="020F0502020204030204" pitchFamily="34" charset="0"/>
              </a:rPr>
              <a:t>) </a:t>
            </a:r>
          </a:p>
          <a:p>
            <a:pPr>
              <a:buFont typeface="Wingdings" panose="05000000000000000000" pitchFamily="2" charset="2"/>
              <a:buChar char="§"/>
            </a:pPr>
            <a:r>
              <a:rPr lang="cs-CZ" sz="2600" b="1" dirty="0">
                <a:effectLst/>
                <a:ea typeface="Times New Roman" panose="02020603050405020304" pitchFamily="18" charset="0"/>
                <a:cs typeface="Calibri" panose="020F0502020204030204" pitchFamily="34" charset="0"/>
              </a:rPr>
              <a:t>válka na Ukrajině odsunula pohlcení států korporacemi </a:t>
            </a:r>
            <a:r>
              <a:rPr lang="cs-CZ" sz="2200" dirty="0">
                <a:effectLst/>
                <a:ea typeface="Times New Roman" panose="02020603050405020304" pitchFamily="18" charset="0"/>
                <a:cs typeface="Calibri" panose="020F0502020204030204" pitchFamily="34" charset="0"/>
              </a:rPr>
              <a:t>(vojenské konflikty vedou státy), </a:t>
            </a:r>
            <a:r>
              <a:rPr lang="cs-CZ" sz="2200" b="1" dirty="0">
                <a:effectLst/>
                <a:ea typeface="Times New Roman" panose="02020603050405020304" pitchFamily="18" charset="0"/>
                <a:cs typeface="Calibri" panose="020F0502020204030204" pitchFamily="34" charset="0"/>
              </a:rPr>
              <a:t>?</a:t>
            </a:r>
            <a:r>
              <a:rPr lang="cs-CZ" sz="2200" dirty="0">
                <a:effectLst/>
                <a:ea typeface="Times New Roman" panose="02020603050405020304" pitchFamily="18" charset="0"/>
                <a:cs typeface="Calibri" panose="020F0502020204030204" pitchFamily="34" charset="0"/>
              </a:rPr>
              <a:t> budou vojenské konflikty vést korporace   </a:t>
            </a:r>
          </a:p>
          <a:p>
            <a:pPr>
              <a:buFont typeface="Wingdings" panose="05000000000000000000" pitchFamily="2" charset="2"/>
              <a:buChar char="§"/>
            </a:pPr>
            <a:r>
              <a:rPr lang="cs-CZ" sz="2200" dirty="0"/>
              <a:t>pandemie má umožnit </a:t>
            </a:r>
            <a:r>
              <a:rPr lang="cs-CZ" sz="2600" b="1" dirty="0"/>
              <a:t>protlačení zelené agendy, kulturní revoluce, základního nepodmíněného příjmu i likvidaci hotovosti</a:t>
            </a:r>
          </a:p>
          <a:p>
            <a:pPr>
              <a:buFont typeface="Wingdings" panose="05000000000000000000" pitchFamily="2" charset="2"/>
              <a:buChar char="§"/>
            </a:pPr>
            <a:r>
              <a:rPr lang="cs-CZ" sz="2200" dirty="0"/>
              <a:t>v novém digitálním řádu má práci převzít robot, má zaniknout osobní vlastnictví (koncept </a:t>
            </a:r>
            <a:r>
              <a:rPr lang="cs-CZ" sz="2200" b="1" dirty="0"/>
              <a:t>sdílení</a:t>
            </a:r>
            <a:r>
              <a:rPr lang="cs-CZ" sz="2200" dirty="0"/>
              <a:t>), budou omezena práva i svoboda pohybu a ovládat lidi má </a:t>
            </a:r>
            <a:r>
              <a:rPr lang="cs-CZ" sz="2200" b="1" dirty="0"/>
              <a:t>hrozba ztráty elektronicky vypláceného základního příjmu                   </a:t>
            </a:r>
            <a:r>
              <a:rPr lang="cs-CZ" sz="2200" dirty="0"/>
              <a:t>(který nebude nepodmíněný – má být spojen se sociálním skóre)  </a:t>
            </a:r>
          </a:p>
          <a:p>
            <a:pPr>
              <a:buFont typeface="Wingdings" panose="05000000000000000000" pitchFamily="2" charset="2"/>
              <a:buChar char="§"/>
            </a:pPr>
            <a:endParaRPr lang="cs-CZ" sz="2400" dirty="0">
              <a:effectLst/>
              <a:latin typeface="Calibri" panose="020F0502020204030204" pitchFamily="34" charset="0"/>
              <a:ea typeface="Times New Roman" panose="02020603050405020304" pitchFamily="18" charset="0"/>
              <a:cs typeface="Calibri" panose="020F0502020204030204" pitchFamily="34" charset="0"/>
            </a:endParaRPr>
          </a:p>
          <a:p>
            <a:endParaRPr lang="cs-CZ"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45591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0A3888-9CAB-2432-55B8-AFCE66807BA2}"/>
              </a:ext>
            </a:extLst>
          </p:cNvPr>
          <p:cNvSpPr>
            <a:spLocks noGrp="1"/>
          </p:cNvSpPr>
          <p:nvPr>
            <p:ph type="title"/>
          </p:nvPr>
        </p:nvSpPr>
        <p:spPr>
          <a:xfrm>
            <a:off x="179512" y="260648"/>
            <a:ext cx="8568952" cy="504056"/>
          </a:xfrm>
        </p:spPr>
        <p:txBody>
          <a:bodyPr>
            <a:noAutofit/>
          </a:bodyPr>
          <a:lstStyle/>
          <a:p>
            <a:r>
              <a:rPr lang="cs-CZ" sz="3600" b="1" dirty="0"/>
              <a:t>Vize WEF </a:t>
            </a:r>
            <a:r>
              <a:rPr lang="cs-CZ" sz="2400" b="1" dirty="0"/>
              <a:t>(Světové ekonomické fórum)</a:t>
            </a:r>
            <a:r>
              <a:rPr lang="cs-CZ" sz="2400" dirty="0"/>
              <a:t> </a:t>
            </a:r>
            <a:r>
              <a:rPr lang="cs-CZ" sz="3600" b="1" dirty="0"/>
              <a:t>Davos 2022</a:t>
            </a:r>
          </a:p>
        </p:txBody>
      </p:sp>
      <p:sp>
        <p:nvSpPr>
          <p:cNvPr id="3" name="Zástupný obsah 2">
            <a:extLst>
              <a:ext uri="{FF2B5EF4-FFF2-40B4-BE49-F238E27FC236}">
                <a16:creationId xmlns:a16="http://schemas.microsoft.com/office/drawing/2014/main" id="{8E120B02-BF89-63C8-B4FA-55C4E4208AE6}"/>
              </a:ext>
            </a:extLst>
          </p:cNvPr>
          <p:cNvSpPr>
            <a:spLocks noGrp="1"/>
          </p:cNvSpPr>
          <p:nvPr>
            <p:ph idx="1"/>
          </p:nvPr>
        </p:nvSpPr>
        <p:spPr>
          <a:xfrm>
            <a:off x="179512" y="908720"/>
            <a:ext cx="8856984" cy="5949280"/>
          </a:xfrm>
        </p:spPr>
        <p:txBody>
          <a:bodyPr>
            <a:normAutofit fontScale="92500" lnSpcReduction="10000"/>
          </a:bodyPr>
          <a:lstStyle/>
          <a:p>
            <a:pPr>
              <a:buFont typeface="Wingdings" panose="05000000000000000000" pitchFamily="2" charset="2"/>
              <a:buChar char="§"/>
            </a:pPr>
            <a:r>
              <a:rPr lang="cs-CZ" sz="1800" dirty="0"/>
              <a:t>oficiální oblasti agendy – slogany:</a:t>
            </a:r>
            <a:r>
              <a:rPr lang="cs-CZ" sz="1800" b="1" dirty="0"/>
              <a:t> </a:t>
            </a:r>
            <a:r>
              <a:rPr lang="cs-CZ" sz="1800" i="1" dirty="0"/>
              <a:t>Podnebí a příroda</a:t>
            </a:r>
            <a:r>
              <a:rPr lang="cs-CZ" sz="1800" dirty="0"/>
              <a:t>, </a:t>
            </a:r>
            <a:r>
              <a:rPr lang="cs-CZ" sz="1800" i="1" dirty="0"/>
              <a:t>Spravedlivější ekonomiky</a:t>
            </a:r>
            <a:r>
              <a:rPr lang="cs-CZ" sz="1800" dirty="0"/>
              <a:t>, </a:t>
            </a:r>
            <a:r>
              <a:rPr lang="cs-CZ" sz="1800" i="1" dirty="0"/>
              <a:t>Technologie a inovace</a:t>
            </a:r>
            <a:r>
              <a:rPr lang="cs-CZ" sz="1800" dirty="0"/>
              <a:t>, </a:t>
            </a:r>
            <a:r>
              <a:rPr lang="cs-CZ" sz="1800" i="1" dirty="0"/>
              <a:t>Práce a dovednosti</a:t>
            </a:r>
            <a:r>
              <a:rPr lang="cs-CZ" sz="1800" dirty="0"/>
              <a:t>, </a:t>
            </a:r>
            <a:r>
              <a:rPr lang="cs-CZ" sz="1800" i="1" dirty="0"/>
              <a:t>Lepší podnikání</a:t>
            </a:r>
            <a:r>
              <a:rPr lang="cs-CZ" sz="1800" dirty="0"/>
              <a:t>, </a:t>
            </a:r>
            <a:r>
              <a:rPr lang="cs-CZ" sz="1800" i="1" dirty="0"/>
              <a:t>Zdraví a zdravotní péče</a:t>
            </a:r>
            <a:r>
              <a:rPr lang="cs-CZ" sz="1800" dirty="0"/>
              <a:t>, </a:t>
            </a:r>
            <a:r>
              <a:rPr lang="cs-CZ" sz="1800" i="1" dirty="0"/>
              <a:t>Globální spolupráce, Společnost a spravedlnost</a:t>
            </a:r>
          </a:p>
          <a:p>
            <a:pPr>
              <a:buFont typeface="Wingdings" panose="05000000000000000000" pitchFamily="2" charset="2"/>
              <a:buChar char="§"/>
            </a:pPr>
            <a:r>
              <a:rPr lang="cs-CZ" sz="1700" dirty="0"/>
              <a:t>témata: </a:t>
            </a:r>
            <a:r>
              <a:rPr lang="cs-CZ" sz="1900" b="1" dirty="0"/>
              <a:t>válka na Ukrajině</a:t>
            </a:r>
            <a:r>
              <a:rPr lang="cs-CZ" sz="1700" dirty="0"/>
              <a:t>, </a:t>
            </a:r>
            <a:r>
              <a:rPr lang="cs-CZ" sz="1900" b="1" dirty="0"/>
              <a:t>zotavení ekonomik z pandemie</a:t>
            </a:r>
            <a:r>
              <a:rPr lang="cs-CZ" sz="1700" dirty="0"/>
              <a:t>, </a:t>
            </a:r>
            <a:r>
              <a:rPr lang="cs-CZ" sz="1900" b="1" dirty="0"/>
              <a:t>řešení dopadů klimatických změn</a:t>
            </a:r>
            <a:r>
              <a:rPr lang="cs-CZ" sz="1700" dirty="0"/>
              <a:t>, </a:t>
            </a:r>
            <a:r>
              <a:rPr lang="cs-CZ" sz="1900" b="1" dirty="0"/>
              <a:t>využití nových technologií</a:t>
            </a:r>
            <a:r>
              <a:rPr lang="cs-CZ" sz="1700" dirty="0"/>
              <a:t>, </a:t>
            </a:r>
            <a:r>
              <a:rPr lang="cs-CZ" sz="1900" b="1" dirty="0"/>
              <a:t>kybernetická bezpečnost</a:t>
            </a:r>
            <a:r>
              <a:rPr lang="cs-CZ" sz="1700" dirty="0"/>
              <a:t>, </a:t>
            </a:r>
            <a:r>
              <a:rPr lang="cs-CZ" sz="1900" b="1" dirty="0"/>
              <a:t>transformace průmyslu a inovací</a:t>
            </a:r>
            <a:r>
              <a:rPr lang="cs-CZ" sz="1700" dirty="0"/>
              <a:t>, </a:t>
            </a:r>
            <a:r>
              <a:rPr lang="cs-CZ" sz="1900" b="1" dirty="0"/>
              <a:t>urychlení kapitalismu stakeholderů </a:t>
            </a:r>
            <a:r>
              <a:rPr lang="cs-CZ" sz="1700" dirty="0"/>
              <a:t>(zainteresovaných – systému, jehož cílem je vytvářet dlouhodobé hodnoty, nikoliv maximalizovat zisk)</a:t>
            </a:r>
            <a:endParaRPr lang="cs-CZ" sz="1700" b="1" dirty="0"/>
          </a:p>
          <a:p>
            <a:pPr>
              <a:buFont typeface="Wingdings" panose="05000000000000000000" pitchFamily="2" charset="2"/>
              <a:buChar char="§"/>
            </a:pPr>
            <a:r>
              <a:rPr lang="cs-CZ" sz="1900" b="1" dirty="0"/>
              <a:t>technologičtí vizionáři chtějí přivést lidstvo do virtuální reality </a:t>
            </a:r>
            <a:r>
              <a:rPr lang="cs-CZ" sz="1600" dirty="0"/>
              <a:t>(pomocí d</a:t>
            </a:r>
            <a:r>
              <a:rPr lang="cs-CZ" sz="1600" dirty="0">
                <a:effectLst/>
                <a:ea typeface="Calibri" panose="020F0502020204030204" pitchFamily="34" charset="0"/>
              </a:rPr>
              <a:t>igitálních avatárů, přičemž požitek ze zdrojů nezahrnuje skutečné využití zdrojů reálného světa) </a:t>
            </a:r>
          </a:p>
          <a:p>
            <a:pPr>
              <a:buFont typeface="Wingdings" panose="05000000000000000000" pitchFamily="2" charset="2"/>
              <a:buChar char="§"/>
            </a:pPr>
            <a:r>
              <a:rPr lang="cs-CZ" sz="1900" b="1" dirty="0">
                <a:effectLst/>
                <a:ea typeface="Calibri" panose="020F0502020204030204" pitchFamily="34" charset="0"/>
                <a:cs typeface="Times New Roman" panose="02020603050405020304" pitchFamily="18" charset="0"/>
              </a:rPr>
              <a:t>hledání cest, kterými výrobci mohou urychlit implementaci automatizace </a:t>
            </a:r>
            <a:r>
              <a:rPr lang="cs-CZ" sz="1600" dirty="0">
                <a:effectLst/>
                <a:ea typeface="Calibri" panose="020F0502020204030204" pitchFamily="34" charset="0"/>
                <a:cs typeface="Times New Roman" panose="02020603050405020304" pitchFamily="18" charset="0"/>
              </a:rPr>
              <a:t>(s cílem 4IR nahradit většinu práce roboty a AI) – </a:t>
            </a:r>
            <a:r>
              <a:rPr lang="cs-CZ" sz="1900" b="1" dirty="0">
                <a:effectLst/>
                <a:ea typeface="Calibri" panose="020F0502020204030204" pitchFamily="34" charset="0"/>
                <a:cs typeface="Times New Roman" panose="02020603050405020304" pitchFamily="18" charset="0"/>
              </a:rPr>
              <a:t>velká část lidstva se stane zbytečnou</a:t>
            </a:r>
            <a:r>
              <a:rPr lang="cs-CZ" sz="1600" dirty="0">
                <a:effectLst/>
                <a:ea typeface="Calibri" panose="020F0502020204030204" pitchFamily="34" charset="0"/>
                <a:cs typeface="Times New Roman" panose="02020603050405020304" pitchFamily="18" charset="0"/>
              </a:rPr>
              <a:t>, ohledně otázky </a:t>
            </a:r>
            <a:r>
              <a:rPr lang="cs-CZ" sz="1900" b="1" i="1" dirty="0">
                <a:effectLst/>
                <a:ea typeface="Calibri" panose="020F0502020204030204" pitchFamily="34" charset="0"/>
                <a:cs typeface="Times New Roman" panose="02020603050405020304" pitchFamily="18" charset="0"/>
              </a:rPr>
              <a:t>„Co s nimi?“</a:t>
            </a:r>
            <a:r>
              <a:rPr lang="cs-CZ" sz="1900" b="1" dirty="0">
                <a:effectLst/>
                <a:ea typeface="Calibri" panose="020F0502020204030204" pitchFamily="34" charset="0"/>
                <a:cs typeface="Times New Roman" panose="02020603050405020304" pitchFamily="18" charset="0"/>
              </a:rPr>
              <a:t> </a:t>
            </a:r>
            <a:r>
              <a:rPr lang="cs-CZ" sz="1600" dirty="0" err="1">
                <a:effectLst/>
                <a:ea typeface="Calibri" panose="020F0502020204030204" pitchFamily="34" charset="0"/>
                <a:cs typeface="Times New Roman" panose="02020603050405020304" pitchFamily="18" charset="0"/>
              </a:rPr>
              <a:t>Schwabův</a:t>
            </a:r>
            <a:r>
              <a:rPr lang="cs-CZ" sz="1600" dirty="0">
                <a:effectLst/>
                <a:ea typeface="Calibri" panose="020F0502020204030204" pitchFamily="34" charset="0"/>
                <a:cs typeface="Times New Roman" panose="02020603050405020304" pitchFamily="18" charset="0"/>
              </a:rPr>
              <a:t> poradce Y. N. </a:t>
            </a:r>
            <a:r>
              <a:rPr lang="cs-CZ" sz="1600" dirty="0" err="1">
                <a:effectLst/>
                <a:ea typeface="Calibri" panose="020F0502020204030204" pitchFamily="34" charset="0"/>
                <a:cs typeface="Times New Roman" panose="02020603050405020304" pitchFamily="18" charset="0"/>
              </a:rPr>
              <a:t>Harari</a:t>
            </a:r>
            <a:r>
              <a:rPr lang="cs-CZ" sz="1600" dirty="0">
                <a:effectLst/>
                <a:ea typeface="Calibri" panose="020F0502020204030204" pitchFamily="34" charset="0"/>
                <a:cs typeface="Times New Roman" panose="02020603050405020304" pitchFamily="18" charset="0"/>
              </a:rPr>
              <a:t> věří, že </a:t>
            </a:r>
            <a:r>
              <a:rPr lang="cs-CZ" sz="1900" b="1" dirty="0">
                <a:effectLst/>
                <a:ea typeface="Calibri" panose="020F0502020204030204" pitchFamily="34" charset="0"/>
                <a:cs typeface="Times New Roman" panose="02020603050405020304" pitchFamily="18" charset="0"/>
              </a:rPr>
              <a:t>odpovědí bude </a:t>
            </a:r>
            <a:r>
              <a:rPr lang="cs-CZ" sz="1900" b="1" i="1" dirty="0">
                <a:effectLst/>
                <a:ea typeface="Calibri" panose="020F0502020204030204" pitchFamily="34" charset="0"/>
                <a:cs typeface="Times New Roman" panose="02020603050405020304" pitchFamily="18" charset="0"/>
              </a:rPr>
              <a:t>„kombinace drog a videoher“ </a:t>
            </a:r>
          </a:p>
          <a:p>
            <a:pPr>
              <a:buFont typeface="Wingdings" panose="05000000000000000000" pitchFamily="2" charset="2"/>
              <a:buChar char="§"/>
            </a:pPr>
            <a:r>
              <a:rPr lang="cs-CZ" sz="1900" b="1" dirty="0">
                <a:effectLst/>
                <a:ea typeface="Calibri" panose="020F0502020204030204" pitchFamily="34" charset="0"/>
                <a:cs typeface="Times New Roman" panose="02020603050405020304" pitchFamily="18" charset="0"/>
              </a:rPr>
              <a:t>do roku 2030 nebudou lidé nic vlastnit a vše, co potřebují, si pronajmou</a:t>
            </a:r>
            <a:r>
              <a:rPr lang="cs-CZ" sz="1900" dirty="0">
                <a:effectLst/>
                <a:ea typeface="Calibri" panose="020F0502020204030204" pitchFamily="34" charset="0"/>
                <a:cs typeface="Times New Roman" panose="02020603050405020304" pitchFamily="18" charset="0"/>
              </a:rPr>
              <a:t> </a:t>
            </a:r>
            <a:r>
              <a:rPr lang="cs-CZ" sz="1600" dirty="0">
                <a:effectLst/>
                <a:ea typeface="Calibri" panose="020F0502020204030204" pitchFamily="34" charset="0"/>
                <a:cs typeface="Times New Roman" panose="02020603050405020304" pitchFamily="18" charset="0"/>
              </a:rPr>
              <a:t>(rozhodující pro to, co si bude možné pronajmout mají být uhlíkové kredity, skóre sociálního kreditu a další inovace) </a:t>
            </a:r>
          </a:p>
          <a:p>
            <a:pPr>
              <a:buFont typeface="Wingdings" panose="05000000000000000000" pitchFamily="2" charset="2"/>
              <a:buChar char="§"/>
            </a:pPr>
            <a:r>
              <a:rPr lang="cs-CZ" sz="1900" b="1" dirty="0">
                <a:effectLst/>
                <a:ea typeface="Calibri" panose="020F0502020204030204" pitchFamily="34" charset="0"/>
              </a:rPr>
              <a:t>digitální měna bude programovatelná, emitent bude moci rozhodnout na základě digitální identity, kdy, a za co lidé budou moci utrácet</a:t>
            </a:r>
            <a:r>
              <a:rPr lang="cs-CZ" sz="1800" dirty="0">
                <a:effectLst/>
                <a:ea typeface="Calibri" panose="020F0502020204030204" pitchFamily="34" charset="0"/>
              </a:rPr>
              <a:t>, </a:t>
            </a:r>
            <a:r>
              <a:rPr lang="cs-CZ" sz="1600" dirty="0">
                <a:effectLst/>
                <a:ea typeface="Calibri" panose="020F0502020204030204" pitchFamily="34" charset="0"/>
              </a:rPr>
              <a:t>prakticky vše má být automatizováno a provozováno AI, čímž mizí možnost stěžování si, soudního sporu, nápravy rozhodnutí fiktivní moci –                      </a:t>
            </a:r>
            <a:r>
              <a:rPr lang="cs-CZ" sz="1900" b="1" dirty="0">
                <a:effectLst/>
                <a:ea typeface="Calibri" panose="020F0502020204030204" pitchFamily="34" charset="0"/>
              </a:rPr>
              <a:t>o životech lidí mají rozhodovat algoritmy </a:t>
            </a:r>
          </a:p>
          <a:p>
            <a:pPr>
              <a:buFont typeface="Wingdings" panose="05000000000000000000" pitchFamily="2" charset="2"/>
              <a:buChar char="§"/>
            </a:pPr>
            <a:r>
              <a:rPr lang="cs-CZ" sz="1900" b="1" dirty="0">
                <a:ea typeface="Calibri" panose="020F0502020204030204" pitchFamily="34" charset="0"/>
                <a:cs typeface="Times New Roman" panose="02020603050405020304" pitchFamily="18" charset="0"/>
              </a:rPr>
              <a:t>válka o Ukrajinu plní funkci katalyzátoru Velkého resetu </a:t>
            </a:r>
            <a:r>
              <a:rPr lang="cs-CZ" sz="1600" dirty="0">
                <a:ea typeface="Calibri" panose="020F0502020204030204" pitchFamily="34" charset="0"/>
                <a:cs typeface="Times New Roman" panose="02020603050405020304" pitchFamily="18" charset="0"/>
              </a:rPr>
              <a:t>(urychluje ekonomický kolaps, zvyšuje závislosti na vládních dotacích, včetně základního nepodmíněného příjmu, hrozba potravinová krize </a:t>
            </a:r>
            <a:r>
              <a:rPr lang="cs-CZ" sz="1600" dirty="0" err="1">
                <a:ea typeface="Calibri" panose="020F0502020204030204" pitchFamily="34" charset="0"/>
                <a:cs typeface="Times New Roman" panose="02020603050405020304" pitchFamily="18" charset="0"/>
              </a:rPr>
              <a:t>etc</a:t>
            </a:r>
            <a:r>
              <a:rPr lang="cs-CZ" sz="1600" dirty="0">
                <a:ea typeface="Calibri" panose="020F0502020204030204" pitchFamily="34" charset="0"/>
                <a:cs typeface="Times New Roman" panose="02020603050405020304" pitchFamily="18" charset="0"/>
              </a:rPr>
              <a:t>. – </a:t>
            </a:r>
            <a:r>
              <a:rPr lang="cs-CZ" sz="1600" dirty="0" err="1">
                <a:ea typeface="Calibri" panose="020F0502020204030204" pitchFamily="34" charset="0"/>
                <a:cs typeface="Times New Roman" panose="02020603050405020304" pitchFamily="18" charset="0"/>
              </a:rPr>
              <a:t>Schwab</a:t>
            </a:r>
            <a:r>
              <a:rPr lang="cs-CZ" sz="1600" dirty="0">
                <a:ea typeface="Calibri" panose="020F0502020204030204" pitchFamily="34" charset="0"/>
                <a:cs typeface="Times New Roman" panose="02020603050405020304" pitchFamily="18" charset="0"/>
              </a:rPr>
              <a:t>:  </a:t>
            </a:r>
            <a:r>
              <a:rPr lang="cs-CZ" sz="1600" i="1" dirty="0">
                <a:ea typeface="Calibri" panose="020F0502020204030204" pitchFamily="34" charset="0"/>
                <a:cs typeface="Times New Roman" panose="02020603050405020304" pitchFamily="18" charset="0"/>
              </a:rPr>
              <a:t>„M</a:t>
            </a:r>
            <a:r>
              <a:rPr lang="cs-CZ" sz="1600" i="1" dirty="0">
                <a:effectLst/>
                <a:ea typeface="Calibri" panose="020F0502020204030204" pitchFamily="34" charset="0"/>
              </a:rPr>
              <a:t>áme malé okno pro velkou příležitost“</a:t>
            </a:r>
            <a:r>
              <a:rPr lang="cs-CZ" sz="1600" dirty="0">
                <a:effectLst/>
                <a:ea typeface="Calibri" panose="020F0502020204030204" pitchFamily="34" charset="0"/>
              </a:rPr>
              <a:t>)</a:t>
            </a:r>
          </a:p>
          <a:p>
            <a:pPr>
              <a:buFont typeface="Wingdings" panose="05000000000000000000" pitchFamily="2" charset="2"/>
              <a:buChar char="§"/>
            </a:pPr>
            <a:r>
              <a:rPr lang="cs-CZ" sz="1900" b="1" dirty="0">
                <a:ea typeface="Calibri" panose="020F0502020204030204" pitchFamily="34" charset="0"/>
                <a:cs typeface="Times New Roman" panose="02020603050405020304" pitchFamily="18" charset="0"/>
              </a:rPr>
              <a:t>technokracie nahrazuje politiku</a:t>
            </a:r>
            <a:r>
              <a:rPr lang="cs-CZ" sz="1900" dirty="0">
                <a:ea typeface="Calibri" panose="020F0502020204030204" pitchFamily="34" charset="0"/>
                <a:cs typeface="Times New Roman" panose="02020603050405020304" pitchFamily="18" charset="0"/>
              </a:rPr>
              <a:t>,</a:t>
            </a:r>
            <a:r>
              <a:rPr lang="cs-CZ" sz="1900" b="1" dirty="0">
                <a:ea typeface="Calibri" panose="020F0502020204030204" pitchFamily="34" charset="0"/>
                <a:cs typeface="Times New Roman" panose="02020603050405020304" pitchFamily="18" charset="0"/>
              </a:rPr>
              <a:t> </a:t>
            </a:r>
            <a:r>
              <a:rPr lang="cs-CZ" sz="1700" i="1" dirty="0">
                <a:ea typeface="Calibri" panose="020F0502020204030204" pitchFamily="34" charset="0"/>
                <a:cs typeface="Times New Roman" panose="02020603050405020304" pitchFamily="18" charset="0"/>
              </a:rPr>
              <a:t>„demokratický dohled“ </a:t>
            </a:r>
            <a:r>
              <a:rPr lang="cs-CZ" sz="1700" dirty="0">
                <a:ea typeface="Calibri" panose="020F0502020204030204" pitchFamily="34" charset="0"/>
                <a:cs typeface="Times New Roman" panose="02020603050405020304" pitchFamily="18" charset="0"/>
              </a:rPr>
              <a:t>(pomocí digitálních technologií, s novou mocenskou fúzí mezi státem a soukromými korporacemi) a </a:t>
            </a:r>
            <a:r>
              <a:rPr lang="cs-CZ" sz="1900" b="1" dirty="0">
                <a:ea typeface="Calibri" panose="020F0502020204030204" pitchFamily="34" charset="0"/>
                <a:cs typeface="Times New Roman" panose="02020603050405020304" pitchFamily="18" charset="0"/>
              </a:rPr>
              <a:t>likvidace veškerého soukromí  </a:t>
            </a:r>
            <a:endParaRPr lang="cs-CZ" sz="1900" b="1" i="1" dirty="0">
              <a:ea typeface="Calibri" panose="020F0502020204030204" pitchFamily="34" charset="0"/>
            </a:endParaRPr>
          </a:p>
        </p:txBody>
      </p:sp>
    </p:spTree>
    <p:extLst>
      <p:ext uri="{BB962C8B-B14F-4D97-AF65-F5344CB8AC3E}">
        <p14:creationId xmlns:p14="http://schemas.microsoft.com/office/powerpoint/2010/main" val="12592829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460590-9913-5559-85AB-EA0D48D43B01}"/>
              </a:ext>
            </a:extLst>
          </p:cNvPr>
          <p:cNvSpPr>
            <a:spLocks noGrp="1"/>
          </p:cNvSpPr>
          <p:nvPr>
            <p:ph type="title"/>
          </p:nvPr>
        </p:nvSpPr>
        <p:spPr>
          <a:xfrm>
            <a:off x="457200" y="0"/>
            <a:ext cx="8229600" cy="692696"/>
          </a:xfrm>
        </p:spPr>
        <p:txBody>
          <a:bodyPr>
            <a:noAutofit/>
          </a:bodyPr>
          <a:lstStyle/>
          <a:p>
            <a:r>
              <a:rPr lang="cs-CZ" sz="4000" b="1" dirty="0">
                <a:solidFill>
                  <a:srgbClr val="002060"/>
                </a:solidFill>
              </a:rPr>
              <a:t>Destrukce neoliberální globalizace</a:t>
            </a:r>
            <a:endParaRPr lang="cs-CZ" sz="4000" dirty="0"/>
          </a:p>
        </p:txBody>
      </p:sp>
      <p:sp>
        <p:nvSpPr>
          <p:cNvPr id="3" name="Zástupný obsah 2">
            <a:extLst>
              <a:ext uri="{FF2B5EF4-FFF2-40B4-BE49-F238E27FC236}">
                <a16:creationId xmlns:a16="http://schemas.microsoft.com/office/drawing/2014/main" id="{01A3B20B-E592-8DC3-E0E8-9F28DBC271A3}"/>
              </a:ext>
            </a:extLst>
          </p:cNvPr>
          <p:cNvSpPr>
            <a:spLocks noGrp="1"/>
          </p:cNvSpPr>
          <p:nvPr>
            <p:ph idx="1"/>
          </p:nvPr>
        </p:nvSpPr>
        <p:spPr>
          <a:xfrm>
            <a:off x="457200" y="620688"/>
            <a:ext cx="8435280" cy="6120680"/>
          </a:xfrm>
        </p:spPr>
        <p:txBody>
          <a:bodyPr>
            <a:noAutofit/>
          </a:bodyPr>
          <a:lstStyle/>
          <a:p>
            <a:pPr>
              <a:buFont typeface="Wingdings" panose="05000000000000000000" pitchFamily="2" charset="2"/>
              <a:buChar char="§"/>
            </a:pPr>
            <a:r>
              <a:rPr lang="cs-CZ" b="1" dirty="0">
                <a:effectLst/>
                <a:ea typeface="Times New Roman" panose="02020603050405020304" pitchFamily="18" charset="0"/>
                <a:cs typeface="Times New Roman" panose="02020603050405020304" pitchFamily="18" charset="0"/>
              </a:rPr>
              <a:t>globalismus</a:t>
            </a:r>
            <a:r>
              <a:rPr lang="cs-CZ" sz="2800" dirty="0">
                <a:effectLst/>
                <a:ea typeface="Times New Roman" panose="02020603050405020304" pitchFamily="18" charset="0"/>
                <a:cs typeface="Times New Roman" panose="02020603050405020304" pitchFamily="18" charset="0"/>
              </a:rPr>
              <a:t> zničil odolnost ekonomik (a celých západních společností) již před pandemií</a:t>
            </a:r>
          </a:p>
          <a:p>
            <a:pPr>
              <a:buFont typeface="Wingdings" panose="05000000000000000000" pitchFamily="2" charset="2"/>
              <a:buChar char="§"/>
            </a:pPr>
            <a:r>
              <a:rPr lang="cs-CZ" sz="2800" b="1" dirty="0">
                <a:ea typeface="Times New Roman" panose="02020603050405020304" pitchFamily="18" charset="0"/>
                <a:cs typeface="Times New Roman" panose="02020603050405020304" pitchFamily="18" charset="0"/>
              </a:rPr>
              <a:t>narušení principů globální ekonomiky </a:t>
            </a:r>
            <a:r>
              <a:rPr lang="cs-CZ" sz="2800" dirty="0">
                <a:ea typeface="Times New Roman" panose="02020603050405020304" pitchFamily="18" charset="0"/>
                <a:cs typeface="Times New Roman" panose="02020603050405020304" pitchFamily="18" charset="0"/>
              </a:rPr>
              <a:t>(včetně obchodních zásad či </a:t>
            </a:r>
            <a:r>
              <a:rPr lang="cs-CZ" sz="2800" dirty="0">
                <a:effectLst/>
                <a:ea typeface="Times New Roman" panose="02020603050405020304" pitchFamily="18" charset="0"/>
              </a:rPr>
              <a:t>důvěry v globální měny apod.)</a:t>
            </a:r>
          </a:p>
          <a:p>
            <a:pPr>
              <a:buFont typeface="Wingdings" panose="05000000000000000000" pitchFamily="2" charset="2"/>
              <a:buChar char="§"/>
            </a:pPr>
            <a:r>
              <a:rPr lang="cs-CZ" sz="2800" dirty="0"/>
              <a:t>nestabilita a problémy unipolárního světa</a:t>
            </a:r>
          </a:p>
          <a:p>
            <a:pPr>
              <a:buFont typeface="Wingdings" panose="05000000000000000000" pitchFamily="2" charset="2"/>
              <a:buChar char="§"/>
            </a:pPr>
            <a:r>
              <a:rPr lang="cs-CZ" b="1" dirty="0"/>
              <a:t>globalizační posuny</a:t>
            </a:r>
            <a:r>
              <a:rPr lang="cs-CZ" sz="2800" dirty="0"/>
              <a:t>, globalizace se ocitá  v krizi,     resp. </a:t>
            </a:r>
            <a:r>
              <a:rPr lang="cs-CZ" sz="2800" b="1" dirty="0"/>
              <a:t>přechodné fázi </a:t>
            </a:r>
            <a:r>
              <a:rPr lang="cs-CZ" sz="2800" dirty="0"/>
              <a:t>(</a:t>
            </a:r>
            <a:r>
              <a:rPr lang="cs-CZ" sz="2800" b="1" dirty="0" err="1"/>
              <a:t>postglobální</a:t>
            </a:r>
            <a:r>
              <a:rPr lang="cs-CZ" sz="2800" b="1" dirty="0"/>
              <a:t> éra</a:t>
            </a:r>
            <a:r>
              <a:rPr lang="cs-CZ" sz="2800" dirty="0"/>
              <a:t>)</a:t>
            </a:r>
          </a:p>
          <a:p>
            <a:r>
              <a:rPr lang="cs-CZ" b="1" dirty="0"/>
              <a:t>?</a:t>
            </a:r>
            <a:r>
              <a:rPr lang="cs-CZ" dirty="0"/>
              <a:t> </a:t>
            </a:r>
            <a:r>
              <a:rPr lang="cs-CZ" b="1" dirty="0"/>
              <a:t>odklony od globalizace </a:t>
            </a:r>
            <a:r>
              <a:rPr lang="cs-CZ" sz="2800" dirty="0"/>
              <a:t>(</a:t>
            </a:r>
            <a:r>
              <a:rPr lang="cs-CZ" sz="2800" b="1" dirty="0" err="1"/>
              <a:t>deglobalizace</a:t>
            </a:r>
            <a:r>
              <a:rPr lang="cs-CZ" sz="2800" dirty="0"/>
              <a:t>, </a:t>
            </a:r>
            <a:r>
              <a:rPr lang="cs-CZ" sz="2800" b="1" dirty="0" err="1"/>
              <a:t>renacionalizace</a:t>
            </a:r>
            <a:r>
              <a:rPr lang="cs-CZ" sz="2800" dirty="0"/>
              <a:t>, </a:t>
            </a:r>
            <a:r>
              <a:rPr lang="cs-CZ" sz="2800" b="1" dirty="0" err="1"/>
              <a:t>deinternacionalizace</a:t>
            </a:r>
            <a:r>
              <a:rPr lang="cs-CZ" sz="2800" dirty="0"/>
              <a:t>, resp. </a:t>
            </a:r>
            <a:r>
              <a:rPr lang="cs-CZ" sz="2800" b="1" dirty="0"/>
              <a:t>regionalizace</a:t>
            </a:r>
            <a:r>
              <a:rPr lang="cs-CZ" sz="2800" dirty="0"/>
              <a:t> a </a:t>
            </a:r>
            <a:r>
              <a:rPr lang="cs-CZ" sz="2800" b="1" dirty="0"/>
              <a:t>lokalizace EU</a:t>
            </a:r>
            <a:r>
              <a:rPr lang="cs-CZ" sz="2800" dirty="0"/>
              <a:t>, např. lokální energetika (modulární reaktory), regionalizace krizové infrastruktury</a:t>
            </a:r>
            <a:r>
              <a:rPr lang="cs-CZ" sz="2800" b="1" dirty="0"/>
              <a:t> </a:t>
            </a:r>
            <a:r>
              <a:rPr lang="cs-CZ" sz="2800" dirty="0"/>
              <a:t>atp.) </a:t>
            </a:r>
            <a:r>
              <a:rPr lang="cs-CZ" dirty="0"/>
              <a:t>anebo </a:t>
            </a:r>
            <a:r>
              <a:rPr lang="cs-CZ" b="1" dirty="0" err="1"/>
              <a:t>reglobalizace</a:t>
            </a:r>
            <a:r>
              <a:rPr lang="cs-CZ" dirty="0"/>
              <a:t> </a:t>
            </a:r>
            <a:r>
              <a:rPr lang="cs-CZ" sz="2800" dirty="0"/>
              <a:t>(coby reakce na nerovnosti, změny klimatu, zdravotní krize)</a:t>
            </a:r>
          </a:p>
        </p:txBody>
      </p:sp>
    </p:spTree>
    <p:extLst>
      <p:ext uri="{BB962C8B-B14F-4D97-AF65-F5344CB8AC3E}">
        <p14:creationId xmlns:p14="http://schemas.microsoft.com/office/powerpoint/2010/main" val="16848128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49358A-77D7-4EC8-B15B-C948B5315A11}"/>
              </a:ext>
            </a:extLst>
          </p:cNvPr>
          <p:cNvSpPr>
            <a:spLocks noGrp="1"/>
          </p:cNvSpPr>
          <p:nvPr>
            <p:ph type="title"/>
          </p:nvPr>
        </p:nvSpPr>
        <p:spPr>
          <a:xfrm>
            <a:off x="457200" y="0"/>
            <a:ext cx="8229600" cy="692696"/>
          </a:xfrm>
        </p:spPr>
        <p:txBody>
          <a:bodyPr>
            <a:noAutofit/>
          </a:bodyPr>
          <a:lstStyle/>
          <a:p>
            <a:r>
              <a:rPr lang="cs-CZ" sz="4000" b="1" dirty="0">
                <a:solidFill>
                  <a:srgbClr val="002060"/>
                </a:solidFill>
              </a:rPr>
              <a:t>Svět po globalizaci?</a:t>
            </a:r>
          </a:p>
        </p:txBody>
      </p:sp>
      <p:sp>
        <p:nvSpPr>
          <p:cNvPr id="3" name="Zástupný obsah 2">
            <a:extLst>
              <a:ext uri="{FF2B5EF4-FFF2-40B4-BE49-F238E27FC236}">
                <a16:creationId xmlns:a16="http://schemas.microsoft.com/office/drawing/2014/main" id="{A865F478-93C1-401E-9739-0258AC0BEB40}"/>
              </a:ext>
            </a:extLst>
          </p:cNvPr>
          <p:cNvSpPr>
            <a:spLocks noGrp="1"/>
          </p:cNvSpPr>
          <p:nvPr>
            <p:ph idx="1"/>
          </p:nvPr>
        </p:nvSpPr>
        <p:spPr>
          <a:xfrm>
            <a:off x="179512" y="620688"/>
            <a:ext cx="8712968" cy="6237312"/>
          </a:xfrm>
        </p:spPr>
        <p:txBody>
          <a:bodyPr>
            <a:noAutofit/>
          </a:bodyPr>
          <a:lstStyle/>
          <a:p>
            <a:pPr>
              <a:buFont typeface="Wingdings" panose="05000000000000000000" pitchFamily="2" charset="2"/>
              <a:buChar char="§"/>
            </a:pPr>
            <a:r>
              <a:rPr lang="cs-CZ" sz="2400" dirty="0"/>
              <a:t>změny strategie firem </a:t>
            </a:r>
            <a:r>
              <a:rPr lang="cs-CZ" sz="2000" dirty="0"/>
              <a:t>(např. Volkswagen), které mají být založeny na </a:t>
            </a:r>
            <a:r>
              <a:rPr lang="cs-CZ" sz="2000" b="1" i="1" dirty="0"/>
              <a:t>„</a:t>
            </a:r>
            <a:r>
              <a:rPr lang="cs-CZ" sz="2000" b="1" i="1" dirty="0" err="1"/>
              <a:t>resilienci</a:t>
            </a:r>
            <a:r>
              <a:rPr lang="cs-CZ" sz="2000" b="1" i="1" dirty="0"/>
              <a:t>“</a:t>
            </a:r>
            <a:r>
              <a:rPr lang="cs-CZ" sz="2000" dirty="0"/>
              <a:t> = větší odolnosti před </a:t>
            </a:r>
            <a:r>
              <a:rPr lang="cs-CZ" sz="2000" b="1" dirty="0"/>
              <a:t>globálními riziky</a:t>
            </a:r>
          </a:p>
          <a:p>
            <a:pPr lvl="1">
              <a:buFont typeface="Wingdings" panose="05000000000000000000" pitchFamily="2" charset="2"/>
              <a:buChar char="§"/>
            </a:pPr>
            <a:r>
              <a:rPr lang="cs-CZ" sz="2000" b="1" dirty="0"/>
              <a:t>obchodní války </a:t>
            </a:r>
            <a:r>
              <a:rPr lang="cs-CZ" sz="2000" dirty="0"/>
              <a:t>(např. USA vs. Čína)</a:t>
            </a:r>
          </a:p>
          <a:p>
            <a:pPr lvl="1">
              <a:buFont typeface="Wingdings" panose="05000000000000000000" pitchFamily="2" charset="2"/>
              <a:buChar char="§"/>
            </a:pPr>
            <a:r>
              <a:rPr lang="cs-CZ" sz="2000" b="1" dirty="0"/>
              <a:t>pandemie, lockdowny </a:t>
            </a:r>
            <a:r>
              <a:rPr lang="cs-CZ" sz="2000" dirty="0"/>
              <a:t>(s mnohostrannými dopady v podobě např. destrukce obchodních řetězců)</a:t>
            </a:r>
          </a:p>
          <a:p>
            <a:pPr lvl="1">
              <a:buFont typeface="Wingdings" panose="05000000000000000000" pitchFamily="2" charset="2"/>
              <a:buChar char="§"/>
            </a:pPr>
            <a:r>
              <a:rPr lang="cs-CZ" sz="2000" dirty="0"/>
              <a:t>inflace, </a:t>
            </a:r>
            <a:r>
              <a:rPr lang="cs-CZ" sz="2000" b="1" dirty="0" err="1"/>
              <a:t>greenflace</a:t>
            </a:r>
            <a:r>
              <a:rPr lang="cs-CZ" sz="2000" dirty="0"/>
              <a:t>, </a:t>
            </a:r>
            <a:r>
              <a:rPr lang="cs-CZ" sz="2000" b="1" dirty="0"/>
              <a:t>stagflace</a:t>
            </a:r>
            <a:r>
              <a:rPr lang="cs-CZ" sz="2000" dirty="0"/>
              <a:t>, </a:t>
            </a:r>
            <a:r>
              <a:rPr lang="cs-CZ" sz="2000" dirty="0" err="1"/>
              <a:t>slowflace</a:t>
            </a:r>
            <a:r>
              <a:rPr lang="cs-CZ" sz="2000" dirty="0"/>
              <a:t> </a:t>
            </a:r>
            <a:r>
              <a:rPr lang="cs-CZ" sz="2000" dirty="0" err="1"/>
              <a:t>etc</a:t>
            </a:r>
            <a:r>
              <a:rPr lang="cs-CZ" sz="2000" dirty="0"/>
              <a:t>.</a:t>
            </a:r>
          </a:p>
          <a:p>
            <a:pPr>
              <a:buFont typeface="Wingdings" panose="05000000000000000000" pitchFamily="2" charset="2"/>
              <a:buChar char="§"/>
            </a:pPr>
            <a:r>
              <a:rPr lang="cs-CZ" sz="2400" b="1" dirty="0"/>
              <a:t>synergie krizí – Západ v dokonalé bouři                                                            </a:t>
            </a:r>
            <a:r>
              <a:rPr lang="cs-CZ" sz="2000" dirty="0"/>
              <a:t>(souběh krize energetické, krize potravinové, krize vedení ve světě, finanční krize, krize dolaru jako dominantní měny aj.) </a:t>
            </a:r>
          </a:p>
          <a:p>
            <a:pPr lvl="1">
              <a:buFont typeface="Wingdings" panose="05000000000000000000" pitchFamily="2" charset="2"/>
              <a:buChar char="§"/>
            </a:pPr>
            <a:r>
              <a:rPr lang="cs-CZ" sz="2000" dirty="0"/>
              <a:t>odklon od virtuálních aktiv a</a:t>
            </a:r>
            <a:r>
              <a:rPr lang="cs-CZ" sz="2000" b="1" dirty="0"/>
              <a:t> návrat k aktivům reálným                                </a:t>
            </a:r>
            <a:r>
              <a:rPr lang="cs-CZ" sz="2000" dirty="0"/>
              <a:t>(přeměna rezerv na reálné zdroje – suroviny, potraviny, energie)</a:t>
            </a:r>
          </a:p>
          <a:p>
            <a:pPr lvl="1">
              <a:buFont typeface="Wingdings" panose="05000000000000000000" pitchFamily="2" charset="2"/>
              <a:buChar char="§"/>
            </a:pPr>
            <a:r>
              <a:rPr lang="cs-CZ" sz="2000" b="1" dirty="0"/>
              <a:t>války horké, </a:t>
            </a:r>
            <a:r>
              <a:rPr lang="cs-CZ" sz="2000" b="1" dirty="0" err="1"/>
              <a:t>proxy</a:t>
            </a:r>
            <a:r>
              <a:rPr lang="cs-CZ" sz="2000" b="1" dirty="0"/>
              <a:t> války </a:t>
            </a:r>
            <a:r>
              <a:rPr lang="cs-CZ" sz="2000" dirty="0"/>
              <a:t>(Ukrajina 2022) </a:t>
            </a:r>
            <a:r>
              <a:rPr lang="cs-CZ" sz="2000" b="1" dirty="0"/>
              <a:t>a války studené                                 </a:t>
            </a:r>
            <a:r>
              <a:rPr lang="cs-CZ" sz="2000" dirty="0"/>
              <a:t>(nová železná opona, energetická a potravinová bezpečnost)</a:t>
            </a:r>
          </a:p>
          <a:p>
            <a:pPr>
              <a:buFont typeface="Wingdings" panose="05000000000000000000" pitchFamily="2" charset="2"/>
              <a:buChar char="§"/>
            </a:pPr>
            <a:r>
              <a:rPr lang="cs-CZ" sz="2400" b="1" dirty="0"/>
              <a:t>důraz na bezpečnost zásobovacích řetězců  </a:t>
            </a:r>
          </a:p>
          <a:p>
            <a:pPr>
              <a:buFont typeface="Wingdings" panose="05000000000000000000" pitchFamily="2" charset="2"/>
              <a:buChar char="§"/>
            </a:pPr>
            <a:r>
              <a:rPr lang="cs-CZ" sz="2400" b="1" dirty="0"/>
              <a:t>hledání nové specializace zemí, ? éra nových obchodních bloků </a:t>
            </a:r>
          </a:p>
          <a:p>
            <a:pPr>
              <a:buFont typeface="Wingdings" panose="05000000000000000000" pitchFamily="2" charset="2"/>
              <a:buChar char="§"/>
            </a:pPr>
            <a:r>
              <a:rPr lang="cs-CZ" sz="2400" dirty="0"/>
              <a:t>trend </a:t>
            </a:r>
            <a:r>
              <a:rPr lang="cs-CZ" sz="2400" b="1" dirty="0"/>
              <a:t>odklonu od (neoliberální) globalizace </a:t>
            </a:r>
          </a:p>
          <a:p>
            <a:pPr lvl="1">
              <a:buFont typeface="Wingdings" panose="05000000000000000000" pitchFamily="2" charset="2"/>
              <a:buChar char="§"/>
            </a:pPr>
            <a:r>
              <a:rPr lang="cs-CZ" sz="2000" b="1" dirty="0"/>
              <a:t>? ČR</a:t>
            </a:r>
            <a:r>
              <a:rPr lang="cs-CZ" sz="2000" dirty="0"/>
              <a:t> jako malá otevřená průmyslová ekonomika (</a:t>
            </a:r>
            <a:r>
              <a:rPr lang="cs-CZ" sz="2000" b="1" dirty="0"/>
              <a:t>příležitost anebo hrozba</a:t>
            </a:r>
            <a:r>
              <a:rPr lang="cs-CZ" sz="2000" dirty="0"/>
              <a:t>)  </a:t>
            </a:r>
          </a:p>
        </p:txBody>
      </p:sp>
    </p:spTree>
    <p:extLst>
      <p:ext uri="{BB962C8B-B14F-4D97-AF65-F5344CB8AC3E}">
        <p14:creationId xmlns:p14="http://schemas.microsoft.com/office/powerpoint/2010/main" val="16397660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6F584A-F226-4A0A-0DF2-8009E3630F15}"/>
              </a:ext>
            </a:extLst>
          </p:cNvPr>
          <p:cNvSpPr>
            <a:spLocks noGrp="1"/>
          </p:cNvSpPr>
          <p:nvPr>
            <p:ph type="title"/>
          </p:nvPr>
        </p:nvSpPr>
        <p:spPr>
          <a:xfrm>
            <a:off x="107504" y="116632"/>
            <a:ext cx="8856984" cy="1152128"/>
          </a:xfrm>
        </p:spPr>
        <p:txBody>
          <a:bodyPr>
            <a:noAutofit/>
          </a:bodyPr>
          <a:lstStyle/>
          <a:p>
            <a:r>
              <a:rPr lang="cs-CZ" sz="4000" b="1" dirty="0" err="1">
                <a:solidFill>
                  <a:srgbClr val="002060"/>
                </a:solidFill>
                <a:latin typeface="+mn-lt"/>
              </a:rPr>
              <a:t>Reglobalizace</a:t>
            </a:r>
            <a:r>
              <a:rPr lang="cs-CZ" sz="4000" b="1" dirty="0">
                <a:solidFill>
                  <a:srgbClr val="002060"/>
                </a:solidFill>
                <a:latin typeface="+mn-lt"/>
              </a:rPr>
              <a:t> </a:t>
            </a:r>
            <a:r>
              <a:rPr lang="cs-CZ" sz="2000" dirty="0">
                <a:latin typeface="+mn-lt"/>
              </a:rPr>
              <a:t>dle</a:t>
            </a:r>
            <a:r>
              <a:rPr lang="cs-CZ" sz="2000" b="1" dirty="0">
                <a:latin typeface="+mn-lt"/>
              </a:rPr>
              <a:t> </a:t>
            </a:r>
            <a:r>
              <a:rPr lang="cs-CZ" sz="2000" dirty="0" err="1">
                <a:effectLst/>
                <a:latin typeface="+mn-lt"/>
                <a:ea typeface="Times New Roman" panose="02020603050405020304" pitchFamily="18" charset="0"/>
              </a:rPr>
              <a:t>Benedikter</a:t>
            </a:r>
            <a:r>
              <a:rPr lang="cs-CZ" sz="2000" dirty="0">
                <a:effectLst/>
                <a:latin typeface="+mn-lt"/>
                <a:ea typeface="Times New Roman" panose="02020603050405020304" pitchFamily="18" charset="0"/>
              </a:rPr>
              <a:t>, R., Gruberová, M., </a:t>
            </a:r>
            <a:r>
              <a:rPr lang="cs-CZ" sz="2000" dirty="0" err="1">
                <a:effectLst/>
                <a:latin typeface="+mn-lt"/>
                <a:ea typeface="Times New Roman" panose="02020603050405020304" pitchFamily="18" charset="0"/>
              </a:rPr>
              <a:t>Koflerová</a:t>
            </a:r>
            <a:r>
              <a:rPr lang="cs-CZ" sz="2000" dirty="0">
                <a:effectLst/>
                <a:latin typeface="+mn-lt"/>
                <a:ea typeface="Times New Roman" panose="02020603050405020304" pitchFamily="18" charset="0"/>
              </a:rPr>
              <a:t>, I. (</a:t>
            </a:r>
            <a:r>
              <a:rPr lang="cs-CZ" sz="2000" dirty="0" err="1">
                <a:effectLst/>
                <a:latin typeface="+mn-lt"/>
                <a:ea typeface="Times New Roman" panose="02020603050405020304" pitchFamily="18" charset="0"/>
              </a:rPr>
              <a:t>eds</a:t>
            </a:r>
            <a:r>
              <a:rPr lang="cs-CZ" sz="2000" dirty="0">
                <a:effectLst/>
                <a:latin typeface="+mn-lt"/>
                <a:ea typeface="Times New Roman" panose="02020603050405020304" pitchFamily="18" charset="0"/>
              </a:rPr>
              <a:t>.): </a:t>
            </a:r>
            <a:r>
              <a:rPr lang="cs-CZ" sz="2000" i="1" dirty="0">
                <a:effectLst/>
                <a:latin typeface="+mn-lt"/>
                <a:ea typeface="Times New Roman" panose="02020603050405020304" pitchFamily="18" charset="0"/>
              </a:rPr>
              <a:t>Re-</a:t>
            </a:r>
            <a:r>
              <a:rPr lang="cs-CZ" sz="2000" i="1" dirty="0" err="1">
                <a:effectLst/>
                <a:latin typeface="+mn-lt"/>
                <a:ea typeface="Times New Roman" panose="02020603050405020304" pitchFamily="18" charset="0"/>
              </a:rPr>
              <a:t>Globalization</a:t>
            </a:r>
            <a:r>
              <a:rPr lang="cs-CZ" sz="2000" i="1" dirty="0">
                <a:effectLst/>
                <a:latin typeface="+mn-lt"/>
                <a:ea typeface="Times New Roman" panose="02020603050405020304" pitchFamily="18" charset="0"/>
              </a:rPr>
              <a:t>: New </a:t>
            </a:r>
            <a:r>
              <a:rPr lang="cs-CZ" sz="2000" i="1" dirty="0" err="1">
                <a:effectLst/>
                <a:latin typeface="+mn-lt"/>
                <a:ea typeface="Times New Roman" panose="02020603050405020304" pitchFamily="18" charset="0"/>
              </a:rPr>
              <a:t>Frontiers</a:t>
            </a:r>
            <a:r>
              <a:rPr lang="cs-CZ" sz="2000" i="1" dirty="0">
                <a:effectLst/>
                <a:latin typeface="+mn-lt"/>
                <a:ea typeface="Times New Roman" panose="02020603050405020304" pitchFamily="18" charset="0"/>
              </a:rPr>
              <a:t> </a:t>
            </a:r>
            <a:r>
              <a:rPr lang="cs-CZ" sz="2000" i="1" dirty="0" err="1">
                <a:effectLst/>
                <a:latin typeface="+mn-lt"/>
                <a:ea typeface="Times New Roman" panose="02020603050405020304" pitchFamily="18" charset="0"/>
              </a:rPr>
              <a:t>of</a:t>
            </a:r>
            <a:r>
              <a:rPr lang="cs-CZ" sz="2000" i="1" dirty="0">
                <a:effectLst/>
                <a:latin typeface="+mn-lt"/>
                <a:ea typeface="Times New Roman" panose="02020603050405020304" pitchFamily="18" charset="0"/>
              </a:rPr>
              <a:t> </a:t>
            </a:r>
            <a:r>
              <a:rPr lang="cs-CZ" sz="2000" i="1" dirty="0" err="1">
                <a:effectLst/>
                <a:latin typeface="+mn-lt"/>
                <a:ea typeface="Times New Roman" panose="02020603050405020304" pitchFamily="18" charset="0"/>
              </a:rPr>
              <a:t>Political</a:t>
            </a:r>
            <a:r>
              <a:rPr lang="cs-CZ" sz="2000" i="1" dirty="0">
                <a:effectLst/>
                <a:latin typeface="+mn-lt"/>
                <a:ea typeface="Times New Roman" panose="02020603050405020304" pitchFamily="18" charset="0"/>
              </a:rPr>
              <a:t>, </a:t>
            </a:r>
            <a:r>
              <a:rPr lang="cs-CZ" sz="2000" i="1" dirty="0" err="1">
                <a:effectLst/>
                <a:latin typeface="+mn-lt"/>
                <a:ea typeface="Times New Roman" panose="02020603050405020304" pitchFamily="18" charset="0"/>
              </a:rPr>
              <a:t>Economic</a:t>
            </a:r>
            <a:r>
              <a:rPr lang="cs-CZ" sz="2000" i="1" dirty="0">
                <a:effectLst/>
                <a:latin typeface="+mn-lt"/>
                <a:ea typeface="Times New Roman" panose="02020603050405020304" pitchFamily="18" charset="0"/>
              </a:rPr>
              <a:t>, and </a:t>
            </a:r>
            <a:r>
              <a:rPr lang="cs-CZ" sz="2000" i="1" dirty="0" err="1">
                <a:effectLst/>
                <a:latin typeface="+mn-lt"/>
                <a:ea typeface="Times New Roman" panose="02020603050405020304" pitchFamily="18" charset="0"/>
              </a:rPr>
              <a:t>Social</a:t>
            </a:r>
            <a:r>
              <a:rPr lang="cs-CZ" sz="2000" i="1" dirty="0">
                <a:effectLst/>
                <a:latin typeface="+mn-lt"/>
                <a:ea typeface="Times New Roman" panose="02020603050405020304" pitchFamily="18" charset="0"/>
              </a:rPr>
              <a:t> </a:t>
            </a:r>
            <a:r>
              <a:rPr lang="cs-CZ" sz="2000" i="1" dirty="0" err="1">
                <a:effectLst/>
                <a:latin typeface="+mn-lt"/>
                <a:ea typeface="Times New Roman" panose="02020603050405020304" pitchFamily="18" charset="0"/>
              </a:rPr>
              <a:t>Globalization</a:t>
            </a:r>
            <a:r>
              <a:rPr lang="cs-CZ" sz="2000" dirty="0">
                <a:effectLst/>
                <a:latin typeface="+mn-lt"/>
                <a:ea typeface="Times New Roman" panose="02020603050405020304" pitchFamily="18" charset="0"/>
              </a:rPr>
              <a:t>. London, </a:t>
            </a:r>
            <a:r>
              <a:rPr lang="cs-CZ" sz="2000" dirty="0" err="1">
                <a:effectLst/>
                <a:latin typeface="+mn-lt"/>
                <a:ea typeface="Times New Roman" panose="02020603050405020304" pitchFamily="18" charset="0"/>
              </a:rPr>
              <a:t>Routledge</a:t>
            </a:r>
            <a:r>
              <a:rPr lang="cs-CZ" sz="2000" dirty="0">
                <a:effectLst/>
                <a:latin typeface="+mn-lt"/>
                <a:ea typeface="Times New Roman" panose="02020603050405020304" pitchFamily="18" charset="0"/>
              </a:rPr>
              <a:t> 2022 </a:t>
            </a:r>
            <a:r>
              <a:rPr lang="cs-CZ" sz="2000" b="1" dirty="0">
                <a:latin typeface="+mn-lt"/>
              </a:rPr>
              <a:t>          </a:t>
            </a:r>
            <a:endParaRPr lang="cs-CZ" sz="2000" dirty="0"/>
          </a:p>
        </p:txBody>
      </p:sp>
      <p:sp>
        <p:nvSpPr>
          <p:cNvPr id="3" name="Zástupný obsah 2">
            <a:extLst>
              <a:ext uri="{FF2B5EF4-FFF2-40B4-BE49-F238E27FC236}">
                <a16:creationId xmlns:a16="http://schemas.microsoft.com/office/drawing/2014/main" id="{EA2866C7-CD84-C0C8-11B7-8788246A751F}"/>
              </a:ext>
            </a:extLst>
          </p:cNvPr>
          <p:cNvSpPr>
            <a:spLocks noGrp="1"/>
          </p:cNvSpPr>
          <p:nvPr>
            <p:ph idx="1"/>
          </p:nvPr>
        </p:nvSpPr>
        <p:spPr>
          <a:xfrm>
            <a:off x="107504" y="1412776"/>
            <a:ext cx="8856984" cy="5445224"/>
          </a:xfrm>
        </p:spPr>
        <p:txBody>
          <a:bodyPr>
            <a:normAutofit/>
          </a:bodyPr>
          <a:lstStyle/>
          <a:p>
            <a:pPr>
              <a:buFont typeface="Wingdings" panose="05000000000000000000" pitchFamily="2" charset="2"/>
              <a:buChar char="§"/>
            </a:pPr>
            <a:r>
              <a:rPr lang="cs-CZ" sz="2000" b="1" dirty="0">
                <a:effectLst/>
                <a:ea typeface="Times New Roman" panose="02020603050405020304" pitchFamily="18" charset="0"/>
              </a:rPr>
              <a:t>měnící se tvář – nikoli neoliberální kapitalistická podstata – globalizace v reakci na aktuální výzvy</a:t>
            </a:r>
            <a:r>
              <a:rPr lang="cs-CZ" sz="2000" dirty="0">
                <a:effectLst/>
                <a:ea typeface="Times New Roman" panose="02020603050405020304" pitchFamily="18" charset="0"/>
              </a:rPr>
              <a:t> </a:t>
            </a:r>
            <a:r>
              <a:rPr lang="cs-CZ" sz="1800" dirty="0">
                <a:effectLst/>
                <a:ea typeface="Times New Roman" panose="02020603050405020304" pitchFamily="18" charset="0"/>
              </a:rPr>
              <a:t>(nerovnosti, klima, pandemie) </a:t>
            </a:r>
            <a:r>
              <a:rPr lang="cs-CZ" sz="2000" b="1" dirty="0">
                <a:effectLst/>
                <a:ea typeface="Times New Roman" panose="02020603050405020304" pitchFamily="18" charset="0"/>
              </a:rPr>
              <a:t>a nerovnováhy </a:t>
            </a:r>
            <a:r>
              <a:rPr lang="cs-CZ" sz="1800" dirty="0">
                <a:effectLst/>
                <a:ea typeface="Times New Roman" panose="02020603050405020304" pitchFamily="18" charset="0"/>
              </a:rPr>
              <a:t>(politické, sociální, ekonomické), stále s cílem přechodu na globální společnost, včetně </a:t>
            </a:r>
            <a:r>
              <a:rPr lang="cs-CZ" sz="2000" b="1" dirty="0">
                <a:effectLst/>
                <a:ea typeface="Times New Roman" panose="02020603050405020304" pitchFamily="18" charset="0"/>
              </a:rPr>
              <a:t>redefinice Západu</a:t>
            </a:r>
            <a:r>
              <a:rPr lang="cs-CZ" sz="1800" b="1" dirty="0">
                <a:effectLst/>
                <a:ea typeface="Times New Roman" panose="02020603050405020304" pitchFamily="18" charset="0"/>
              </a:rPr>
              <a:t>  </a:t>
            </a:r>
            <a:r>
              <a:rPr lang="cs-CZ" sz="1800" dirty="0">
                <a:effectLst/>
                <a:ea typeface="Times New Roman" panose="02020603050405020304" pitchFamily="18" charset="0"/>
              </a:rPr>
              <a:t>v době přerozdělování moci a vzniku multipolárního globálního řádu    </a:t>
            </a:r>
          </a:p>
          <a:p>
            <a:pPr>
              <a:buFont typeface="Wingdings" panose="05000000000000000000" pitchFamily="2" charset="2"/>
              <a:buChar char="§"/>
            </a:pPr>
            <a:r>
              <a:rPr lang="cs-CZ" sz="2000" b="1" dirty="0">
                <a:effectLst/>
                <a:ea typeface="Times New Roman" panose="02020603050405020304" pitchFamily="18" charset="0"/>
              </a:rPr>
              <a:t>soudobé rozcestí vrcholné globalizace </a:t>
            </a:r>
            <a:r>
              <a:rPr lang="cs-CZ" sz="1800" dirty="0">
                <a:effectLst/>
                <a:ea typeface="Times New Roman" panose="02020603050405020304" pitchFamily="18" charset="0"/>
              </a:rPr>
              <a:t>(vliv rostoucích nerovností a populismu), trendy </a:t>
            </a:r>
            <a:r>
              <a:rPr lang="cs-CZ" sz="2000" b="1" dirty="0" err="1">
                <a:effectLst/>
                <a:ea typeface="Times New Roman" panose="02020603050405020304" pitchFamily="18" charset="0"/>
              </a:rPr>
              <a:t>deglobalizace</a:t>
            </a:r>
            <a:r>
              <a:rPr lang="cs-CZ" sz="2000" dirty="0">
                <a:effectLst/>
                <a:ea typeface="Times New Roman" panose="02020603050405020304" pitchFamily="18" charset="0"/>
              </a:rPr>
              <a:t>, </a:t>
            </a:r>
            <a:r>
              <a:rPr lang="cs-CZ" sz="2000" b="1" dirty="0" err="1">
                <a:effectLst/>
                <a:ea typeface="Times New Roman" panose="02020603050405020304" pitchFamily="18" charset="0"/>
              </a:rPr>
              <a:t>deinternacionalizace</a:t>
            </a:r>
            <a:r>
              <a:rPr lang="cs-CZ" sz="2000" dirty="0">
                <a:effectLst/>
                <a:ea typeface="Times New Roman" panose="02020603050405020304" pitchFamily="18" charset="0"/>
              </a:rPr>
              <a:t>, </a:t>
            </a:r>
            <a:r>
              <a:rPr lang="cs-CZ" sz="2000" b="1" dirty="0" err="1">
                <a:effectLst/>
                <a:ea typeface="Times New Roman" panose="02020603050405020304" pitchFamily="18" charset="0"/>
              </a:rPr>
              <a:t>renacionalizace</a:t>
            </a:r>
            <a:r>
              <a:rPr lang="cs-CZ" sz="2000" dirty="0">
                <a:effectLst/>
                <a:ea typeface="Times New Roman" panose="02020603050405020304" pitchFamily="18" charset="0"/>
              </a:rPr>
              <a:t> </a:t>
            </a:r>
            <a:r>
              <a:rPr lang="cs-CZ" sz="1800" dirty="0">
                <a:effectLst/>
                <a:ea typeface="Times New Roman" panose="02020603050405020304" pitchFamily="18" charset="0"/>
              </a:rPr>
              <a:t>(ekonomický nacionalismus), nástup nového multipolárního globálního řádu (s novými </a:t>
            </a:r>
            <a:r>
              <a:rPr lang="cs-CZ" sz="1800" dirty="0" err="1">
                <a:effectLst/>
                <a:ea typeface="Times New Roman" panose="02020603050405020304" pitchFamily="18" charset="0"/>
              </a:rPr>
              <a:t>bilateralismy</a:t>
            </a:r>
            <a:r>
              <a:rPr lang="cs-CZ" sz="1800" dirty="0">
                <a:effectLst/>
                <a:ea typeface="Times New Roman" panose="02020603050405020304" pitchFamily="18" charset="0"/>
              </a:rPr>
              <a:t>), ústup kosmopolitismu, krize mezinárodních institucí, rozpady dohod vs. </a:t>
            </a:r>
            <a:r>
              <a:rPr lang="cs-CZ" sz="1800" dirty="0">
                <a:ea typeface="Times New Roman" panose="02020603050405020304" pitchFamily="18" charset="0"/>
              </a:rPr>
              <a:t>trendy </a:t>
            </a:r>
            <a:r>
              <a:rPr lang="cs-CZ" sz="2000" b="1" dirty="0">
                <a:effectLst/>
                <a:ea typeface="Times New Roman" panose="02020603050405020304" pitchFamily="18" charset="0"/>
              </a:rPr>
              <a:t>vzestupu nových mocných různorodých nadnárodních konglomerátů</a:t>
            </a:r>
            <a:r>
              <a:rPr lang="cs-CZ" sz="2000" dirty="0">
                <a:effectLst/>
                <a:ea typeface="Times New Roman" panose="02020603050405020304" pitchFamily="18" charset="0"/>
              </a:rPr>
              <a:t> </a:t>
            </a:r>
            <a:r>
              <a:rPr lang="cs-CZ" sz="1800" dirty="0">
                <a:effectLst/>
                <a:ea typeface="Times New Roman" panose="02020603050405020304" pitchFamily="18" charset="0"/>
              </a:rPr>
              <a:t>(Šanghajská organizace pro spolupráci) </a:t>
            </a:r>
            <a:r>
              <a:rPr lang="cs-CZ" sz="2000" b="1" dirty="0">
                <a:effectLst/>
                <a:ea typeface="Times New Roman" panose="02020603050405020304" pitchFamily="18" charset="0"/>
              </a:rPr>
              <a:t>a nadnárodních megaprojektů </a:t>
            </a:r>
            <a:r>
              <a:rPr lang="cs-CZ" sz="1800" dirty="0">
                <a:effectLst/>
                <a:ea typeface="Times New Roman" panose="02020603050405020304" pitchFamily="18" charset="0"/>
              </a:rPr>
              <a:t>(Nová hedvábná stezka, </a:t>
            </a:r>
            <a:r>
              <a:rPr lang="cs-CZ" sz="1800" dirty="0" err="1">
                <a:effectLst/>
                <a:ea typeface="Times New Roman" panose="02020603050405020304" pitchFamily="18" charset="0"/>
              </a:rPr>
              <a:t>Nord</a:t>
            </a:r>
            <a:r>
              <a:rPr lang="cs-CZ" sz="1800" dirty="0">
                <a:effectLst/>
                <a:ea typeface="Times New Roman" panose="02020603050405020304" pitchFamily="18" charset="0"/>
              </a:rPr>
              <a:t> Stream 2), propojující tzv. demokracie a tzv. nedemokracie – </a:t>
            </a:r>
            <a:r>
              <a:rPr lang="cs-CZ" sz="1800" dirty="0" err="1"/>
              <a:t>reglobalizace</a:t>
            </a:r>
            <a:r>
              <a:rPr lang="cs-CZ" sz="1800" dirty="0"/>
              <a:t> poháněna </a:t>
            </a:r>
            <a:r>
              <a:rPr lang="cs-CZ" sz="1800" i="1" dirty="0"/>
              <a:t>„novou bitvou“ </a:t>
            </a:r>
            <a:r>
              <a:rPr lang="cs-CZ" sz="1800" dirty="0"/>
              <a:t>mezi tzv. demokraciemi a tzv. nedemokraciemi </a:t>
            </a:r>
          </a:p>
          <a:p>
            <a:pPr>
              <a:buFont typeface="Wingdings" panose="05000000000000000000" pitchFamily="2" charset="2"/>
              <a:buChar char="§"/>
            </a:pPr>
            <a:r>
              <a:rPr lang="cs-CZ" sz="1800" dirty="0"/>
              <a:t>příčiny korekcí globalizace: 1) </a:t>
            </a:r>
            <a:r>
              <a:rPr lang="cs-CZ" sz="1800" b="1" dirty="0">
                <a:effectLst/>
                <a:ea typeface="Times New Roman" panose="02020603050405020304" pitchFamily="18" charset="0"/>
              </a:rPr>
              <a:t>rostoucí nestabilita způsobené dynamikou neoliberální (pravicové) i kosmopolitní (levicové) </a:t>
            </a:r>
            <a:r>
              <a:rPr lang="cs-CZ" sz="1800" b="1" dirty="0" err="1">
                <a:effectLst/>
                <a:ea typeface="Times New Roman" panose="02020603050405020304" pitchFamily="18" charset="0"/>
              </a:rPr>
              <a:t>hyperglobalizace</a:t>
            </a:r>
            <a:r>
              <a:rPr lang="cs-CZ" sz="1800" dirty="0">
                <a:effectLst/>
                <a:ea typeface="Times New Roman" panose="02020603050405020304" pitchFamily="18" charset="0"/>
              </a:rPr>
              <a:t>, 2) </a:t>
            </a:r>
            <a:r>
              <a:rPr lang="cs-CZ" sz="1800" b="1" dirty="0">
                <a:effectLst/>
                <a:ea typeface="Times New Roman" panose="02020603050405020304" pitchFamily="18" charset="0"/>
              </a:rPr>
              <a:t>rostoucí nerovnosti mezi zeměmi i uvnitř zemí</a:t>
            </a:r>
            <a:r>
              <a:rPr lang="cs-CZ" sz="1800" dirty="0">
                <a:effectLst/>
                <a:ea typeface="Times New Roman" panose="02020603050405020304" pitchFamily="18" charset="0"/>
              </a:rPr>
              <a:t>, 3) </a:t>
            </a:r>
            <a:r>
              <a:rPr lang="cs-CZ" sz="1800" b="1" dirty="0">
                <a:effectLst/>
                <a:ea typeface="Times New Roman" panose="02020603050405020304" pitchFamily="18" charset="0"/>
              </a:rPr>
              <a:t>rostoucí nedůvěra vůči elitám, politikům, médiím, ideologiím</a:t>
            </a:r>
          </a:p>
          <a:p>
            <a:pPr>
              <a:buFont typeface="Wingdings" panose="05000000000000000000" pitchFamily="2" charset="2"/>
              <a:buChar char="§"/>
            </a:pPr>
            <a:r>
              <a:rPr lang="cs-CZ" sz="2000" b="1" dirty="0">
                <a:ea typeface="Times New Roman" panose="02020603050405020304" pitchFamily="18" charset="0"/>
              </a:rPr>
              <a:t>nová globální architektura </a:t>
            </a:r>
            <a:r>
              <a:rPr lang="cs-CZ" sz="1800" dirty="0">
                <a:ea typeface="Times New Roman" panose="02020603050405020304" pitchFamily="18" charset="0"/>
              </a:rPr>
              <a:t>pod vlivem obchodních válek</a:t>
            </a:r>
          </a:p>
          <a:p>
            <a:pPr>
              <a:buFont typeface="Wingdings" panose="05000000000000000000" pitchFamily="2" charset="2"/>
              <a:buChar char="§"/>
            </a:pPr>
            <a:r>
              <a:rPr lang="cs-CZ" sz="2000" b="1" dirty="0">
                <a:ea typeface="Times New Roman" panose="02020603050405020304" pitchFamily="18" charset="0"/>
              </a:rPr>
              <a:t>technologické posuny díky AI </a:t>
            </a:r>
            <a:r>
              <a:rPr lang="cs-CZ" sz="1800" dirty="0">
                <a:ea typeface="Times New Roman" panose="02020603050405020304" pitchFamily="18" charset="0"/>
              </a:rPr>
              <a:t>(</a:t>
            </a:r>
            <a:r>
              <a:rPr lang="cs-CZ" sz="1800" dirty="0">
                <a:effectLst/>
                <a:ea typeface="Times New Roman" panose="02020603050405020304" pitchFamily="18" charset="0"/>
              </a:rPr>
              <a:t>závod o nadvládu AI hlavně mezi Čínou a USA)</a:t>
            </a:r>
            <a:endParaRPr lang="cs-CZ" sz="1800" dirty="0"/>
          </a:p>
        </p:txBody>
      </p:sp>
    </p:spTree>
    <p:extLst>
      <p:ext uri="{BB962C8B-B14F-4D97-AF65-F5344CB8AC3E}">
        <p14:creationId xmlns:p14="http://schemas.microsoft.com/office/powerpoint/2010/main" val="295901761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99C505-6C04-3BA0-E610-6DB765217D1C}"/>
              </a:ext>
            </a:extLst>
          </p:cNvPr>
          <p:cNvSpPr>
            <a:spLocks noGrp="1"/>
          </p:cNvSpPr>
          <p:nvPr>
            <p:ph type="title"/>
          </p:nvPr>
        </p:nvSpPr>
        <p:spPr>
          <a:xfrm>
            <a:off x="457200" y="160337"/>
            <a:ext cx="8229600" cy="892399"/>
          </a:xfrm>
        </p:spPr>
        <p:txBody>
          <a:bodyPr>
            <a:normAutofit/>
          </a:bodyPr>
          <a:lstStyle/>
          <a:p>
            <a:r>
              <a:rPr lang="cs-CZ" sz="4000" b="1" i="1" dirty="0">
                <a:solidFill>
                  <a:srgbClr val="002060"/>
                </a:solidFill>
              </a:rPr>
              <a:t>„5R“ </a:t>
            </a:r>
            <a:r>
              <a:rPr lang="cs-CZ" sz="4000" b="1" dirty="0" err="1">
                <a:solidFill>
                  <a:srgbClr val="002060"/>
                </a:solidFill>
              </a:rPr>
              <a:t>reglobalizace</a:t>
            </a:r>
            <a:endParaRPr lang="cs-CZ" sz="4000" dirty="0"/>
          </a:p>
        </p:txBody>
      </p:sp>
      <p:sp>
        <p:nvSpPr>
          <p:cNvPr id="3" name="Zástupný obsah 2">
            <a:extLst>
              <a:ext uri="{FF2B5EF4-FFF2-40B4-BE49-F238E27FC236}">
                <a16:creationId xmlns:a16="http://schemas.microsoft.com/office/drawing/2014/main" id="{C97ACA6D-2ADE-59F3-90F4-0C3F9B576979}"/>
              </a:ext>
            </a:extLst>
          </p:cNvPr>
          <p:cNvSpPr>
            <a:spLocks noGrp="1"/>
          </p:cNvSpPr>
          <p:nvPr>
            <p:ph idx="1"/>
          </p:nvPr>
        </p:nvSpPr>
        <p:spPr>
          <a:xfrm>
            <a:off x="251520" y="980728"/>
            <a:ext cx="8568952" cy="5877272"/>
          </a:xfrm>
        </p:spPr>
        <p:txBody>
          <a:bodyPr>
            <a:normAutofit/>
          </a:bodyPr>
          <a:lstStyle/>
          <a:p>
            <a:pPr>
              <a:buFont typeface="Wingdings" panose="05000000000000000000" pitchFamily="2" charset="2"/>
              <a:buChar char="§"/>
            </a:pPr>
            <a:r>
              <a:rPr lang="cs-CZ" sz="2400" b="1" dirty="0"/>
              <a:t>potenciálně pozitivní aspekty </a:t>
            </a:r>
            <a:r>
              <a:rPr lang="cs-CZ" sz="2400" b="1" dirty="0" err="1"/>
              <a:t>reglobalizace</a:t>
            </a:r>
            <a:r>
              <a:rPr lang="cs-CZ" sz="2400" b="1" dirty="0"/>
              <a:t>                                           </a:t>
            </a:r>
            <a:r>
              <a:rPr lang="cs-CZ" sz="2000" dirty="0"/>
              <a:t>(vize pětinásobných korekcí a inovací globalizace) </a:t>
            </a:r>
          </a:p>
          <a:p>
            <a:pPr lvl="1">
              <a:buFont typeface="Wingdings" panose="05000000000000000000" pitchFamily="2" charset="2"/>
              <a:buChar char="§"/>
            </a:pPr>
            <a:r>
              <a:rPr lang="cs-CZ" sz="2400" b="1" dirty="0"/>
              <a:t>zdokonalování</a:t>
            </a:r>
            <a:r>
              <a:rPr lang="cs-CZ" sz="2000" dirty="0"/>
              <a:t> globalizace (</a:t>
            </a:r>
            <a:r>
              <a:rPr lang="cs-CZ" sz="2000" i="1" dirty="0"/>
              <a:t>„</a:t>
            </a:r>
            <a:r>
              <a:rPr lang="cs-CZ" sz="2000" i="1" dirty="0" err="1"/>
              <a:t>refining</a:t>
            </a:r>
            <a:r>
              <a:rPr lang="cs-CZ" sz="2000" i="1" dirty="0"/>
              <a:t>“</a:t>
            </a:r>
            <a:r>
              <a:rPr lang="cs-CZ" sz="2000" dirty="0"/>
              <a:t>) – zlepšení mechanizmů a zákonů, aby byla globalizace spravedlivější a </a:t>
            </a:r>
            <a:r>
              <a:rPr lang="cs-CZ" sz="2000" i="1" dirty="0"/>
              <a:t>„pro lidi“   </a:t>
            </a:r>
          </a:p>
          <a:p>
            <a:pPr lvl="1">
              <a:buFont typeface="Wingdings" panose="05000000000000000000" pitchFamily="2" charset="2"/>
              <a:buChar char="§"/>
            </a:pPr>
            <a:r>
              <a:rPr lang="cs-CZ" sz="2400" b="1" dirty="0"/>
              <a:t>přerámování</a:t>
            </a:r>
            <a:r>
              <a:rPr lang="cs-CZ" sz="2000" dirty="0"/>
              <a:t> globalizace (</a:t>
            </a:r>
            <a:r>
              <a:rPr lang="cs-CZ" sz="2000" i="1" dirty="0"/>
              <a:t>„</a:t>
            </a:r>
            <a:r>
              <a:rPr lang="cs-CZ" sz="2000" i="1" dirty="0" err="1"/>
              <a:t>reframing</a:t>
            </a:r>
            <a:r>
              <a:rPr lang="cs-CZ" sz="2000" i="1" dirty="0"/>
              <a:t>“</a:t>
            </a:r>
            <a:r>
              <a:rPr lang="cs-CZ" sz="2000" dirty="0"/>
              <a:t>) – propojení s regionálním i místním, včetně procesů </a:t>
            </a:r>
            <a:r>
              <a:rPr lang="cs-CZ" sz="2000" dirty="0" err="1"/>
              <a:t>glokalizace</a:t>
            </a:r>
            <a:endParaRPr lang="cs-CZ" sz="2000" dirty="0"/>
          </a:p>
          <a:p>
            <a:pPr lvl="1">
              <a:buFont typeface="Wingdings" panose="05000000000000000000" pitchFamily="2" charset="2"/>
              <a:buChar char="§"/>
            </a:pPr>
            <a:r>
              <a:rPr lang="cs-CZ" sz="2400" b="1" dirty="0"/>
              <a:t>reformování</a:t>
            </a:r>
            <a:r>
              <a:rPr lang="cs-CZ" sz="2000" dirty="0"/>
              <a:t> globalizace (</a:t>
            </a:r>
            <a:r>
              <a:rPr lang="cs-CZ" sz="2000" i="1" dirty="0"/>
              <a:t>„</a:t>
            </a:r>
            <a:r>
              <a:rPr lang="cs-CZ" sz="2000" i="1" dirty="0" err="1"/>
              <a:t>reforming</a:t>
            </a:r>
            <a:r>
              <a:rPr lang="cs-CZ" sz="2000" i="1" dirty="0"/>
              <a:t>“</a:t>
            </a:r>
            <a:r>
              <a:rPr lang="cs-CZ" sz="2000" dirty="0"/>
              <a:t>) – reforma základních institucí,                    tj. mezinárodních a globálních orgánů, včetně jejich strategií a politik   </a:t>
            </a:r>
          </a:p>
          <a:p>
            <a:pPr lvl="1">
              <a:buFont typeface="Wingdings" panose="05000000000000000000" pitchFamily="2" charset="2"/>
              <a:buChar char="§"/>
            </a:pPr>
            <a:r>
              <a:rPr lang="cs-CZ" sz="2400" b="1" dirty="0"/>
              <a:t>předefinování</a:t>
            </a:r>
            <a:r>
              <a:rPr lang="cs-CZ" sz="2000" dirty="0"/>
              <a:t> globalizace  (</a:t>
            </a:r>
            <a:r>
              <a:rPr lang="cs-CZ" sz="2000" i="1" dirty="0"/>
              <a:t>„</a:t>
            </a:r>
            <a:r>
              <a:rPr lang="cs-CZ" sz="2000" i="1" dirty="0" err="1"/>
              <a:t>redefining</a:t>
            </a:r>
            <a:r>
              <a:rPr lang="cs-CZ" sz="2000" i="1" dirty="0"/>
              <a:t>“</a:t>
            </a:r>
            <a:r>
              <a:rPr lang="cs-CZ" sz="2000" dirty="0"/>
              <a:t>) – ve vazbě na nové koncepty ležícími nad dichotomií levice vs. pravice a idealismus vs. realismus, včetně </a:t>
            </a:r>
            <a:r>
              <a:rPr lang="cs-CZ" sz="2000" b="1" dirty="0" err="1"/>
              <a:t>kosmologizace</a:t>
            </a:r>
            <a:r>
              <a:rPr lang="cs-CZ" sz="2000" dirty="0"/>
              <a:t> (potenciální expanze lidstva do okolního vesmíru) </a:t>
            </a:r>
          </a:p>
          <a:p>
            <a:pPr lvl="1">
              <a:buFont typeface="Wingdings" panose="05000000000000000000" pitchFamily="2" charset="2"/>
              <a:buChar char="§"/>
            </a:pPr>
            <a:r>
              <a:rPr lang="cs-CZ" sz="2400" b="1" dirty="0"/>
              <a:t>revize</a:t>
            </a:r>
            <a:r>
              <a:rPr lang="cs-CZ" sz="2000" dirty="0"/>
              <a:t> globalizace (</a:t>
            </a:r>
            <a:r>
              <a:rPr lang="cs-CZ" sz="2000" i="1" dirty="0"/>
              <a:t>„</a:t>
            </a:r>
            <a:r>
              <a:rPr lang="cs-CZ" sz="2000" i="1" dirty="0" err="1"/>
              <a:t>revisioning</a:t>
            </a:r>
            <a:r>
              <a:rPr lang="cs-CZ" sz="2000" i="1" dirty="0"/>
              <a:t>“</a:t>
            </a:r>
            <a:r>
              <a:rPr lang="cs-CZ" sz="2000" dirty="0"/>
              <a:t>) – nové integrační perspektivy pro globalizační procesy, zohledňující více hledisek (včetně pohledu nejchudších)  </a:t>
            </a:r>
          </a:p>
          <a:p>
            <a:pPr>
              <a:buFont typeface="Wingdings" panose="05000000000000000000" pitchFamily="2" charset="2"/>
              <a:buChar char="§"/>
            </a:pPr>
            <a:r>
              <a:rPr lang="cs-CZ" sz="2400" b="1" dirty="0" err="1"/>
              <a:t>intersocializační</a:t>
            </a:r>
            <a:r>
              <a:rPr lang="cs-CZ" sz="2400" b="1" dirty="0"/>
              <a:t> </a:t>
            </a:r>
            <a:r>
              <a:rPr lang="cs-CZ" sz="2400" b="1" dirty="0" err="1"/>
              <a:t>teoretizace</a:t>
            </a:r>
            <a:r>
              <a:rPr lang="cs-CZ" sz="2400" b="1" dirty="0"/>
              <a:t> </a:t>
            </a:r>
            <a:r>
              <a:rPr lang="cs-CZ" sz="2400" b="1" dirty="0" err="1"/>
              <a:t>reglobalizace</a:t>
            </a:r>
            <a:r>
              <a:rPr lang="cs-CZ" sz="2400" b="1" dirty="0"/>
              <a:t> </a:t>
            </a:r>
            <a:r>
              <a:rPr lang="cs-CZ" sz="2000" dirty="0"/>
              <a:t>coby </a:t>
            </a:r>
            <a:r>
              <a:rPr lang="cs-CZ" sz="2000" dirty="0" err="1"/>
              <a:t>reteoretizace</a:t>
            </a:r>
            <a:r>
              <a:rPr lang="cs-CZ" sz="2000" dirty="0"/>
              <a:t> globalizace</a:t>
            </a:r>
            <a:endParaRPr lang="cs-CZ" dirty="0"/>
          </a:p>
        </p:txBody>
      </p:sp>
    </p:spTree>
    <p:extLst>
      <p:ext uri="{BB962C8B-B14F-4D97-AF65-F5344CB8AC3E}">
        <p14:creationId xmlns:p14="http://schemas.microsoft.com/office/powerpoint/2010/main" val="35137360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CCC898-75CF-A652-888E-96CFEE25892A}"/>
              </a:ext>
            </a:extLst>
          </p:cNvPr>
          <p:cNvSpPr>
            <a:spLocks noGrp="1"/>
          </p:cNvSpPr>
          <p:nvPr>
            <p:ph type="title"/>
          </p:nvPr>
        </p:nvSpPr>
        <p:spPr>
          <a:xfrm>
            <a:off x="683568" y="116632"/>
            <a:ext cx="8136904" cy="1296144"/>
          </a:xfrm>
        </p:spPr>
        <p:txBody>
          <a:bodyPr>
            <a:normAutofit fontScale="90000"/>
          </a:bodyPr>
          <a:lstStyle/>
          <a:p>
            <a:r>
              <a:rPr lang="cs-CZ" b="1" dirty="0">
                <a:solidFill>
                  <a:srgbClr val="002060"/>
                </a:solidFill>
              </a:rPr>
              <a:t>Konec anebo                                           změna podob globalizace?</a:t>
            </a:r>
          </a:p>
        </p:txBody>
      </p:sp>
      <p:sp>
        <p:nvSpPr>
          <p:cNvPr id="3" name="Zástupný obsah 2">
            <a:extLst>
              <a:ext uri="{FF2B5EF4-FFF2-40B4-BE49-F238E27FC236}">
                <a16:creationId xmlns:a16="http://schemas.microsoft.com/office/drawing/2014/main" id="{4E33DCD0-EB92-4DCC-FC51-E07C7071E899}"/>
              </a:ext>
            </a:extLst>
          </p:cNvPr>
          <p:cNvSpPr>
            <a:spLocks noGrp="1"/>
          </p:cNvSpPr>
          <p:nvPr>
            <p:ph idx="1"/>
          </p:nvPr>
        </p:nvSpPr>
        <p:spPr>
          <a:xfrm>
            <a:off x="539552" y="1412776"/>
            <a:ext cx="8136904" cy="5445224"/>
          </a:xfrm>
        </p:spPr>
        <p:txBody>
          <a:bodyPr>
            <a:normAutofit lnSpcReduction="10000"/>
          </a:bodyPr>
          <a:lstStyle/>
          <a:p>
            <a:pPr>
              <a:buFont typeface="Wingdings" panose="05000000000000000000" pitchFamily="2" charset="2"/>
              <a:buChar char="§"/>
            </a:pPr>
            <a:r>
              <a:rPr lang="cs-CZ" sz="2400" b="1" dirty="0"/>
              <a:t>? Je globalizace (G) za zenitem </a:t>
            </a:r>
            <a:r>
              <a:rPr lang="cs-CZ" sz="2000" dirty="0"/>
              <a:t>(obraty v dynamizace G spojovány již s obdobím 2007-09 aj.)</a:t>
            </a:r>
          </a:p>
          <a:p>
            <a:pPr>
              <a:buFont typeface="Wingdings" panose="05000000000000000000" pitchFamily="2" charset="2"/>
              <a:buChar char="§"/>
            </a:pPr>
            <a:r>
              <a:rPr lang="cs-CZ" sz="2400" b="1" dirty="0"/>
              <a:t>síly oslabující (neoliberální) G</a:t>
            </a:r>
            <a:r>
              <a:rPr lang="cs-CZ" sz="2400" dirty="0"/>
              <a:t>: ekonomická konvergence </a:t>
            </a:r>
            <a:r>
              <a:rPr lang="cs-CZ" sz="2000" dirty="0"/>
              <a:t>(klesající rozdíly mezi západními a asijskými mzdami, oslabování  </a:t>
            </a:r>
            <a:r>
              <a:rPr lang="cs-CZ" sz="2000" i="1" dirty="0"/>
              <a:t>„</a:t>
            </a:r>
            <a:r>
              <a:rPr lang="cs-CZ" sz="2000" i="1" dirty="0" err="1"/>
              <a:t>offshoringu</a:t>
            </a:r>
            <a:r>
              <a:rPr lang="cs-CZ" sz="2000" i="1" dirty="0"/>
              <a:t>“</a:t>
            </a:r>
            <a:r>
              <a:rPr lang="cs-CZ" sz="2000" dirty="0"/>
              <a:t>), </a:t>
            </a:r>
            <a:r>
              <a:rPr lang="cs-CZ" sz="2400" dirty="0"/>
              <a:t>technologické změny </a:t>
            </a:r>
            <a:r>
              <a:rPr lang="cs-CZ" sz="2000" dirty="0"/>
              <a:t>(robotizace, 3D tisk aj. zkracují výrobní řetězce)</a:t>
            </a:r>
            <a:r>
              <a:rPr lang="cs-CZ" sz="2400" dirty="0"/>
              <a:t>, ohrožení důvěry v globální přelévání kapitálu, protekcionistická a tzv. populistická vlna </a:t>
            </a:r>
            <a:r>
              <a:rPr lang="cs-CZ" sz="2000" dirty="0"/>
              <a:t>(Trump, Brexit apod.)</a:t>
            </a:r>
            <a:r>
              <a:rPr lang="cs-CZ" sz="2400" dirty="0"/>
              <a:t>, odvrat od </a:t>
            </a:r>
            <a:r>
              <a:rPr lang="cs-CZ" sz="2400" i="1" dirty="0"/>
              <a:t>„</a:t>
            </a:r>
            <a:r>
              <a:rPr lang="cs-CZ" sz="2400" i="1" dirty="0" err="1"/>
              <a:t>Čimeriky</a:t>
            </a:r>
            <a:r>
              <a:rPr lang="cs-CZ" sz="2400" i="1" dirty="0"/>
              <a:t>“ </a:t>
            </a:r>
            <a:r>
              <a:rPr lang="cs-CZ" sz="2000" dirty="0"/>
              <a:t>(nová studená válka)</a:t>
            </a:r>
            <a:r>
              <a:rPr lang="cs-CZ" sz="2400" dirty="0"/>
              <a:t>, pandemie Covid-19, válka na Ukrajině  </a:t>
            </a:r>
          </a:p>
          <a:p>
            <a:pPr>
              <a:buFont typeface="Wingdings" panose="05000000000000000000" pitchFamily="2" charset="2"/>
              <a:buChar char="§"/>
            </a:pPr>
            <a:r>
              <a:rPr lang="cs-CZ" sz="2400" b="1" dirty="0"/>
              <a:t>snahy přecházet z </a:t>
            </a:r>
            <a:r>
              <a:rPr lang="cs-CZ" sz="2400" b="1" i="1" dirty="0"/>
              <a:t>„</a:t>
            </a:r>
            <a:r>
              <a:rPr lang="cs-CZ" sz="2400" b="1" i="1" dirty="0" err="1"/>
              <a:t>offshoringu</a:t>
            </a:r>
            <a:r>
              <a:rPr lang="cs-CZ" sz="2400" b="1" i="1" dirty="0"/>
              <a:t>“ </a:t>
            </a:r>
            <a:r>
              <a:rPr lang="cs-CZ" sz="2400" b="1" dirty="0"/>
              <a:t>na </a:t>
            </a:r>
            <a:r>
              <a:rPr lang="cs-CZ" sz="2400" b="1" i="1" dirty="0"/>
              <a:t>„</a:t>
            </a:r>
            <a:r>
              <a:rPr lang="cs-CZ" sz="2400" b="1" i="1" dirty="0" err="1"/>
              <a:t>onshoring</a:t>
            </a:r>
            <a:r>
              <a:rPr lang="cs-CZ" sz="2400" b="1" i="1" dirty="0"/>
              <a:t>“ </a:t>
            </a:r>
            <a:r>
              <a:rPr lang="cs-CZ" sz="2400" b="1" dirty="0"/>
              <a:t>a </a:t>
            </a:r>
            <a:r>
              <a:rPr lang="cs-CZ" sz="2400" b="1" i="1" dirty="0"/>
              <a:t>„</a:t>
            </a:r>
            <a:r>
              <a:rPr lang="cs-CZ" sz="2400" b="1" i="1" dirty="0" err="1"/>
              <a:t>friendshoring</a:t>
            </a:r>
            <a:r>
              <a:rPr lang="cs-CZ" sz="2400" b="1" i="1" dirty="0"/>
              <a:t>“ </a:t>
            </a:r>
            <a:r>
              <a:rPr lang="cs-CZ" sz="2000" dirty="0"/>
              <a:t>(návraty výrob domů či do spřátelených zemí)  </a:t>
            </a:r>
          </a:p>
          <a:p>
            <a:pPr>
              <a:buFont typeface="Wingdings" panose="05000000000000000000" pitchFamily="2" charset="2"/>
              <a:buChar char="§"/>
            </a:pPr>
            <a:r>
              <a:rPr lang="cs-CZ" sz="2400" b="1" dirty="0"/>
              <a:t>ústup G výroby nahrazován G služeb                                             </a:t>
            </a:r>
            <a:r>
              <a:rPr lang="cs-CZ" sz="2000" dirty="0"/>
              <a:t>(G, AI aj. umožňují nárůst zprostředkovatelských služeb) </a:t>
            </a:r>
          </a:p>
          <a:p>
            <a:pPr>
              <a:buFont typeface="Wingdings" panose="05000000000000000000" pitchFamily="2" charset="2"/>
              <a:buChar char="§"/>
            </a:pPr>
            <a:r>
              <a:rPr lang="cs-CZ" sz="2400" b="1" dirty="0"/>
              <a:t>odolnost G neznamená světovou harmonii                              </a:t>
            </a:r>
            <a:r>
              <a:rPr lang="cs-CZ" sz="2000" dirty="0"/>
              <a:t>(rozvoj mezinárodního obchodu v 19. století také nevedl k věčnému míru mezi národy)</a:t>
            </a:r>
          </a:p>
        </p:txBody>
      </p:sp>
    </p:spTree>
    <p:extLst>
      <p:ext uri="{BB962C8B-B14F-4D97-AF65-F5344CB8AC3E}">
        <p14:creationId xmlns:p14="http://schemas.microsoft.com/office/powerpoint/2010/main" val="29236697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E47F31-8FBA-439A-B0AC-01A12EBD7572}"/>
              </a:ext>
            </a:extLst>
          </p:cNvPr>
          <p:cNvSpPr>
            <a:spLocks noGrp="1"/>
          </p:cNvSpPr>
          <p:nvPr>
            <p:ph type="title"/>
          </p:nvPr>
        </p:nvSpPr>
        <p:spPr>
          <a:xfrm>
            <a:off x="457200" y="260648"/>
            <a:ext cx="8229600" cy="576064"/>
          </a:xfrm>
        </p:spPr>
        <p:txBody>
          <a:bodyPr>
            <a:noAutofit/>
          </a:bodyPr>
          <a:lstStyle/>
          <a:p>
            <a:r>
              <a:rPr lang="cs-CZ" sz="4000" b="1" dirty="0"/>
              <a:t>Existují alternativy?</a:t>
            </a:r>
          </a:p>
        </p:txBody>
      </p:sp>
      <p:sp>
        <p:nvSpPr>
          <p:cNvPr id="3" name="Zástupný obsah 2">
            <a:extLst>
              <a:ext uri="{FF2B5EF4-FFF2-40B4-BE49-F238E27FC236}">
                <a16:creationId xmlns:a16="http://schemas.microsoft.com/office/drawing/2014/main" id="{B52495B2-68DA-43D2-85B4-0C6239C9EB3E}"/>
              </a:ext>
            </a:extLst>
          </p:cNvPr>
          <p:cNvSpPr>
            <a:spLocks noGrp="1"/>
          </p:cNvSpPr>
          <p:nvPr>
            <p:ph idx="1"/>
          </p:nvPr>
        </p:nvSpPr>
        <p:spPr>
          <a:xfrm>
            <a:off x="35496" y="980728"/>
            <a:ext cx="8928992" cy="5832648"/>
          </a:xfrm>
        </p:spPr>
        <p:txBody>
          <a:bodyPr>
            <a:normAutofit fontScale="92500" lnSpcReduction="10000"/>
          </a:bodyPr>
          <a:lstStyle/>
          <a:p>
            <a:pPr>
              <a:buFont typeface="Wingdings" panose="05000000000000000000" pitchFamily="2" charset="2"/>
              <a:buChar char="§"/>
            </a:pPr>
            <a:r>
              <a:rPr lang="cs-CZ" sz="2200" dirty="0"/>
              <a:t>pro technologickou čtyřku GAFA </a:t>
            </a:r>
            <a:r>
              <a:rPr lang="cs-CZ" sz="1900" dirty="0"/>
              <a:t>(Google, Apple, Facebook, Amazon) </a:t>
            </a:r>
            <a:r>
              <a:rPr lang="cs-CZ" sz="2200" dirty="0"/>
              <a:t>se globální </a:t>
            </a:r>
            <a:r>
              <a:rPr lang="cs-CZ" sz="2200" dirty="0" err="1"/>
              <a:t>lockdown</a:t>
            </a:r>
            <a:r>
              <a:rPr lang="cs-CZ" sz="2200" dirty="0"/>
              <a:t> ekonomik a společností stal </a:t>
            </a:r>
            <a:r>
              <a:rPr lang="cs-CZ" sz="2200" i="1" dirty="0"/>
              <a:t>„manou nebeskou“</a:t>
            </a:r>
            <a:r>
              <a:rPr lang="cs-CZ" sz="2200" dirty="0"/>
              <a:t>, </a:t>
            </a:r>
            <a:r>
              <a:rPr lang="cs-CZ" sz="2200" b="1" dirty="0"/>
              <a:t>prosazují sílu                 i v politice </a:t>
            </a:r>
            <a:r>
              <a:rPr lang="cs-CZ" sz="1900" dirty="0"/>
              <a:t>(cenzorské zásahy od soukromých firem s monopolním postavením, nejasná pravidla, manipulace)</a:t>
            </a:r>
          </a:p>
          <a:p>
            <a:pPr>
              <a:buFont typeface="Wingdings" panose="05000000000000000000" pitchFamily="2" charset="2"/>
              <a:buChar char="§"/>
            </a:pPr>
            <a:r>
              <a:rPr lang="cs-CZ" sz="2200" b="1" dirty="0"/>
              <a:t>megatrendy 2021</a:t>
            </a:r>
            <a:r>
              <a:rPr lang="cs-CZ" sz="1900" dirty="0"/>
              <a:t>: 1) </a:t>
            </a:r>
            <a:r>
              <a:rPr lang="cs-CZ" sz="1900" b="1" dirty="0"/>
              <a:t>pandemie</a:t>
            </a:r>
            <a:r>
              <a:rPr lang="cs-CZ" sz="1900" dirty="0"/>
              <a:t>, 2) </a:t>
            </a:r>
            <a:r>
              <a:rPr lang="cs-CZ" sz="1900" b="1" dirty="0"/>
              <a:t>boj s počasím</a:t>
            </a:r>
            <a:r>
              <a:rPr lang="cs-CZ" sz="1900" dirty="0"/>
              <a:t>, 3) </a:t>
            </a:r>
            <a:r>
              <a:rPr lang="cs-CZ" sz="1900" b="1" dirty="0"/>
              <a:t>nárůst násilí a nejistoty ve světě </a:t>
            </a:r>
          </a:p>
          <a:p>
            <a:pPr>
              <a:buFont typeface="Wingdings" panose="05000000000000000000" pitchFamily="2" charset="2"/>
              <a:buChar char="§"/>
            </a:pPr>
            <a:r>
              <a:rPr lang="cs-CZ" sz="2200" b="1" dirty="0"/>
              <a:t>? kontrola digitální oligarchie </a:t>
            </a:r>
            <a:r>
              <a:rPr lang="cs-CZ" sz="1900" dirty="0"/>
              <a:t>(rozbití monopolů, zavedení regulací, spotřebitelský bojkot, využívat a vytvořit alternativy např. družstevní)  </a:t>
            </a:r>
          </a:p>
          <a:p>
            <a:pPr>
              <a:buFont typeface="Wingdings" panose="05000000000000000000" pitchFamily="2" charset="2"/>
              <a:buChar char="§"/>
            </a:pPr>
            <a:r>
              <a:rPr lang="cs-CZ" sz="2200" b="1" dirty="0"/>
              <a:t>? kapitalismus bez přívlastků, ? </a:t>
            </a:r>
            <a:r>
              <a:rPr lang="cs-CZ" sz="2200" dirty="0"/>
              <a:t>je postmoderní kapitalismem systém, kde slabá vláda slouží velkým firmám </a:t>
            </a:r>
            <a:r>
              <a:rPr lang="cs-CZ" sz="1900" dirty="0"/>
              <a:t>(které pro přežití v konkurenci pod taktovkou </a:t>
            </a:r>
            <a:r>
              <a:rPr lang="cs-CZ" sz="1900" i="1" dirty="0"/>
              <a:t>„neviditelné ruky trhu“ </a:t>
            </a:r>
            <a:r>
              <a:rPr lang="cs-CZ" sz="1900" dirty="0"/>
              <a:t>potřebují </a:t>
            </a:r>
            <a:r>
              <a:rPr lang="cs-CZ" sz="1900" i="1" dirty="0"/>
              <a:t>„viditelnou pěst vlády“</a:t>
            </a:r>
            <a:r>
              <a:rPr lang="cs-CZ" sz="1900" dirty="0"/>
              <a:t>, resp. lehce vydělávají na základě dotací)</a:t>
            </a:r>
          </a:p>
          <a:p>
            <a:pPr>
              <a:buFont typeface="Wingdings" panose="05000000000000000000" pitchFamily="2" charset="2"/>
              <a:buChar char="§"/>
            </a:pPr>
            <a:r>
              <a:rPr lang="cs-CZ" sz="2200" b="1" dirty="0"/>
              <a:t>? </a:t>
            </a:r>
            <a:r>
              <a:rPr lang="cs-CZ" sz="2200" dirty="0"/>
              <a:t>pozdní kapitalismus coby </a:t>
            </a:r>
            <a:r>
              <a:rPr lang="cs-CZ" sz="2200" b="1" dirty="0"/>
              <a:t>pokrokářský </a:t>
            </a:r>
            <a:r>
              <a:rPr lang="cs-CZ" sz="2200" b="1" i="1" dirty="0"/>
              <a:t>„</a:t>
            </a:r>
            <a:r>
              <a:rPr lang="cs-CZ" sz="2200" b="1" i="1" dirty="0" err="1"/>
              <a:t>woke</a:t>
            </a:r>
            <a:r>
              <a:rPr lang="cs-CZ" sz="2200" b="1" i="1" dirty="0"/>
              <a:t>“ </a:t>
            </a:r>
            <a:r>
              <a:rPr lang="cs-CZ" sz="2200" b="1" dirty="0"/>
              <a:t>kapitalismus </a:t>
            </a:r>
            <a:r>
              <a:rPr lang="cs-CZ" sz="1900" dirty="0"/>
              <a:t>(diktatura jediného názoru, velcí hráči podporou progresivismu odvádějí pozornost od problematiky přerozdělování či i od zacházení s vlastními zaměstnanci)</a:t>
            </a:r>
          </a:p>
          <a:p>
            <a:pPr>
              <a:buFont typeface="Wingdings" panose="05000000000000000000" pitchFamily="2" charset="2"/>
              <a:buChar char="§"/>
            </a:pPr>
            <a:r>
              <a:rPr lang="cs-CZ" sz="2200" b="1" dirty="0"/>
              <a:t>? ne-kapitalismus </a:t>
            </a:r>
            <a:r>
              <a:rPr lang="cs-CZ" sz="1900" dirty="0"/>
              <a:t>(utopický potenciál technologií 21. století nemá být spoután kapitalistickou představivostí např. dle </a:t>
            </a:r>
            <a:r>
              <a:rPr lang="cs-CZ" sz="1900" dirty="0" err="1"/>
              <a:t>Srnicek</a:t>
            </a:r>
            <a:r>
              <a:rPr lang="cs-CZ" sz="1900" dirty="0"/>
              <a:t>, N., </a:t>
            </a:r>
            <a:r>
              <a:rPr lang="cs-CZ" sz="1900" dirty="0" err="1"/>
              <a:t>Williams</a:t>
            </a:r>
            <a:r>
              <a:rPr lang="cs-CZ" sz="1900" dirty="0"/>
              <a:t>, A.: </a:t>
            </a:r>
            <a:r>
              <a:rPr lang="cs-CZ" sz="1900" i="1" dirty="0"/>
              <a:t>Vynalézání budoucnosti: Postkapitalismus a svět bez práce</a:t>
            </a:r>
            <a:r>
              <a:rPr lang="cs-CZ" sz="1900" dirty="0"/>
              <a:t>. Praha, Masarykova demokratická akademie 2020)</a:t>
            </a:r>
          </a:p>
          <a:p>
            <a:pPr>
              <a:buFont typeface="Wingdings" panose="05000000000000000000" pitchFamily="2" charset="2"/>
              <a:buChar char="§"/>
            </a:pPr>
            <a:r>
              <a:rPr lang="cs-CZ" sz="2200" b="1" dirty="0"/>
              <a:t>? </a:t>
            </a:r>
            <a:r>
              <a:rPr lang="cs-CZ" sz="2200" dirty="0"/>
              <a:t>centrální plánování, </a:t>
            </a:r>
            <a:r>
              <a:rPr lang="cs-CZ" sz="2200" b="1" dirty="0"/>
              <a:t>?</a:t>
            </a:r>
            <a:r>
              <a:rPr lang="cs-CZ" sz="2200" dirty="0"/>
              <a:t> nadnárodní koordinace, </a:t>
            </a:r>
            <a:r>
              <a:rPr lang="cs-CZ" sz="2200" b="1" dirty="0"/>
              <a:t>? </a:t>
            </a:r>
            <a:r>
              <a:rPr lang="cs-CZ" sz="2200" dirty="0" err="1"/>
              <a:t>kybersocialismus</a:t>
            </a:r>
            <a:r>
              <a:rPr lang="cs-CZ" sz="2200" dirty="0"/>
              <a:t>,                              </a:t>
            </a:r>
            <a:r>
              <a:rPr lang="cs-CZ" sz="2200" b="1" dirty="0"/>
              <a:t>? </a:t>
            </a:r>
            <a:r>
              <a:rPr lang="cs-CZ" sz="2200" b="1" dirty="0" err="1"/>
              <a:t>deglobalizace</a:t>
            </a:r>
            <a:r>
              <a:rPr lang="cs-CZ" sz="2200" b="1" dirty="0"/>
              <a:t> </a:t>
            </a:r>
            <a:r>
              <a:rPr lang="cs-CZ" sz="2200" dirty="0"/>
              <a:t>či</a:t>
            </a:r>
            <a:r>
              <a:rPr lang="cs-CZ" sz="2200" b="1" dirty="0"/>
              <a:t> </a:t>
            </a:r>
            <a:r>
              <a:rPr lang="cs-CZ" sz="2200" b="1" dirty="0" err="1"/>
              <a:t>reglobalizace</a:t>
            </a:r>
            <a:r>
              <a:rPr lang="cs-CZ" sz="2200" dirty="0"/>
              <a:t>, </a:t>
            </a:r>
            <a:r>
              <a:rPr lang="cs-CZ" sz="2200" b="1" dirty="0"/>
              <a:t>? </a:t>
            </a:r>
            <a:r>
              <a:rPr lang="cs-CZ" sz="2200" dirty="0"/>
              <a:t>ekonomická a politická samospráva </a:t>
            </a:r>
          </a:p>
          <a:p>
            <a:pPr>
              <a:buFont typeface="Wingdings" panose="05000000000000000000" pitchFamily="2" charset="2"/>
              <a:buChar char="§"/>
            </a:pPr>
            <a:r>
              <a:rPr lang="cs-CZ" sz="2200" b="1" dirty="0"/>
              <a:t>? lokalizace</a:t>
            </a:r>
            <a:r>
              <a:rPr lang="cs-CZ" sz="2200" dirty="0"/>
              <a:t>, lokální systémy – </a:t>
            </a:r>
            <a:r>
              <a:rPr lang="cs-CZ" sz="2200" b="1" dirty="0"/>
              <a:t>projekt lokálního resetu </a:t>
            </a:r>
            <a:r>
              <a:rPr lang="cs-CZ" sz="1900" dirty="0"/>
              <a:t>(pilíře: robotizace, nové zdroje energie, digitální měna, základní nepodmíněný příjem aj.)   </a:t>
            </a:r>
          </a:p>
        </p:txBody>
      </p:sp>
    </p:spTree>
    <p:extLst>
      <p:ext uri="{BB962C8B-B14F-4D97-AF65-F5344CB8AC3E}">
        <p14:creationId xmlns:p14="http://schemas.microsoft.com/office/powerpoint/2010/main" val="14491935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3A1ACF-8FFB-4734-BBCA-09EE98942C38}"/>
              </a:ext>
            </a:extLst>
          </p:cNvPr>
          <p:cNvSpPr>
            <a:spLocks noGrp="1"/>
          </p:cNvSpPr>
          <p:nvPr>
            <p:ph type="title"/>
          </p:nvPr>
        </p:nvSpPr>
        <p:spPr>
          <a:xfrm>
            <a:off x="107504" y="44624"/>
            <a:ext cx="8856984" cy="1224136"/>
          </a:xfrm>
        </p:spPr>
        <p:txBody>
          <a:bodyPr>
            <a:noAutofit/>
          </a:bodyPr>
          <a:lstStyle/>
          <a:p>
            <a:r>
              <a:rPr lang="cs-CZ" sz="3200" b="1" dirty="0">
                <a:latin typeface="+mn-lt"/>
              </a:rPr>
              <a:t>Lokalizace, participace, ekonomická demokracie                        </a:t>
            </a:r>
            <a:r>
              <a:rPr lang="cs-CZ" sz="2000" dirty="0">
                <a:latin typeface="+mn-lt"/>
              </a:rPr>
              <a:t>dle </a:t>
            </a:r>
            <a:r>
              <a:rPr lang="cs-CZ" sz="2000" dirty="0">
                <a:effectLst/>
                <a:latin typeface="+mn-lt"/>
                <a:ea typeface="Times New Roman" panose="02020603050405020304" pitchFamily="18" charset="0"/>
                <a:cs typeface="Times New Roman" panose="02020603050405020304" pitchFamily="18" charset="0"/>
              </a:rPr>
              <a:t>Švihlíková, I.: </a:t>
            </a:r>
            <a:r>
              <a:rPr lang="cs-CZ" sz="2000" i="1" dirty="0">
                <a:effectLst/>
                <a:latin typeface="+mn-lt"/>
                <a:ea typeface="Times New Roman" panose="02020603050405020304" pitchFamily="18" charset="0"/>
                <a:cs typeface="Times New Roman" panose="02020603050405020304" pitchFamily="18" charset="0"/>
              </a:rPr>
              <a:t>Veřejná a participativní ekonomika</a:t>
            </a:r>
            <a:r>
              <a:rPr lang="cs-CZ" sz="2000" dirty="0">
                <a:effectLst/>
                <a:latin typeface="+mn-lt"/>
                <a:ea typeface="Times New Roman" panose="02020603050405020304" pitchFamily="18" charset="0"/>
                <a:cs typeface="Times New Roman" panose="02020603050405020304" pitchFamily="18" charset="0"/>
              </a:rPr>
              <a:t>. Praha, Vydáno vlastním nákladem autorky 2021</a:t>
            </a:r>
            <a:endParaRPr lang="cs-CZ" sz="2000" dirty="0"/>
          </a:p>
        </p:txBody>
      </p:sp>
      <p:sp>
        <p:nvSpPr>
          <p:cNvPr id="3" name="Zástupný obsah 2">
            <a:extLst>
              <a:ext uri="{FF2B5EF4-FFF2-40B4-BE49-F238E27FC236}">
                <a16:creationId xmlns:a16="http://schemas.microsoft.com/office/drawing/2014/main" id="{13E5D067-3484-48E9-891E-317073413363}"/>
              </a:ext>
            </a:extLst>
          </p:cNvPr>
          <p:cNvSpPr>
            <a:spLocks noGrp="1"/>
          </p:cNvSpPr>
          <p:nvPr>
            <p:ph idx="1"/>
          </p:nvPr>
        </p:nvSpPr>
        <p:spPr>
          <a:xfrm>
            <a:off x="457200" y="1124744"/>
            <a:ext cx="8229600" cy="5832649"/>
          </a:xfrm>
        </p:spPr>
        <p:txBody>
          <a:bodyPr>
            <a:normAutofit/>
          </a:bodyPr>
          <a:lstStyle/>
          <a:p>
            <a:pPr>
              <a:buFont typeface="Wingdings" panose="05000000000000000000" pitchFamily="2" charset="2"/>
              <a:buChar char="§"/>
            </a:pPr>
            <a:r>
              <a:rPr lang="cs-CZ" sz="1600" dirty="0">
                <a:effectLst/>
                <a:ea typeface="Times New Roman" panose="02020603050405020304" pitchFamily="18" charset="0"/>
              </a:rPr>
              <a:t>pandemie Covid-19 jako </a:t>
            </a:r>
            <a:r>
              <a:rPr lang="cs-CZ" sz="1600" b="1" dirty="0">
                <a:effectLst/>
                <a:ea typeface="Times New Roman" panose="02020603050405020304" pitchFamily="18" charset="0"/>
              </a:rPr>
              <a:t>zlom, který vyjevil slabé stránky globalizace </a:t>
            </a:r>
            <a:r>
              <a:rPr lang="cs-CZ" sz="1400" dirty="0">
                <a:effectLst/>
                <a:ea typeface="Times New Roman" panose="02020603050405020304" pitchFamily="18" charset="0"/>
              </a:rPr>
              <a:t>(narušení výrobních aj. řetězců, dopravy, tlaky na posílení národního/regionálního </a:t>
            </a:r>
            <a:r>
              <a:rPr lang="cs-CZ" sz="1400" dirty="0" err="1">
                <a:effectLst/>
                <a:ea typeface="Times New Roman" panose="02020603050405020304" pitchFamily="18" charset="0"/>
              </a:rPr>
              <a:t>etc</a:t>
            </a:r>
            <a:r>
              <a:rPr lang="cs-CZ" sz="1400" dirty="0">
                <a:effectLst/>
                <a:ea typeface="Times New Roman" panose="02020603050405020304" pitchFamily="18" charset="0"/>
              </a:rPr>
              <a:t>.)</a:t>
            </a:r>
            <a:r>
              <a:rPr lang="cs-CZ" sz="1600" dirty="0">
                <a:effectLst/>
                <a:ea typeface="Times New Roman" panose="02020603050405020304" pitchFamily="18" charset="0"/>
              </a:rPr>
              <a:t>, včetně </a:t>
            </a:r>
            <a:r>
              <a:rPr lang="cs-CZ" sz="1600" b="1" dirty="0">
                <a:effectLst/>
                <a:ea typeface="Times New Roman" panose="02020603050405020304" pitchFamily="18" charset="0"/>
              </a:rPr>
              <a:t>zranitelnosti ekonomik</a:t>
            </a:r>
          </a:p>
          <a:p>
            <a:pPr lvl="1">
              <a:buFont typeface="Wingdings" panose="05000000000000000000" pitchFamily="2" charset="2"/>
              <a:buChar char="§"/>
            </a:pPr>
            <a:r>
              <a:rPr lang="cs-CZ" sz="1400" b="1" dirty="0">
                <a:effectLst/>
                <a:ea typeface="Times New Roman" panose="02020603050405020304" pitchFamily="18" charset="0"/>
              </a:rPr>
              <a:t>ekonomické</a:t>
            </a:r>
            <a:r>
              <a:rPr lang="cs-CZ" sz="1400" dirty="0">
                <a:effectLst/>
                <a:ea typeface="Times New Roman" panose="02020603050405020304" pitchFamily="18" charset="0"/>
              </a:rPr>
              <a:t> aspekty negativ globalizace (</a:t>
            </a:r>
            <a:r>
              <a:rPr lang="cs-CZ" sz="1400" dirty="0">
                <a:effectLst/>
                <a:ea typeface="Times New Roman" panose="02020603050405020304" pitchFamily="18" charset="0"/>
                <a:cs typeface="Times New Roman" panose="02020603050405020304" pitchFamily="18" charset="0"/>
              </a:rPr>
              <a:t>rostoucí nerovnost, závod ke dnu, eroze soběstačnosti)</a:t>
            </a:r>
          </a:p>
          <a:p>
            <a:pPr lvl="1">
              <a:buFont typeface="Wingdings" panose="05000000000000000000" pitchFamily="2" charset="2"/>
              <a:buChar char="§"/>
            </a:pPr>
            <a:r>
              <a:rPr lang="cs-CZ" sz="1400" b="1" dirty="0">
                <a:effectLst/>
                <a:ea typeface="Times New Roman" panose="02020603050405020304" pitchFamily="18" charset="0"/>
                <a:cs typeface="Times New Roman" panose="02020603050405020304" pitchFamily="18" charset="0"/>
              </a:rPr>
              <a:t>environmentální </a:t>
            </a:r>
            <a:r>
              <a:rPr lang="cs-CZ" sz="1400" dirty="0">
                <a:effectLst/>
                <a:ea typeface="Times New Roman" panose="02020603050405020304" pitchFamily="18" charset="0"/>
                <a:cs typeface="Times New Roman" panose="02020603050405020304" pitchFamily="18" charset="0"/>
              </a:rPr>
              <a:t>aspekty (globální doprava, pokračující ztráta biodiverzity, ztráta úrodné půdy)</a:t>
            </a:r>
          </a:p>
          <a:p>
            <a:pPr lvl="1">
              <a:buFont typeface="Wingdings" panose="05000000000000000000" pitchFamily="2" charset="2"/>
              <a:buChar char="§"/>
            </a:pPr>
            <a:r>
              <a:rPr lang="cs-CZ" sz="1400" b="1" dirty="0">
                <a:effectLst/>
                <a:ea typeface="Times New Roman" panose="02020603050405020304" pitchFamily="18" charset="0"/>
                <a:cs typeface="Times New Roman" panose="02020603050405020304" pitchFamily="18" charset="0"/>
              </a:rPr>
              <a:t>kulturní a politické </a:t>
            </a:r>
            <a:r>
              <a:rPr lang="cs-CZ" sz="1400" dirty="0">
                <a:effectLst/>
                <a:ea typeface="Times New Roman" panose="02020603050405020304" pitchFamily="18" charset="0"/>
                <a:cs typeface="Times New Roman" panose="02020603050405020304" pitchFamily="18" charset="0"/>
              </a:rPr>
              <a:t>aspekty (rozpad společenství/komunit, klesající kulturní diverzita, demokracie ztrácí svou legitimitu)</a:t>
            </a:r>
            <a:endParaRPr lang="cs-CZ" sz="1400" dirty="0">
              <a:effectLst/>
              <a:ea typeface="Times New Roman" panose="02020603050405020304" pitchFamily="18" charset="0"/>
            </a:endParaRPr>
          </a:p>
          <a:p>
            <a:pPr>
              <a:buFont typeface="Wingdings" panose="05000000000000000000" pitchFamily="2" charset="2"/>
              <a:buChar char="§"/>
            </a:pPr>
            <a:r>
              <a:rPr lang="cs-CZ" sz="1600" dirty="0">
                <a:effectLst/>
                <a:ea typeface="Times New Roman" panose="02020603050405020304" pitchFamily="18" charset="0"/>
              </a:rPr>
              <a:t>pandemie </a:t>
            </a:r>
            <a:r>
              <a:rPr lang="cs-CZ" sz="1400" dirty="0">
                <a:effectLst/>
                <a:ea typeface="Times New Roman" panose="02020603050405020304" pitchFamily="18" charset="0"/>
              </a:rPr>
              <a:t>(v kontextu globalizace ve smyslu ekonomického propojování s technologickým jádrem)</a:t>
            </a:r>
            <a:r>
              <a:rPr lang="cs-CZ" sz="1600" dirty="0">
                <a:effectLst/>
                <a:ea typeface="Times New Roman" panose="02020603050405020304" pitchFamily="18" charset="0"/>
              </a:rPr>
              <a:t> se časově sešla s dalšími hlubokými změnami – </a:t>
            </a:r>
            <a:r>
              <a:rPr lang="cs-CZ" sz="1600" b="1" dirty="0">
                <a:ea typeface="Times New Roman" panose="02020603050405020304" pitchFamily="18" charset="0"/>
              </a:rPr>
              <a:t>nárůstem vlivu digitalizace a rostoucími tlaky na environmentální potřeby</a:t>
            </a:r>
            <a:endParaRPr lang="cs-CZ" sz="1600" b="1" dirty="0">
              <a:effectLst/>
              <a:ea typeface="Times New Roman" panose="02020603050405020304" pitchFamily="18" charset="0"/>
            </a:endParaRPr>
          </a:p>
          <a:p>
            <a:pPr>
              <a:buFont typeface="Wingdings" panose="05000000000000000000" pitchFamily="2" charset="2"/>
              <a:buChar char="§"/>
            </a:pPr>
            <a:r>
              <a:rPr lang="cs-CZ" sz="1600" dirty="0">
                <a:effectLst/>
                <a:ea typeface="Times New Roman" panose="02020603050405020304" pitchFamily="18" charset="0"/>
              </a:rPr>
              <a:t>predikce dalších hlubokých </a:t>
            </a:r>
            <a:r>
              <a:rPr lang="cs-CZ" sz="1400" dirty="0">
                <a:effectLst/>
                <a:ea typeface="Times New Roman" panose="02020603050405020304" pitchFamily="18" charset="0"/>
              </a:rPr>
              <a:t>(a nikoli pouze krátkodobých</a:t>
            </a:r>
            <a:r>
              <a:rPr lang="cs-CZ" sz="1600" dirty="0">
                <a:effectLst/>
                <a:ea typeface="Times New Roman" panose="02020603050405020304" pitchFamily="18" charset="0"/>
              </a:rPr>
              <a:t>) proměn mezinárodní dělby práce</a:t>
            </a:r>
          </a:p>
          <a:p>
            <a:pPr lvl="1">
              <a:buFont typeface="Wingdings" panose="05000000000000000000" pitchFamily="2" charset="2"/>
              <a:buChar char="§"/>
            </a:pPr>
            <a:r>
              <a:rPr lang="cs-CZ" sz="1400" b="1" dirty="0" err="1">
                <a:effectLst/>
                <a:ea typeface="Times New Roman" panose="02020603050405020304" pitchFamily="18" charset="0"/>
              </a:rPr>
              <a:t>reshoring</a:t>
            </a:r>
            <a:endParaRPr lang="cs-CZ" sz="1400" b="1" dirty="0">
              <a:effectLst/>
              <a:ea typeface="Times New Roman" panose="02020603050405020304" pitchFamily="18" charset="0"/>
            </a:endParaRPr>
          </a:p>
          <a:p>
            <a:pPr lvl="1">
              <a:buFont typeface="Wingdings" panose="05000000000000000000" pitchFamily="2" charset="2"/>
              <a:buChar char="§"/>
            </a:pPr>
            <a:r>
              <a:rPr lang="cs-CZ" sz="1400" b="1" dirty="0">
                <a:ea typeface="Times New Roman" panose="02020603050405020304" pitchFamily="18" charset="0"/>
              </a:rPr>
              <a:t>d</a:t>
            </a:r>
            <a:r>
              <a:rPr lang="cs-CZ" sz="1400" b="1" dirty="0">
                <a:effectLst/>
                <a:ea typeface="Times New Roman" panose="02020603050405020304" pitchFamily="18" charset="0"/>
              </a:rPr>
              <a:t>iverzifikace</a:t>
            </a:r>
          </a:p>
          <a:p>
            <a:pPr lvl="1">
              <a:buFont typeface="Wingdings" panose="05000000000000000000" pitchFamily="2" charset="2"/>
              <a:buChar char="§"/>
            </a:pPr>
            <a:r>
              <a:rPr lang="cs-CZ" sz="1400" b="1" dirty="0">
                <a:effectLst/>
                <a:ea typeface="Times New Roman" panose="02020603050405020304" pitchFamily="18" charset="0"/>
              </a:rPr>
              <a:t>regionalizace</a:t>
            </a:r>
          </a:p>
          <a:p>
            <a:pPr lvl="1">
              <a:buFont typeface="Wingdings" panose="05000000000000000000" pitchFamily="2" charset="2"/>
              <a:buChar char="§"/>
            </a:pPr>
            <a:r>
              <a:rPr lang="cs-CZ" sz="1400" b="1" dirty="0">
                <a:effectLst/>
                <a:ea typeface="Times New Roman" panose="02020603050405020304" pitchFamily="18" charset="0"/>
              </a:rPr>
              <a:t>lokální produkce </a:t>
            </a:r>
            <a:r>
              <a:rPr lang="cs-CZ" sz="1400" dirty="0">
                <a:effectLst/>
                <a:ea typeface="Times New Roman" panose="02020603050405020304" pitchFamily="18" charset="0"/>
              </a:rPr>
              <a:t>(replikace), 3D tisk jako decentralizovaná technologie, </a:t>
            </a:r>
            <a:r>
              <a:rPr lang="cs-CZ" sz="1400" b="1" dirty="0">
                <a:effectLst/>
                <a:ea typeface="Times New Roman" panose="02020603050405020304" pitchFamily="18" charset="0"/>
              </a:rPr>
              <a:t>soběstačnost</a:t>
            </a:r>
            <a:r>
              <a:rPr lang="cs-CZ" sz="1400" dirty="0">
                <a:effectLst/>
                <a:ea typeface="Times New Roman" panose="02020603050405020304" pitchFamily="18" charset="0"/>
              </a:rPr>
              <a:t> (jako strategická kategorie), </a:t>
            </a:r>
            <a:r>
              <a:rPr lang="cs-CZ" sz="1400" b="1" dirty="0">
                <a:effectLst/>
                <a:ea typeface="Times New Roman" panose="02020603050405020304" pitchFamily="18" charset="0"/>
              </a:rPr>
              <a:t>minimální obchod </a:t>
            </a:r>
            <a:r>
              <a:rPr lang="cs-CZ" sz="1400" dirty="0">
                <a:effectLst/>
                <a:ea typeface="Times New Roman" panose="02020603050405020304" pitchFamily="18" charset="0"/>
              </a:rPr>
              <a:t>(výroba a spotřeba na místě) i tzv. </a:t>
            </a:r>
            <a:r>
              <a:rPr lang="cs-CZ" sz="1400" b="1" dirty="0">
                <a:effectLst/>
                <a:ea typeface="Times New Roman" panose="02020603050405020304" pitchFamily="18" charset="0"/>
              </a:rPr>
              <a:t>distribuovaná výroba  </a:t>
            </a:r>
          </a:p>
          <a:p>
            <a:pPr>
              <a:buFont typeface="Wingdings" panose="05000000000000000000" pitchFamily="2" charset="2"/>
              <a:buChar char="§"/>
            </a:pPr>
            <a:r>
              <a:rPr lang="cs-CZ" sz="1600" b="1" dirty="0"/>
              <a:t>přednosti lokálního principu </a:t>
            </a:r>
            <a:r>
              <a:rPr lang="cs-CZ" sz="1600" dirty="0"/>
              <a:t>– ukotvení v místním prostředí se </a:t>
            </a:r>
            <a:r>
              <a:rPr lang="cs-CZ" sz="1600" b="1" dirty="0"/>
              <a:t>zodpovědností k místu </a:t>
            </a:r>
          </a:p>
          <a:p>
            <a:pPr>
              <a:buFont typeface="Wingdings" panose="05000000000000000000" pitchFamily="2" charset="2"/>
              <a:buChar char="§"/>
            </a:pPr>
            <a:r>
              <a:rPr lang="cs-CZ" sz="1600" b="1" dirty="0"/>
              <a:t>stupně vyspělosti </a:t>
            </a:r>
            <a:r>
              <a:rPr lang="cs-CZ" sz="1600" dirty="0"/>
              <a:t>lokální ekonomiky </a:t>
            </a:r>
            <a:r>
              <a:rPr lang="cs-CZ" sz="1400" dirty="0"/>
              <a:t>(</a:t>
            </a:r>
            <a:r>
              <a:rPr lang="cs-CZ" sz="1400" dirty="0">
                <a:effectLst/>
                <a:ea typeface="Times New Roman" panose="02020603050405020304" pitchFamily="18" charset="0"/>
                <a:cs typeface="Times New Roman" panose="02020603050405020304" pitchFamily="18" charset="0"/>
              </a:rPr>
              <a:t>spojení mezi místní výrobou a spotřebou, dále využití místních pracovníků a zdrojů, místních odbytových struktur, zahrnutí výroby energie a recyklace odpadů, místní dopravy a místních finanční toky, participace občanů na rozvoji lokality, aktivní roli municipality atd.)</a:t>
            </a:r>
          </a:p>
          <a:p>
            <a:pPr>
              <a:buFont typeface="Wingdings" panose="05000000000000000000" pitchFamily="2" charset="2"/>
              <a:buChar char="§"/>
            </a:pPr>
            <a:r>
              <a:rPr lang="cs-CZ" sz="1600" b="1" dirty="0">
                <a:cs typeface="Times New Roman" panose="02020603050405020304" pitchFamily="18" charset="0"/>
              </a:rPr>
              <a:t>ekonomická demokracie </a:t>
            </a:r>
            <a:r>
              <a:rPr lang="cs-CZ" sz="1600" dirty="0">
                <a:cs typeface="Times New Roman" panose="02020603050405020304" pitchFamily="18" charset="0"/>
              </a:rPr>
              <a:t>a její formy </a:t>
            </a:r>
            <a:r>
              <a:rPr lang="cs-CZ" sz="1400" dirty="0">
                <a:cs typeface="Times New Roman" panose="02020603050405020304" pitchFamily="18" charset="0"/>
              </a:rPr>
              <a:t>(</a:t>
            </a:r>
            <a:r>
              <a:rPr lang="cs-CZ" sz="1400" b="1" dirty="0">
                <a:cs typeface="Times New Roman" panose="02020603050405020304" pitchFamily="18" charset="0"/>
              </a:rPr>
              <a:t>zaměstnanecká participace</a:t>
            </a:r>
            <a:r>
              <a:rPr lang="cs-CZ" sz="1400" dirty="0">
                <a:cs typeface="Times New Roman" panose="02020603050405020304" pitchFamily="18" charset="0"/>
              </a:rPr>
              <a:t>, </a:t>
            </a:r>
            <a:r>
              <a:rPr lang="cs-CZ" sz="1400" b="1" dirty="0">
                <a:cs typeface="Times New Roman" panose="02020603050405020304" pitchFamily="18" charset="0"/>
              </a:rPr>
              <a:t>družstevnictví</a:t>
            </a:r>
            <a:r>
              <a:rPr lang="cs-CZ" sz="1400" dirty="0">
                <a:cs typeface="Times New Roman" panose="02020603050405020304" pitchFamily="18" charset="0"/>
              </a:rPr>
              <a:t>, </a:t>
            </a:r>
            <a:r>
              <a:rPr lang="cs-CZ" sz="1400" b="1" dirty="0">
                <a:cs typeface="Times New Roman" panose="02020603050405020304" pitchFamily="18" charset="0"/>
              </a:rPr>
              <a:t>lokální finance</a:t>
            </a:r>
            <a:r>
              <a:rPr lang="cs-CZ" sz="1400" dirty="0">
                <a:cs typeface="Times New Roman" panose="02020603050405020304" pitchFamily="18" charset="0"/>
              </a:rPr>
              <a:t>)</a:t>
            </a:r>
          </a:p>
          <a:p>
            <a:pPr>
              <a:buFont typeface="Wingdings" panose="05000000000000000000" pitchFamily="2" charset="2"/>
              <a:buChar char="§"/>
            </a:pPr>
            <a:r>
              <a:rPr lang="cs-CZ" sz="1600" dirty="0">
                <a:cs typeface="Times New Roman" panose="02020603050405020304" pitchFamily="18" charset="0"/>
              </a:rPr>
              <a:t>lokalizace jako </a:t>
            </a:r>
            <a:r>
              <a:rPr lang="cs-CZ" sz="1600" b="1" dirty="0">
                <a:cs typeface="Times New Roman" panose="02020603050405020304" pitchFamily="18" charset="0"/>
              </a:rPr>
              <a:t>reakce na výzvy doby a potenciál nových technologií </a:t>
            </a:r>
            <a:r>
              <a:rPr lang="cs-CZ" sz="1400" dirty="0">
                <a:cs typeface="Times New Roman" panose="02020603050405020304" pitchFamily="18" charset="0"/>
              </a:rPr>
              <a:t>(3D tisk, blockchain) </a:t>
            </a:r>
            <a:r>
              <a:rPr lang="cs-CZ" sz="1600" dirty="0">
                <a:cs typeface="Times New Roman" panose="02020603050405020304" pitchFamily="18" charset="0"/>
              </a:rPr>
              <a:t>– </a:t>
            </a:r>
            <a:r>
              <a:rPr lang="cs-CZ" sz="1600" b="1" dirty="0">
                <a:cs typeface="Times New Roman" panose="02020603050405020304" pitchFamily="18" charset="0"/>
              </a:rPr>
              <a:t>šance vymanit se ze závislého postavení ekonomiky ČR </a:t>
            </a:r>
            <a:r>
              <a:rPr lang="cs-CZ" sz="1400" dirty="0">
                <a:cs typeface="Times New Roman" panose="02020603050405020304" pitchFamily="18" charset="0"/>
              </a:rPr>
              <a:t>(jako kolonie a montovny) </a:t>
            </a:r>
            <a:endParaRPr lang="cs-CZ" sz="1400" dirty="0"/>
          </a:p>
        </p:txBody>
      </p:sp>
    </p:spTree>
    <p:extLst>
      <p:ext uri="{BB962C8B-B14F-4D97-AF65-F5344CB8AC3E}">
        <p14:creationId xmlns:p14="http://schemas.microsoft.com/office/powerpoint/2010/main" val="42252687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EF42CB-390E-ABE2-6C4E-BF051E8B2589}"/>
              </a:ext>
            </a:extLst>
          </p:cNvPr>
          <p:cNvSpPr>
            <a:spLocks noGrp="1"/>
          </p:cNvSpPr>
          <p:nvPr>
            <p:ph type="title"/>
          </p:nvPr>
        </p:nvSpPr>
        <p:spPr>
          <a:xfrm>
            <a:off x="467544" y="332656"/>
            <a:ext cx="8208912" cy="1152128"/>
          </a:xfrm>
        </p:spPr>
        <p:txBody>
          <a:bodyPr>
            <a:noAutofit/>
          </a:bodyPr>
          <a:lstStyle/>
          <a:p>
            <a:r>
              <a:rPr lang="cs-CZ" sz="4000" b="1" dirty="0"/>
              <a:t>Hledání vize pro ČR                                 v globálním kontextu</a:t>
            </a:r>
          </a:p>
        </p:txBody>
      </p:sp>
      <p:sp>
        <p:nvSpPr>
          <p:cNvPr id="3" name="Zástupný obsah 2">
            <a:extLst>
              <a:ext uri="{FF2B5EF4-FFF2-40B4-BE49-F238E27FC236}">
                <a16:creationId xmlns:a16="http://schemas.microsoft.com/office/drawing/2014/main" id="{DB3C5478-7D8A-8FB3-B3FC-9DDAE2B17AE2}"/>
              </a:ext>
            </a:extLst>
          </p:cNvPr>
          <p:cNvSpPr>
            <a:spLocks noGrp="1"/>
          </p:cNvSpPr>
          <p:nvPr>
            <p:ph idx="1"/>
          </p:nvPr>
        </p:nvSpPr>
        <p:spPr>
          <a:xfrm>
            <a:off x="467544" y="1628800"/>
            <a:ext cx="8208912" cy="5112568"/>
          </a:xfrm>
        </p:spPr>
        <p:txBody>
          <a:bodyPr>
            <a:normAutofit/>
          </a:bodyPr>
          <a:lstStyle/>
          <a:p>
            <a:pPr>
              <a:buFont typeface="Wingdings" panose="05000000000000000000" pitchFamily="2" charset="2"/>
              <a:buChar char="§"/>
            </a:pPr>
            <a:r>
              <a:rPr lang="cs-CZ" sz="2800" dirty="0">
                <a:latin typeface="Calibri" panose="020F0502020204030204" pitchFamily="34" charset="0"/>
                <a:cs typeface="Calibri" panose="020F0502020204030204" pitchFamily="34" charset="0"/>
              </a:rPr>
              <a:t>česká modifikace Green </a:t>
            </a:r>
            <a:r>
              <a:rPr lang="cs-CZ" sz="2800" dirty="0" err="1">
                <a:latin typeface="Calibri" panose="020F0502020204030204" pitchFamily="34" charset="0"/>
                <a:cs typeface="Calibri" panose="020F0502020204030204" pitchFamily="34" charset="0"/>
              </a:rPr>
              <a:t>Dealu</a:t>
            </a:r>
            <a:r>
              <a:rPr lang="cs-CZ" sz="2800" dirty="0">
                <a:latin typeface="Calibri" panose="020F0502020204030204" pitchFamily="34" charset="0"/>
                <a:cs typeface="Calibri" panose="020F0502020204030204" pitchFamily="34" charset="0"/>
              </a:rPr>
              <a:t>: </a:t>
            </a:r>
            <a:r>
              <a:rPr lang="cs-CZ" sz="2800" b="1" dirty="0">
                <a:latin typeface="Calibri" panose="020F0502020204030204" pitchFamily="34" charset="0"/>
                <a:cs typeface="Calibri" panose="020F0502020204030204" pitchFamily="34" charset="0"/>
              </a:rPr>
              <a:t>Nová dohoda – Program sociálně-ekologické transformace pro Českou republiku </a:t>
            </a:r>
            <a:r>
              <a:rPr lang="cs-CZ" sz="2800" dirty="0">
                <a:latin typeface="Calibri" panose="020F0502020204030204" pitchFamily="34" charset="0"/>
                <a:cs typeface="Calibri" panose="020F0502020204030204" pitchFamily="34" charset="0"/>
                <a:hlinkClick r:id="rId2"/>
              </a:rPr>
              <a:t>https://novadohoda.cz/</a:t>
            </a:r>
            <a:endParaRPr lang="cs-CZ" sz="28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cs-CZ" sz="2800" dirty="0">
                <a:latin typeface="Calibri" panose="020F0502020204030204" pitchFamily="34" charset="0"/>
                <a:cs typeface="Calibri" panose="020F0502020204030204" pitchFamily="34" charset="0"/>
              </a:rPr>
              <a:t>zájmy českých manažerů: </a:t>
            </a:r>
            <a:r>
              <a:rPr lang="cs-CZ" sz="2800" b="1" dirty="0">
                <a:effectLst/>
                <a:latin typeface="Calibri" panose="020F0502020204030204" pitchFamily="34" charset="0"/>
                <a:ea typeface="Times New Roman" panose="02020603050405020304" pitchFamily="18" charset="0"/>
                <a:cs typeface="Calibri" panose="020F0502020204030204" pitchFamily="34" charset="0"/>
              </a:rPr>
              <a:t>Druhá ekonomická transformace</a:t>
            </a:r>
            <a:r>
              <a:rPr lang="cs-CZ" sz="2800" dirty="0">
                <a:effectLst/>
                <a:latin typeface="Calibri" panose="020F0502020204030204" pitchFamily="34" charset="0"/>
                <a:ea typeface="Times New Roman" panose="02020603050405020304" pitchFamily="18" charset="0"/>
                <a:cs typeface="Calibri" panose="020F0502020204030204" pitchFamily="34" charset="0"/>
              </a:rPr>
              <a:t> </a:t>
            </a:r>
            <a:r>
              <a:rPr lang="cs-CZ" sz="2800" dirty="0">
                <a:effectLst/>
                <a:latin typeface="Calibri" panose="020F0502020204030204" pitchFamily="34" charset="0"/>
                <a:ea typeface="Times New Roman" panose="02020603050405020304" pitchFamily="18" charset="0"/>
                <a:cs typeface="Calibri" panose="020F0502020204030204" pitchFamily="34" charset="0"/>
                <a:hlinkClick r:id="rId3"/>
              </a:rPr>
              <a:t>https://druhaekonomickatransformace.cz/</a:t>
            </a:r>
            <a:endParaRPr lang="cs-CZ" sz="2800" dirty="0">
              <a:effectLst/>
              <a:latin typeface="Calibri" panose="020F0502020204030204" pitchFamily="34" charset="0"/>
              <a:ea typeface="Times New Roman" panose="02020603050405020304" pitchFamily="18" charset="0"/>
              <a:cs typeface="Calibri" panose="020F0502020204030204" pitchFamily="34" charset="0"/>
            </a:endParaRPr>
          </a:p>
          <a:p>
            <a:pPr>
              <a:buFont typeface="Wingdings" panose="05000000000000000000" pitchFamily="2" charset="2"/>
              <a:buChar char="§"/>
            </a:pPr>
            <a:r>
              <a:rPr lang="cs-CZ" sz="2800" dirty="0">
                <a:latin typeface="Calibri" panose="020F0502020204030204" pitchFamily="34" charset="0"/>
                <a:ea typeface="Times New Roman" panose="02020603050405020304" pitchFamily="18" charset="0"/>
                <a:cs typeface="Calibri" panose="020F0502020204030204" pitchFamily="34" charset="0"/>
              </a:rPr>
              <a:t>alternativní </a:t>
            </a:r>
            <a:r>
              <a:rPr lang="cs-CZ" sz="2800" dirty="0">
                <a:latin typeface="Calibri" panose="020F0502020204030204" pitchFamily="34" charset="0"/>
                <a:cs typeface="Calibri" panose="020F0502020204030204" pitchFamily="34" charset="0"/>
              </a:rPr>
              <a:t>Sdružení za obnovu národní suverenity: </a:t>
            </a:r>
            <a:r>
              <a:rPr lang="cs-CZ" sz="2800" b="1" dirty="0">
                <a:latin typeface="Calibri" panose="020F0502020204030204" pitchFamily="34" charset="0"/>
                <a:cs typeface="Calibri" panose="020F0502020204030204" pitchFamily="34" charset="0"/>
              </a:rPr>
              <a:t>Kudy z krize </a:t>
            </a:r>
            <a:r>
              <a:rPr lang="cs-CZ" sz="2800" dirty="0">
                <a:latin typeface="Calibri" panose="020F0502020204030204" pitchFamily="34" charset="0"/>
                <a:cs typeface="Calibri" panose="020F0502020204030204" pitchFamily="34" charset="0"/>
                <a:hlinkClick r:id="rId4"/>
              </a:rPr>
              <a:t>https://www.kudyzkrize.cz/</a:t>
            </a:r>
            <a:endParaRPr lang="cs-CZ" sz="28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cs-CZ" sz="2800" dirty="0">
                <a:latin typeface="Calibri" panose="020F0502020204030204" pitchFamily="34" charset="0"/>
                <a:cs typeface="Calibri" panose="020F0502020204030204" pitchFamily="34" charset="0"/>
              </a:rPr>
              <a:t>alternativní </a:t>
            </a:r>
            <a:r>
              <a:rPr lang="cs-CZ" sz="2800" b="1" dirty="0">
                <a:latin typeface="Calibri" panose="020F0502020204030204" pitchFamily="34" charset="0"/>
                <a:cs typeface="Calibri" panose="020F0502020204030204" pitchFamily="34" charset="0"/>
              </a:rPr>
              <a:t>pěstování vize</a:t>
            </a:r>
            <a:r>
              <a:rPr lang="cs-CZ" sz="2800" dirty="0">
                <a:latin typeface="Calibri" panose="020F0502020204030204" pitchFamily="34" charset="0"/>
                <a:cs typeface="Calibri" panose="020F0502020204030204" pitchFamily="34" charset="0"/>
              </a:rPr>
              <a:t>: </a:t>
            </a:r>
            <a:r>
              <a:rPr lang="cs-CZ" sz="2800" dirty="0">
                <a:latin typeface="Calibri" panose="020F0502020204030204" pitchFamily="34" charset="0"/>
                <a:cs typeface="Calibri" panose="020F0502020204030204" pitchFamily="34" charset="0"/>
                <a:hlinkClick r:id="rId5"/>
              </a:rPr>
              <a:t>https://radimvalencik.pise.cz/10363-vize-jakou-potrebujeme-202.html</a:t>
            </a:r>
            <a:endParaRPr lang="cs-CZ" sz="28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cs-CZ" sz="28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cs-CZ" sz="28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cs-CZ" sz="28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cs-CZ" dirty="0"/>
          </a:p>
        </p:txBody>
      </p:sp>
    </p:spTree>
    <p:extLst>
      <p:ext uri="{BB962C8B-B14F-4D97-AF65-F5344CB8AC3E}">
        <p14:creationId xmlns:p14="http://schemas.microsoft.com/office/powerpoint/2010/main" val="238139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8520" y="0"/>
            <a:ext cx="9252520" cy="548680"/>
          </a:xfrm>
        </p:spPr>
        <p:txBody>
          <a:bodyPr>
            <a:normAutofit/>
          </a:bodyPr>
          <a:lstStyle/>
          <a:p>
            <a:r>
              <a:rPr lang="cs-CZ" altLang="cs-CZ" sz="2400" b="1" i="1" dirty="0"/>
              <a:t>„Staré</a:t>
            </a:r>
            <a:r>
              <a:rPr lang="cs-CZ" altLang="cs-CZ" sz="2400" b="1" dirty="0"/>
              <a:t>“ a </a:t>
            </a:r>
            <a:r>
              <a:rPr lang="cs-CZ" altLang="cs-CZ" sz="2400" b="1" i="1" dirty="0"/>
              <a:t>„nové“ </a:t>
            </a:r>
            <a:r>
              <a:rPr lang="cs-CZ" altLang="cs-CZ" sz="2400" b="1" dirty="0"/>
              <a:t>teorie ekonomického růstu  </a:t>
            </a:r>
            <a:r>
              <a:rPr lang="cs-CZ" altLang="cs-CZ" sz="2000" dirty="0"/>
              <a:t>(v rámci standardní ekonomie)</a:t>
            </a:r>
            <a:endParaRPr lang="cs-CZ" sz="2000" dirty="0"/>
          </a:p>
        </p:txBody>
      </p:sp>
      <p:sp>
        <p:nvSpPr>
          <p:cNvPr id="3" name="Zástupný symbol pro obsah 2"/>
          <p:cNvSpPr>
            <a:spLocks noGrp="1"/>
          </p:cNvSpPr>
          <p:nvPr>
            <p:ph idx="1"/>
          </p:nvPr>
        </p:nvSpPr>
        <p:spPr>
          <a:xfrm>
            <a:off x="457200" y="476672"/>
            <a:ext cx="8229600" cy="6552728"/>
          </a:xfrm>
        </p:spPr>
        <p:txBody>
          <a:bodyPr>
            <a:normAutofit/>
          </a:bodyPr>
          <a:lstStyle/>
          <a:p>
            <a:pPr>
              <a:buFont typeface="Wingdings" panose="05000000000000000000" pitchFamily="2" charset="2"/>
              <a:buChar char="§"/>
            </a:pPr>
            <a:r>
              <a:rPr lang="cs-CZ" altLang="cs-CZ" sz="1600" dirty="0"/>
              <a:t>důraz na růst v podmínkách otevřených, resp. globalizovaných ekonomik </a:t>
            </a:r>
          </a:p>
          <a:p>
            <a:pPr>
              <a:buFont typeface="Wingdings" panose="05000000000000000000" pitchFamily="2" charset="2"/>
              <a:buChar char="§"/>
            </a:pPr>
            <a:r>
              <a:rPr lang="cs-CZ" altLang="cs-CZ" sz="1600" dirty="0"/>
              <a:t>stále prezentován </a:t>
            </a:r>
            <a:r>
              <a:rPr lang="cs-CZ" altLang="cs-CZ" sz="1600" b="1" i="1" dirty="0"/>
              <a:t>„starý“ </a:t>
            </a:r>
            <a:r>
              <a:rPr lang="cs-CZ" altLang="cs-CZ" sz="1600" b="1" dirty="0"/>
              <a:t>neoklasický </a:t>
            </a:r>
            <a:r>
              <a:rPr lang="cs-CZ" altLang="cs-CZ" sz="1600" b="1" dirty="0" err="1"/>
              <a:t>Solowův</a:t>
            </a:r>
            <a:r>
              <a:rPr lang="cs-CZ" altLang="cs-CZ" sz="1600" b="1" dirty="0"/>
              <a:t> růstový model</a:t>
            </a:r>
            <a:r>
              <a:rPr lang="cs-CZ" altLang="cs-CZ" sz="1600" dirty="0"/>
              <a:t>, který je stále více doplňován </a:t>
            </a:r>
            <a:r>
              <a:rPr lang="cs-CZ" altLang="cs-CZ" sz="1600" b="1" i="1" dirty="0"/>
              <a:t>„novými“ koncepty </a:t>
            </a:r>
            <a:r>
              <a:rPr lang="cs-CZ" altLang="cs-CZ" sz="1600" b="1" dirty="0"/>
              <a:t>– teoriemi endogenního růstu </a:t>
            </a:r>
          </a:p>
          <a:p>
            <a:pPr>
              <a:buFont typeface="Wingdings" panose="05000000000000000000" pitchFamily="2" charset="2"/>
              <a:buChar char="§"/>
            </a:pPr>
            <a:r>
              <a:rPr lang="cs-CZ" altLang="cs-CZ" sz="1800" dirty="0"/>
              <a:t>„staré“ modely operují s exogenním technologickým pokrokem</a:t>
            </a:r>
          </a:p>
          <a:p>
            <a:pPr>
              <a:buFont typeface="Wingdings" panose="05000000000000000000" pitchFamily="2" charset="2"/>
              <a:buChar char="§"/>
            </a:pPr>
            <a:r>
              <a:rPr lang="cs-CZ" altLang="cs-CZ" sz="1600" dirty="0"/>
              <a:t>počátky „nových“ spojeny s texty P. M. </a:t>
            </a:r>
            <a:r>
              <a:rPr lang="cs-CZ" altLang="cs-CZ" sz="1600" dirty="0" err="1"/>
              <a:t>Romera</a:t>
            </a:r>
            <a:r>
              <a:rPr lang="cs-CZ" altLang="cs-CZ" sz="1600" dirty="0"/>
              <a:t> (1986) a R. E. Lucase (1988)</a:t>
            </a:r>
          </a:p>
          <a:p>
            <a:pPr>
              <a:buFont typeface="Wingdings" panose="05000000000000000000" pitchFamily="2" charset="2"/>
              <a:buChar char="§"/>
            </a:pPr>
            <a:r>
              <a:rPr lang="cs-CZ" altLang="cs-CZ" sz="1800" dirty="0"/>
              <a:t>snaha </a:t>
            </a:r>
            <a:r>
              <a:rPr lang="cs-CZ" altLang="cs-CZ" sz="1800" b="1" dirty="0" err="1"/>
              <a:t>endogenizovat</a:t>
            </a:r>
            <a:r>
              <a:rPr lang="cs-CZ" altLang="cs-CZ" sz="1800" b="1" dirty="0"/>
              <a:t> technologický pokrok </a:t>
            </a:r>
          </a:p>
          <a:p>
            <a:pPr lvl="1">
              <a:buFont typeface="Wingdings" panose="05000000000000000000" pitchFamily="2" charset="2"/>
              <a:buChar char="§"/>
            </a:pPr>
            <a:r>
              <a:rPr lang="cs-CZ" altLang="cs-CZ" sz="1400" dirty="0"/>
              <a:t>pomocí speciální produkční funkce (s větší vahou kapitálové akumulace, např. AK modely)</a:t>
            </a:r>
          </a:p>
          <a:p>
            <a:pPr lvl="1">
              <a:buFont typeface="Wingdings" panose="05000000000000000000" pitchFamily="2" charset="2"/>
              <a:buChar char="§"/>
            </a:pPr>
            <a:r>
              <a:rPr lang="cs-CZ" altLang="cs-CZ" sz="1400" dirty="0"/>
              <a:t>pomocí efektů pozitivních externalit kapitálové akumulace </a:t>
            </a:r>
          </a:p>
          <a:p>
            <a:pPr>
              <a:buFont typeface="Wingdings" panose="05000000000000000000" pitchFamily="2" charset="2"/>
              <a:buChar char="§"/>
            </a:pPr>
            <a:r>
              <a:rPr lang="cs-CZ" altLang="cs-CZ" sz="1600" dirty="0"/>
              <a:t>zabudování </a:t>
            </a:r>
            <a:r>
              <a:rPr lang="cs-CZ" altLang="cs-CZ" sz="1600" b="1" dirty="0"/>
              <a:t>zdrojů růstu vycházejících ze sféry výzkumu a vývoje </a:t>
            </a:r>
            <a:r>
              <a:rPr lang="cs-CZ" altLang="cs-CZ" sz="1600" dirty="0"/>
              <a:t>+ dalších proměnných typu demografických, sociálních, politických, finančních aj.   </a:t>
            </a:r>
          </a:p>
          <a:p>
            <a:pPr>
              <a:buFont typeface="Wingdings" panose="05000000000000000000" pitchFamily="2" charset="2"/>
              <a:buChar char="§"/>
            </a:pPr>
            <a:r>
              <a:rPr lang="cs-CZ" altLang="cs-CZ" sz="1800" dirty="0"/>
              <a:t>1. fáze vývoje modelů: </a:t>
            </a:r>
            <a:r>
              <a:rPr lang="cs-CZ" altLang="cs-CZ" sz="1800" b="1" dirty="0"/>
              <a:t>rozšíření pojetí kapitálu, s důrazem na kapitál lidský       </a:t>
            </a:r>
            <a:r>
              <a:rPr lang="cs-CZ" altLang="cs-CZ" sz="1600" b="1" dirty="0"/>
              <a:t>                       </a:t>
            </a:r>
            <a:r>
              <a:rPr lang="cs-CZ" altLang="cs-CZ" sz="1600" dirty="0"/>
              <a:t>(P. M. </a:t>
            </a:r>
            <a:r>
              <a:rPr lang="cs-CZ" altLang="cs-CZ" sz="1600" dirty="0" err="1"/>
              <a:t>Romer</a:t>
            </a:r>
            <a:r>
              <a:rPr lang="cs-CZ" altLang="cs-CZ" sz="1600" dirty="0"/>
              <a:t>, R. E. Lucas, S. T. </a:t>
            </a:r>
            <a:r>
              <a:rPr lang="cs-CZ" altLang="cs-CZ" sz="1600" dirty="0" err="1"/>
              <a:t>Rebelo</a:t>
            </a:r>
            <a:r>
              <a:rPr lang="cs-CZ" altLang="cs-CZ" sz="1600" dirty="0"/>
              <a:t>)</a:t>
            </a:r>
          </a:p>
          <a:p>
            <a:pPr>
              <a:buFont typeface="Wingdings" panose="05000000000000000000" pitchFamily="2" charset="2"/>
              <a:buChar char="§"/>
            </a:pPr>
            <a:r>
              <a:rPr lang="cs-CZ" altLang="cs-CZ" sz="1800" dirty="0"/>
              <a:t>2. fáze vývoje modelů: </a:t>
            </a:r>
            <a:r>
              <a:rPr lang="cs-CZ" altLang="cs-CZ" sz="1800" b="1" dirty="0"/>
              <a:t>zahrnutí výzkumu a vývoje, jejichž výsledkem je endogenní technologický pokrok </a:t>
            </a:r>
            <a:r>
              <a:rPr lang="cs-CZ" altLang="cs-CZ" sz="1600" dirty="0"/>
              <a:t>(P. M. </a:t>
            </a:r>
            <a:r>
              <a:rPr lang="cs-CZ" altLang="cs-CZ" sz="1600" dirty="0" err="1"/>
              <a:t>Romer</a:t>
            </a:r>
            <a:r>
              <a:rPr lang="cs-CZ" altLang="cs-CZ" sz="1600" dirty="0"/>
              <a:t>, P. </a:t>
            </a:r>
            <a:r>
              <a:rPr lang="cs-CZ" altLang="cs-CZ" sz="1600" dirty="0" err="1"/>
              <a:t>Aghion</a:t>
            </a:r>
            <a:r>
              <a:rPr lang="cs-CZ" altLang="cs-CZ" sz="1600" dirty="0"/>
              <a:t>, P. </a:t>
            </a:r>
            <a:r>
              <a:rPr lang="cs-CZ" altLang="cs-CZ" sz="1600" dirty="0" err="1"/>
              <a:t>Howitt</a:t>
            </a:r>
            <a:r>
              <a:rPr lang="cs-CZ" altLang="cs-CZ" sz="1600" dirty="0"/>
              <a:t> aj.), včetně zahrnutí nedokonalé konkurence v kontextu </a:t>
            </a:r>
            <a:r>
              <a:rPr lang="cs-CZ" altLang="cs-CZ" sz="1600" dirty="0" err="1"/>
              <a:t>mikrozákladů</a:t>
            </a:r>
            <a:r>
              <a:rPr lang="cs-CZ" altLang="cs-CZ" sz="1600" dirty="0"/>
              <a:t> </a:t>
            </a:r>
          </a:p>
          <a:p>
            <a:pPr lvl="1">
              <a:buFont typeface="Wingdings" panose="05000000000000000000" pitchFamily="2" charset="2"/>
              <a:buChar char="§"/>
            </a:pPr>
            <a:r>
              <a:rPr lang="cs-CZ" altLang="cs-CZ" sz="1400" dirty="0"/>
              <a:t>R&amp;D modely základních inovací s dramaticky novými druhy zboží</a:t>
            </a:r>
          </a:p>
          <a:p>
            <a:pPr lvl="1">
              <a:buFont typeface="Wingdings" panose="05000000000000000000" pitchFamily="2" charset="2"/>
              <a:buChar char="§"/>
            </a:pPr>
            <a:r>
              <a:rPr lang="cs-CZ" altLang="cs-CZ" sz="1400" dirty="0"/>
              <a:t>R&amp;D modely vyšší kvality produktů </a:t>
            </a:r>
          </a:p>
          <a:p>
            <a:pPr>
              <a:buFont typeface="Wingdings" panose="05000000000000000000" pitchFamily="2" charset="2"/>
              <a:buChar char="§"/>
            </a:pPr>
            <a:r>
              <a:rPr lang="cs-CZ" altLang="cs-CZ" sz="1600" dirty="0"/>
              <a:t>k nejjednodušším náleží </a:t>
            </a:r>
            <a:r>
              <a:rPr lang="cs-CZ" altLang="cs-CZ" sz="1600" b="1" dirty="0"/>
              <a:t>AK modely</a:t>
            </a:r>
            <a:r>
              <a:rPr lang="cs-CZ" altLang="cs-CZ" sz="1600" dirty="0"/>
              <a:t>, operující s AK technologií                                                                 (P. M. </a:t>
            </a:r>
            <a:r>
              <a:rPr lang="cs-CZ" altLang="cs-CZ" sz="1600" dirty="0" err="1"/>
              <a:t>Romer</a:t>
            </a:r>
            <a:r>
              <a:rPr lang="cs-CZ" altLang="cs-CZ" sz="1600" dirty="0"/>
              <a:t>, S. T. </a:t>
            </a:r>
            <a:r>
              <a:rPr lang="cs-CZ" altLang="cs-CZ" sz="1600" dirty="0" err="1"/>
              <a:t>Rebelo</a:t>
            </a:r>
            <a:r>
              <a:rPr lang="cs-CZ" altLang="cs-CZ" sz="1600" dirty="0"/>
              <a:t>, R. E. Lucas, D. K. </a:t>
            </a:r>
            <a:r>
              <a:rPr lang="cs-CZ" altLang="cs-CZ" sz="1600" dirty="0" err="1"/>
              <a:t>Acemoglu</a:t>
            </a:r>
            <a:r>
              <a:rPr lang="cs-CZ" altLang="cs-CZ" sz="1600" dirty="0"/>
              <a:t> aj.) </a:t>
            </a:r>
          </a:p>
          <a:p>
            <a:pPr lvl="1">
              <a:buFont typeface="Wingdings" panose="05000000000000000000" pitchFamily="2" charset="2"/>
              <a:buChar char="§"/>
            </a:pPr>
            <a:r>
              <a:rPr lang="cs-CZ" altLang="cs-CZ" sz="1400" dirty="0"/>
              <a:t>nové vymezení kapitálu </a:t>
            </a:r>
          </a:p>
          <a:p>
            <a:pPr lvl="1">
              <a:buFont typeface="Wingdings" panose="05000000000000000000" pitchFamily="2" charset="2"/>
              <a:buChar char="§"/>
            </a:pPr>
            <a:r>
              <a:rPr lang="cs-CZ" altLang="cs-CZ" sz="1400" dirty="0"/>
              <a:t>odklon od klesajících mezních výnosů z kapitálu </a:t>
            </a:r>
          </a:p>
          <a:p>
            <a:pPr>
              <a:buFont typeface="Wingdings" panose="05000000000000000000" pitchFamily="2" charset="2"/>
              <a:buChar char="§"/>
            </a:pPr>
            <a:r>
              <a:rPr lang="cs-CZ" altLang="cs-CZ" sz="1600" b="1" dirty="0"/>
              <a:t>?</a:t>
            </a:r>
            <a:r>
              <a:rPr lang="cs-CZ" altLang="cs-CZ" sz="1600" dirty="0"/>
              <a:t> fakta o růstu versus endogenní a exogenní růstové modely                                                        (otázky konvergence, vysvětlení rozdílných temp růstu výstupu na hlavu aj.)</a:t>
            </a:r>
            <a:endParaRPr lang="cs-CZ" sz="1600" dirty="0"/>
          </a:p>
        </p:txBody>
      </p:sp>
    </p:spTree>
    <p:extLst>
      <p:ext uri="{BB962C8B-B14F-4D97-AF65-F5344CB8AC3E}">
        <p14:creationId xmlns:p14="http://schemas.microsoft.com/office/powerpoint/2010/main" val="25835529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9504EA-B00F-CD0D-0B16-CA54504496CA}"/>
              </a:ext>
            </a:extLst>
          </p:cNvPr>
          <p:cNvSpPr>
            <a:spLocks noGrp="1"/>
          </p:cNvSpPr>
          <p:nvPr>
            <p:ph type="title"/>
          </p:nvPr>
        </p:nvSpPr>
        <p:spPr>
          <a:xfrm>
            <a:off x="457200" y="116632"/>
            <a:ext cx="8229600" cy="792088"/>
          </a:xfrm>
        </p:spPr>
        <p:txBody>
          <a:bodyPr>
            <a:normAutofit/>
          </a:bodyPr>
          <a:lstStyle/>
          <a:p>
            <a:r>
              <a:rPr lang="cs-CZ" sz="4000" b="1" dirty="0"/>
              <a:t>Globální megatrendy I. </a:t>
            </a:r>
            <a:endParaRPr lang="cs-CZ" sz="4000" dirty="0"/>
          </a:p>
        </p:txBody>
      </p:sp>
      <p:sp>
        <p:nvSpPr>
          <p:cNvPr id="3" name="Zástupný obsah 2">
            <a:extLst>
              <a:ext uri="{FF2B5EF4-FFF2-40B4-BE49-F238E27FC236}">
                <a16:creationId xmlns:a16="http://schemas.microsoft.com/office/drawing/2014/main" id="{027A60D5-4314-7EE1-0332-F676BE4F0831}"/>
              </a:ext>
            </a:extLst>
          </p:cNvPr>
          <p:cNvSpPr>
            <a:spLocks noGrp="1"/>
          </p:cNvSpPr>
          <p:nvPr>
            <p:ph idx="1"/>
          </p:nvPr>
        </p:nvSpPr>
        <p:spPr>
          <a:xfrm>
            <a:off x="457200" y="1052736"/>
            <a:ext cx="8363272" cy="5805264"/>
          </a:xfrm>
        </p:spPr>
        <p:txBody>
          <a:bodyPr>
            <a:normAutofit fontScale="92500" lnSpcReduction="10000"/>
          </a:bodyPr>
          <a:lstStyle/>
          <a:p>
            <a:pPr>
              <a:buFont typeface="Wingdings" panose="05000000000000000000" pitchFamily="2" charset="2"/>
              <a:buChar char="§"/>
            </a:pPr>
            <a:r>
              <a:rPr lang="cs-CZ" sz="2000" dirty="0"/>
              <a:t>dle </a:t>
            </a:r>
            <a:r>
              <a:rPr lang="cs-CZ" sz="2000" dirty="0">
                <a:effectLst/>
                <a:ea typeface="Times New Roman" panose="02020603050405020304" pitchFamily="18" charset="0"/>
                <a:hlinkClick r:id="rId2"/>
              </a:rPr>
              <a:t>https://www.pmi.org</a:t>
            </a:r>
            <a:r>
              <a:rPr lang="cs-CZ" sz="2000" dirty="0">
                <a:effectLst/>
                <a:ea typeface="Times New Roman" panose="02020603050405020304" pitchFamily="18" charset="0"/>
              </a:rPr>
              <a:t> na rok </a:t>
            </a:r>
            <a:r>
              <a:rPr lang="cs-CZ" sz="2400" b="1" dirty="0">
                <a:effectLst/>
                <a:ea typeface="Times New Roman" panose="02020603050405020304" pitchFamily="18" charset="0"/>
              </a:rPr>
              <a:t>2021</a:t>
            </a:r>
          </a:p>
          <a:p>
            <a:pPr lvl="1">
              <a:buFont typeface="Wingdings" panose="05000000000000000000" pitchFamily="2" charset="2"/>
              <a:buChar char="§"/>
            </a:pPr>
            <a:r>
              <a:rPr lang="en-US" sz="2000" b="1" dirty="0"/>
              <a:t>COVID-19</a:t>
            </a:r>
          </a:p>
          <a:p>
            <a:pPr lvl="1">
              <a:buFont typeface="Wingdings" panose="05000000000000000000" pitchFamily="2" charset="2"/>
              <a:buChar char="§"/>
            </a:pPr>
            <a:r>
              <a:rPr lang="cs-CZ" sz="2000" b="1" dirty="0"/>
              <a:t>klimatická krize</a:t>
            </a:r>
            <a:endParaRPr lang="en-US" sz="2000" b="1" dirty="0"/>
          </a:p>
          <a:p>
            <a:pPr lvl="1">
              <a:buFont typeface="Wingdings" panose="05000000000000000000" pitchFamily="2" charset="2"/>
              <a:buChar char="§"/>
            </a:pPr>
            <a:r>
              <a:rPr lang="cs-CZ" sz="2000" b="1" dirty="0"/>
              <a:t>občanská hnutí a hnutí za rovnoprávnost</a:t>
            </a:r>
          </a:p>
          <a:p>
            <a:pPr lvl="1">
              <a:buFont typeface="Wingdings" panose="05000000000000000000" pitchFamily="2" charset="2"/>
              <a:buChar char="§"/>
            </a:pPr>
            <a:r>
              <a:rPr lang="cs-CZ" sz="2000" b="1" dirty="0"/>
              <a:t>posun dynamiky globalizace</a:t>
            </a:r>
          </a:p>
          <a:p>
            <a:pPr lvl="1">
              <a:buFont typeface="Wingdings" panose="05000000000000000000" pitchFamily="2" charset="2"/>
              <a:buChar char="§"/>
            </a:pPr>
            <a:r>
              <a:rPr lang="cs-CZ" sz="2000" b="1" dirty="0"/>
              <a:t>mainstreamová umělá inteligence</a:t>
            </a:r>
          </a:p>
          <a:p>
            <a:pPr lvl="2">
              <a:buFont typeface="Wingdings" panose="05000000000000000000" pitchFamily="2" charset="2"/>
              <a:buChar char="§"/>
            </a:pPr>
            <a:r>
              <a:rPr lang="cs-CZ" sz="2000" dirty="0"/>
              <a:t>multiplikátory megatrendů </a:t>
            </a:r>
            <a:r>
              <a:rPr lang="cs-CZ" sz="2000" i="1" dirty="0"/>
              <a:t>„pro dobro“ </a:t>
            </a:r>
            <a:r>
              <a:rPr lang="cs-CZ" sz="2000" dirty="0"/>
              <a:t>– doporučení pro projekty firem  </a:t>
            </a:r>
          </a:p>
          <a:p>
            <a:pPr lvl="3">
              <a:buFont typeface="Wingdings" panose="05000000000000000000" pitchFamily="2" charset="2"/>
              <a:buChar char="§"/>
            </a:pPr>
            <a:r>
              <a:rPr lang="cs-CZ" sz="1600" dirty="0">
                <a:effectLst/>
                <a:ea typeface="Times New Roman" panose="02020603050405020304" pitchFamily="18" charset="0"/>
              </a:rPr>
              <a:t>udělejte z projektů se sociálním dopadem strategickou prioritu</a:t>
            </a:r>
          </a:p>
          <a:p>
            <a:pPr lvl="3">
              <a:buFont typeface="Wingdings" panose="05000000000000000000" pitchFamily="2" charset="2"/>
              <a:buChar char="§"/>
            </a:pPr>
            <a:r>
              <a:rPr lang="cs-CZ" sz="1600" dirty="0">
                <a:effectLst/>
                <a:ea typeface="Times New Roman" panose="02020603050405020304" pitchFamily="18" charset="0"/>
              </a:rPr>
              <a:t>podporujte otevřené a inovativní partnerské ekosystémy</a:t>
            </a:r>
          </a:p>
          <a:p>
            <a:pPr lvl="3">
              <a:buFont typeface="Wingdings" panose="05000000000000000000" pitchFamily="2" charset="2"/>
              <a:buChar char="§"/>
            </a:pPr>
            <a:r>
              <a:rPr lang="cs-CZ" sz="1600" dirty="0">
                <a:effectLst/>
                <a:ea typeface="Times New Roman" panose="02020603050405020304" pitchFamily="18" charset="0"/>
              </a:rPr>
              <a:t>přehodnoťte vztahy se zákazníky a šířeji vymezte hodnoty i zainteresované strany </a:t>
            </a:r>
          </a:p>
          <a:p>
            <a:pPr>
              <a:buFont typeface="Wingdings" panose="05000000000000000000" pitchFamily="2" charset="2"/>
              <a:buChar char="§"/>
            </a:pPr>
            <a:r>
              <a:rPr lang="cs-CZ" sz="2000" dirty="0"/>
              <a:t>dle </a:t>
            </a:r>
            <a:r>
              <a:rPr lang="cs-CZ" sz="2000" dirty="0">
                <a:hlinkClick r:id="rId3"/>
              </a:rPr>
              <a:t>https://www.pwc.com/gx/en/archive/archive-government-public-services/publications/five-megatrends.html</a:t>
            </a:r>
            <a:r>
              <a:rPr lang="cs-CZ" sz="2000" dirty="0"/>
              <a:t> (</a:t>
            </a:r>
            <a:r>
              <a:rPr lang="en-US" sz="2000" i="1" dirty="0"/>
              <a:t>Five Megatrends And Their Implications for Global Defense &amp; Security</a:t>
            </a:r>
            <a:r>
              <a:rPr lang="cs-CZ" sz="2000" dirty="0"/>
              <a:t> z roku </a:t>
            </a:r>
            <a:r>
              <a:rPr lang="cs-CZ" sz="2400" b="1" dirty="0"/>
              <a:t>2016</a:t>
            </a:r>
            <a:r>
              <a:rPr lang="cs-CZ" sz="2000" dirty="0"/>
              <a:t>) </a:t>
            </a:r>
          </a:p>
          <a:p>
            <a:pPr lvl="1">
              <a:buFont typeface="Wingdings" panose="05000000000000000000" pitchFamily="2" charset="2"/>
              <a:buChar char="§"/>
            </a:pPr>
            <a:r>
              <a:rPr lang="cs-CZ" sz="2000" b="1" dirty="0"/>
              <a:t>posuny v globální ekonomické síle</a:t>
            </a:r>
          </a:p>
          <a:p>
            <a:pPr lvl="1">
              <a:buFont typeface="Wingdings" panose="05000000000000000000" pitchFamily="2" charset="2"/>
              <a:buChar char="§"/>
            </a:pPr>
            <a:r>
              <a:rPr lang="cs-CZ" sz="2000" b="1" dirty="0"/>
              <a:t>demografické změny</a:t>
            </a:r>
          </a:p>
          <a:p>
            <a:pPr lvl="1">
              <a:buFont typeface="Wingdings" panose="05000000000000000000" pitchFamily="2" charset="2"/>
              <a:buChar char="§"/>
            </a:pPr>
            <a:r>
              <a:rPr lang="cs-CZ" sz="2000" b="1" dirty="0"/>
              <a:t>rychlá urbanizace </a:t>
            </a:r>
          </a:p>
          <a:p>
            <a:pPr lvl="1">
              <a:buFont typeface="Wingdings" panose="05000000000000000000" pitchFamily="2" charset="2"/>
              <a:buChar char="§"/>
            </a:pPr>
            <a:r>
              <a:rPr lang="cs-CZ" sz="2000" b="1" dirty="0"/>
              <a:t>vzestup technologií</a:t>
            </a:r>
          </a:p>
          <a:p>
            <a:pPr lvl="1">
              <a:buFont typeface="Wingdings" panose="05000000000000000000" pitchFamily="2" charset="2"/>
              <a:buChar char="§"/>
            </a:pPr>
            <a:r>
              <a:rPr lang="cs-CZ" sz="2000" b="1" dirty="0"/>
              <a:t>změna klimatu a nedostatek zdrojů </a:t>
            </a:r>
          </a:p>
          <a:p>
            <a:endParaRPr lang="cs-CZ" dirty="0"/>
          </a:p>
        </p:txBody>
      </p:sp>
    </p:spTree>
    <p:extLst>
      <p:ext uri="{BB962C8B-B14F-4D97-AF65-F5344CB8AC3E}">
        <p14:creationId xmlns:p14="http://schemas.microsoft.com/office/powerpoint/2010/main" val="35465419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0942E8-17D0-350E-B35D-294ACCDA87BC}"/>
              </a:ext>
            </a:extLst>
          </p:cNvPr>
          <p:cNvSpPr>
            <a:spLocks noGrp="1"/>
          </p:cNvSpPr>
          <p:nvPr>
            <p:ph type="title"/>
          </p:nvPr>
        </p:nvSpPr>
        <p:spPr>
          <a:xfrm>
            <a:off x="457200" y="116632"/>
            <a:ext cx="8229600" cy="936104"/>
          </a:xfrm>
        </p:spPr>
        <p:txBody>
          <a:bodyPr>
            <a:normAutofit/>
          </a:bodyPr>
          <a:lstStyle/>
          <a:p>
            <a:r>
              <a:rPr lang="cs-CZ" sz="4000" b="1" dirty="0">
                <a:solidFill>
                  <a:srgbClr val="002060"/>
                </a:solidFill>
              </a:rPr>
              <a:t>Globální megatrendy II. </a:t>
            </a:r>
            <a:endParaRPr lang="cs-CZ" sz="4000" dirty="0">
              <a:solidFill>
                <a:srgbClr val="002060"/>
              </a:solidFill>
            </a:endParaRPr>
          </a:p>
        </p:txBody>
      </p:sp>
      <p:sp>
        <p:nvSpPr>
          <p:cNvPr id="3" name="Zástupný obsah 2">
            <a:extLst>
              <a:ext uri="{FF2B5EF4-FFF2-40B4-BE49-F238E27FC236}">
                <a16:creationId xmlns:a16="http://schemas.microsoft.com/office/drawing/2014/main" id="{5D700F77-CC6F-678C-B420-9B83C76685BD}"/>
              </a:ext>
            </a:extLst>
          </p:cNvPr>
          <p:cNvSpPr>
            <a:spLocks noGrp="1"/>
          </p:cNvSpPr>
          <p:nvPr>
            <p:ph idx="1"/>
          </p:nvPr>
        </p:nvSpPr>
        <p:spPr>
          <a:xfrm>
            <a:off x="457200" y="1052736"/>
            <a:ext cx="8229600" cy="5688632"/>
          </a:xfrm>
        </p:spPr>
        <p:txBody>
          <a:bodyPr>
            <a:normAutofit fontScale="77500" lnSpcReduction="20000"/>
          </a:bodyPr>
          <a:lstStyle/>
          <a:p>
            <a:pPr>
              <a:buFont typeface="Wingdings" panose="05000000000000000000" pitchFamily="2" charset="2"/>
              <a:buChar char="§"/>
            </a:pPr>
            <a:r>
              <a:rPr lang="cs-CZ" sz="2800" dirty="0"/>
              <a:t>dle </a:t>
            </a:r>
            <a:r>
              <a:rPr lang="cs-CZ" sz="2800" dirty="0">
                <a:hlinkClick r:id="rId2"/>
              </a:rPr>
              <a:t>https://www.pmi.org/learning/thought-leadership/megatrends</a:t>
            </a:r>
            <a:r>
              <a:rPr lang="cs-CZ" sz="2800" dirty="0"/>
              <a:t> na rok </a:t>
            </a:r>
            <a:r>
              <a:rPr lang="cs-CZ" sz="3300" b="1" dirty="0"/>
              <a:t>2022</a:t>
            </a:r>
          </a:p>
          <a:p>
            <a:pPr lvl="1">
              <a:buFont typeface="Wingdings" panose="05000000000000000000" pitchFamily="2" charset="2"/>
              <a:buChar char="§"/>
            </a:pPr>
            <a:r>
              <a:rPr lang="cs-CZ" b="1" dirty="0"/>
              <a:t>digitální </a:t>
            </a:r>
            <a:r>
              <a:rPr lang="cs-CZ" b="1" dirty="0" err="1"/>
              <a:t>disrupce</a:t>
            </a:r>
            <a:r>
              <a:rPr lang="cs-CZ" b="1" dirty="0"/>
              <a:t> (</a:t>
            </a:r>
            <a:r>
              <a:rPr lang="cs-CZ" b="1" dirty="0" err="1"/>
              <a:t>rozkolnictví</a:t>
            </a:r>
            <a:r>
              <a:rPr lang="cs-CZ" b="1" dirty="0"/>
              <a:t>), včetně kyberbezpečnosti          a datové etiky</a:t>
            </a:r>
          </a:p>
          <a:p>
            <a:pPr lvl="1">
              <a:buFont typeface="Wingdings" panose="05000000000000000000" pitchFamily="2" charset="2"/>
              <a:buChar char="§"/>
            </a:pPr>
            <a:r>
              <a:rPr lang="cs-CZ" b="1" dirty="0"/>
              <a:t>klimatická krize</a:t>
            </a:r>
          </a:p>
          <a:p>
            <a:pPr lvl="1">
              <a:buFont typeface="Wingdings" panose="05000000000000000000" pitchFamily="2" charset="2"/>
              <a:buChar char="§"/>
            </a:pPr>
            <a:r>
              <a:rPr lang="cs-CZ" b="1" dirty="0"/>
              <a:t>demografické posuny</a:t>
            </a:r>
          </a:p>
          <a:p>
            <a:pPr lvl="1">
              <a:buFont typeface="Wingdings" panose="05000000000000000000" pitchFamily="2" charset="2"/>
              <a:buChar char="§"/>
            </a:pPr>
            <a:r>
              <a:rPr lang="cs-CZ" b="1" dirty="0"/>
              <a:t>ekonomické změny</a:t>
            </a:r>
          </a:p>
          <a:p>
            <a:pPr lvl="1">
              <a:buFont typeface="Wingdings" panose="05000000000000000000" pitchFamily="2" charset="2"/>
              <a:buChar char="§"/>
            </a:pPr>
            <a:r>
              <a:rPr lang="cs-CZ" b="1" dirty="0"/>
              <a:t>nedostatek práce</a:t>
            </a:r>
          </a:p>
          <a:p>
            <a:pPr lvl="1">
              <a:buFont typeface="Wingdings" panose="05000000000000000000" pitchFamily="2" charset="2"/>
              <a:buChar char="§"/>
            </a:pPr>
            <a:r>
              <a:rPr lang="cs-CZ" b="1" dirty="0"/>
              <a:t>občanská hnutí, hnutí za rovnoprávnost  </a:t>
            </a:r>
          </a:p>
          <a:p>
            <a:pPr>
              <a:buFont typeface="Wingdings" panose="05000000000000000000" pitchFamily="2" charset="2"/>
              <a:buChar char="§"/>
            </a:pPr>
            <a:r>
              <a:rPr lang="cs-CZ" sz="2800" dirty="0"/>
              <a:t>dle </a:t>
            </a:r>
            <a:r>
              <a:rPr lang="cs-CZ" sz="2800" dirty="0">
                <a:hlinkClick r:id="rId3"/>
              </a:rPr>
              <a:t>https://explodingtopics.com/blog/megatrends</a:t>
            </a:r>
            <a:r>
              <a:rPr lang="cs-CZ" sz="2800" dirty="0"/>
              <a:t> na období </a:t>
            </a:r>
            <a:r>
              <a:rPr lang="cs-CZ" sz="3300" b="1" dirty="0"/>
              <a:t>2022-25</a:t>
            </a:r>
            <a:r>
              <a:rPr lang="cs-CZ" sz="3300" dirty="0"/>
              <a:t> </a:t>
            </a:r>
          </a:p>
          <a:p>
            <a:pPr lvl="1">
              <a:buFont typeface="Wingdings" panose="05000000000000000000" pitchFamily="2" charset="2"/>
              <a:buChar char="§"/>
            </a:pPr>
            <a:r>
              <a:rPr lang="cs-CZ" b="1" dirty="0"/>
              <a:t>pokračuje rychlé vstřebávání technologií</a:t>
            </a:r>
          </a:p>
          <a:p>
            <a:pPr lvl="1">
              <a:buFont typeface="Wingdings" panose="05000000000000000000" pitchFamily="2" charset="2"/>
              <a:buChar char="§"/>
            </a:pPr>
            <a:r>
              <a:rPr lang="cs-CZ" b="1" dirty="0"/>
              <a:t>hybridní pracovní prostředí se stává normou </a:t>
            </a:r>
          </a:p>
          <a:p>
            <a:pPr lvl="1">
              <a:buFont typeface="Wingdings" panose="05000000000000000000" pitchFamily="2" charset="2"/>
              <a:buChar char="§"/>
            </a:pPr>
            <a:r>
              <a:rPr lang="cs-CZ" b="1" dirty="0"/>
              <a:t>inflace má dopady na širokou škálu průmyslových odvětví </a:t>
            </a:r>
          </a:p>
          <a:p>
            <a:pPr lvl="1">
              <a:buFont typeface="Wingdings" panose="05000000000000000000" pitchFamily="2" charset="2"/>
              <a:buChar char="§"/>
            </a:pPr>
            <a:r>
              <a:rPr lang="cs-CZ" b="1" dirty="0"/>
              <a:t>společnosti i firmy se zaměřují na udržitelnost</a:t>
            </a:r>
          </a:p>
          <a:p>
            <a:pPr lvl="1">
              <a:buFont typeface="Wingdings" panose="05000000000000000000" pitchFamily="2" charset="2"/>
              <a:buChar char="§"/>
            </a:pPr>
            <a:r>
              <a:rPr lang="cs-CZ" b="1" dirty="0"/>
              <a:t>5G přichází v plné síle </a:t>
            </a:r>
          </a:p>
          <a:p>
            <a:pPr lvl="1">
              <a:buFont typeface="Wingdings" panose="05000000000000000000" pitchFamily="2" charset="2"/>
              <a:buChar char="§"/>
            </a:pPr>
            <a:r>
              <a:rPr lang="cs-CZ" b="1" dirty="0"/>
              <a:t>instituce zůstávají v pohotovosti vůči kybernetickým útokům  </a:t>
            </a:r>
          </a:p>
          <a:p>
            <a:pPr lvl="1">
              <a:buFont typeface="Wingdings" panose="05000000000000000000" pitchFamily="2" charset="2"/>
              <a:buChar char="§"/>
            </a:pPr>
            <a:endParaRPr lang="cs-CZ" sz="1600" b="1" dirty="0"/>
          </a:p>
          <a:p>
            <a:endParaRPr lang="cs-CZ" dirty="0"/>
          </a:p>
        </p:txBody>
      </p:sp>
    </p:spTree>
    <p:extLst>
      <p:ext uri="{BB962C8B-B14F-4D97-AF65-F5344CB8AC3E}">
        <p14:creationId xmlns:p14="http://schemas.microsoft.com/office/powerpoint/2010/main" val="90116441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99809D-610C-4D81-8C2F-C7E84BE04099}"/>
              </a:ext>
            </a:extLst>
          </p:cNvPr>
          <p:cNvSpPr>
            <a:spLocks noGrp="1"/>
          </p:cNvSpPr>
          <p:nvPr>
            <p:ph type="title"/>
          </p:nvPr>
        </p:nvSpPr>
        <p:spPr>
          <a:xfrm>
            <a:off x="457200" y="44624"/>
            <a:ext cx="8229600" cy="1296144"/>
          </a:xfrm>
        </p:spPr>
        <p:txBody>
          <a:bodyPr>
            <a:normAutofit fontScale="90000"/>
          </a:bodyPr>
          <a:lstStyle/>
          <a:p>
            <a:r>
              <a:rPr lang="cs-CZ" b="1" dirty="0"/>
              <a:t>Proměny globální ekonomické moci  </a:t>
            </a:r>
            <a:br>
              <a:rPr lang="cs-CZ" dirty="0"/>
            </a:br>
            <a:r>
              <a:rPr lang="cs-CZ" sz="1800" dirty="0"/>
              <a:t>historický a prediktivní přehled 15 největších světových ekonomik v několika milnících:             1980, 2000, 2022 a prognózy společnosti </a:t>
            </a:r>
            <a:r>
              <a:rPr lang="cs-CZ" sz="1800" dirty="0" err="1"/>
              <a:t>Goldman</a:t>
            </a:r>
            <a:r>
              <a:rPr lang="cs-CZ" sz="1800" dirty="0"/>
              <a:t> </a:t>
            </a:r>
            <a:r>
              <a:rPr lang="cs-CZ" sz="1800" dirty="0" err="1"/>
              <a:t>Sachs</a:t>
            </a:r>
            <a:r>
              <a:rPr lang="cs-CZ" sz="1800" dirty="0"/>
              <a:t> pro roky 2050 a 2075 dle </a:t>
            </a:r>
            <a:r>
              <a:rPr lang="cs-CZ" sz="1800" i="1" dirty="0">
                <a:hlinkClick r:id="rId2"/>
              </a:rPr>
              <a:t>https://www.visualcapitalist.com/top-economies-in-the-world-1980-2075</a:t>
            </a:r>
            <a:endParaRPr lang="cs-CZ" sz="1800" dirty="0"/>
          </a:p>
        </p:txBody>
      </p:sp>
      <p:pic>
        <p:nvPicPr>
          <p:cNvPr id="5" name="Zástupný symbol pro obsah 4">
            <a:extLst>
              <a:ext uri="{FF2B5EF4-FFF2-40B4-BE49-F238E27FC236}">
                <a16:creationId xmlns:a16="http://schemas.microsoft.com/office/drawing/2014/main" id="{87E34894-DCFF-44C3-8BC3-EE70BD9E191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18073"/>
          <a:stretch/>
        </p:blipFill>
        <p:spPr>
          <a:xfrm>
            <a:off x="395536" y="1412776"/>
            <a:ext cx="8352928" cy="5400600"/>
          </a:xfrm>
        </p:spPr>
      </p:pic>
    </p:spTree>
    <p:extLst>
      <p:ext uri="{BB962C8B-B14F-4D97-AF65-F5344CB8AC3E}">
        <p14:creationId xmlns:p14="http://schemas.microsoft.com/office/powerpoint/2010/main" val="19952889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707836-4FF5-40D1-BD31-24E4F3B1B3FE}"/>
              </a:ext>
            </a:extLst>
          </p:cNvPr>
          <p:cNvSpPr>
            <a:spLocks noGrp="1"/>
          </p:cNvSpPr>
          <p:nvPr>
            <p:ph type="title"/>
          </p:nvPr>
        </p:nvSpPr>
        <p:spPr>
          <a:xfrm>
            <a:off x="457200" y="116632"/>
            <a:ext cx="8229600" cy="1296144"/>
          </a:xfrm>
        </p:spPr>
        <p:txBody>
          <a:bodyPr>
            <a:normAutofit fontScale="90000"/>
          </a:bodyPr>
          <a:lstStyle/>
          <a:p>
            <a:r>
              <a:rPr lang="cs-CZ" b="1" dirty="0" err="1"/>
              <a:t>Megahrozby</a:t>
            </a:r>
            <a:r>
              <a:rPr lang="cs-CZ" b="1" dirty="0"/>
              <a:t> </a:t>
            </a:r>
            <a:br>
              <a:rPr lang="cs-CZ" sz="2000" b="1" dirty="0"/>
            </a:br>
            <a:r>
              <a:rPr lang="cs-CZ" sz="2200" dirty="0"/>
              <a:t>dle </a:t>
            </a:r>
            <a:r>
              <a:rPr lang="cs-CZ" sz="2200" dirty="0" err="1"/>
              <a:t>Roubini</a:t>
            </a:r>
            <a:r>
              <a:rPr lang="cs-CZ" sz="2200" dirty="0"/>
              <a:t>, N.: </a:t>
            </a:r>
            <a:r>
              <a:rPr lang="cs-CZ" sz="2200" i="1" dirty="0" err="1"/>
              <a:t>Megahrozby</a:t>
            </a:r>
            <a:r>
              <a:rPr lang="cs-CZ" sz="2200" i="1" dirty="0"/>
              <a:t>: Deset nebezpečí, kterým čelí lidstvo v 21. století, a zda je dokážeme překonat. </a:t>
            </a:r>
            <a:r>
              <a:rPr lang="cs-CZ" sz="2200" dirty="0"/>
              <a:t>Voznice, Leda 2023</a:t>
            </a:r>
          </a:p>
        </p:txBody>
      </p:sp>
      <p:sp>
        <p:nvSpPr>
          <p:cNvPr id="3" name="Zástupný obsah 2">
            <a:extLst>
              <a:ext uri="{FF2B5EF4-FFF2-40B4-BE49-F238E27FC236}">
                <a16:creationId xmlns:a16="http://schemas.microsoft.com/office/drawing/2014/main" id="{1609B1C6-31F6-83DB-CFA9-C5A7E52D6383}"/>
              </a:ext>
            </a:extLst>
          </p:cNvPr>
          <p:cNvSpPr>
            <a:spLocks noGrp="1"/>
          </p:cNvSpPr>
          <p:nvPr>
            <p:ph idx="1"/>
          </p:nvPr>
        </p:nvSpPr>
        <p:spPr>
          <a:xfrm>
            <a:off x="457200" y="1484784"/>
            <a:ext cx="8229600" cy="5373216"/>
          </a:xfrm>
        </p:spPr>
        <p:txBody>
          <a:bodyPr>
            <a:normAutofit lnSpcReduction="10000"/>
          </a:bodyPr>
          <a:lstStyle/>
          <a:p>
            <a:pPr>
              <a:buFont typeface="Wingdings" panose="05000000000000000000" pitchFamily="2" charset="2"/>
              <a:buChar char="§"/>
            </a:pPr>
            <a:r>
              <a:rPr lang="cs-CZ" b="1" dirty="0"/>
              <a:t>deset naléhavých nebezpečí 21. století</a:t>
            </a:r>
          </a:p>
          <a:p>
            <a:pPr lvl="1">
              <a:buFont typeface="Wingdings" panose="05000000000000000000" pitchFamily="2" charset="2"/>
              <a:buChar char="§"/>
            </a:pPr>
            <a:r>
              <a:rPr lang="cs-CZ" dirty="0"/>
              <a:t>celosvětové zadlužení</a:t>
            </a:r>
          </a:p>
          <a:p>
            <a:pPr lvl="1">
              <a:buFont typeface="Wingdings" panose="05000000000000000000" pitchFamily="2" charset="2"/>
              <a:buChar char="§"/>
            </a:pPr>
            <a:r>
              <a:rPr lang="cs-CZ" dirty="0"/>
              <a:t>demografické problémy</a:t>
            </a:r>
          </a:p>
          <a:p>
            <a:pPr lvl="1">
              <a:buFont typeface="Wingdings" panose="05000000000000000000" pitchFamily="2" charset="2"/>
              <a:buChar char="§"/>
            </a:pPr>
            <a:r>
              <a:rPr lang="cs-CZ" dirty="0"/>
              <a:t>degradace penzijních systémů</a:t>
            </a:r>
          </a:p>
          <a:p>
            <a:pPr lvl="1">
              <a:buFont typeface="Wingdings" panose="05000000000000000000" pitchFamily="2" charset="2"/>
              <a:buChar char="§"/>
            </a:pPr>
            <a:r>
              <a:rPr lang="cs-CZ" dirty="0" err="1"/>
              <a:t>deglobalizace</a:t>
            </a:r>
            <a:endParaRPr lang="cs-CZ" dirty="0"/>
          </a:p>
          <a:p>
            <a:pPr lvl="1">
              <a:buFont typeface="Wingdings" panose="05000000000000000000" pitchFamily="2" charset="2"/>
              <a:buChar char="§"/>
            </a:pPr>
            <a:r>
              <a:rPr lang="cs-CZ" dirty="0"/>
              <a:t>finanční nestabilita</a:t>
            </a:r>
          </a:p>
          <a:p>
            <a:pPr lvl="1">
              <a:buFont typeface="Wingdings" panose="05000000000000000000" pitchFamily="2" charset="2"/>
              <a:buChar char="§"/>
            </a:pPr>
            <a:r>
              <a:rPr lang="cs-CZ" dirty="0"/>
              <a:t>past snadných peněz</a:t>
            </a:r>
          </a:p>
          <a:p>
            <a:pPr lvl="1">
              <a:buFont typeface="Wingdings" panose="05000000000000000000" pitchFamily="2" charset="2"/>
              <a:buChar char="§"/>
            </a:pPr>
            <a:r>
              <a:rPr lang="cs-CZ" dirty="0"/>
              <a:t>stagflace</a:t>
            </a:r>
          </a:p>
          <a:p>
            <a:pPr lvl="1">
              <a:buFont typeface="Wingdings" panose="05000000000000000000" pitchFamily="2" charset="2"/>
              <a:buChar char="§"/>
            </a:pPr>
            <a:r>
              <a:rPr lang="cs-CZ" dirty="0"/>
              <a:t>růst geopolitického napětí</a:t>
            </a:r>
          </a:p>
          <a:p>
            <a:pPr lvl="1">
              <a:buFont typeface="Wingdings" panose="05000000000000000000" pitchFamily="2" charset="2"/>
              <a:buChar char="§"/>
            </a:pPr>
            <a:r>
              <a:rPr lang="cs-CZ" dirty="0"/>
              <a:t>nástup tzv. umělé inteligence</a:t>
            </a:r>
          </a:p>
          <a:p>
            <a:pPr lvl="1">
              <a:buFont typeface="Wingdings" panose="05000000000000000000" pitchFamily="2" charset="2"/>
              <a:buChar char="§"/>
            </a:pPr>
            <a:r>
              <a:rPr lang="cs-CZ" dirty="0"/>
              <a:t>klimatická krize </a:t>
            </a:r>
          </a:p>
          <a:p>
            <a:endParaRPr lang="cs-CZ" dirty="0"/>
          </a:p>
        </p:txBody>
      </p:sp>
    </p:spTree>
    <p:extLst>
      <p:ext uri="{BB962C8B-B14F-4D97-AF65-F5344CB8AC3E}">
        <p14:creationId xmlns:p14="http://schemas.microsoft.com/office/powerpoint/2010/main" val="19413502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334E00-D75E-C0A2-3BDF-84154905F5DB}"/>
              </a:ext>
            </a:extLst>
          </p:cNvPr>
          <p:cNvSpPr>
            <a:spLocks noGrp="1"/>
          </p:cNvSpPr>
          <p:nvPr>
            <p:ph type="title"/>
          </p:nvPr>
        </p:nvSpPr>
        <p:spPr>
          <a:xfrm>
            <a:off x="457200" y="188640"/>
            <a:ext cx="8229600" cy="2016224"/>
          </a:xfrm>
        </p:spPr>
        <p:txBody>
          <a:bodyPr>
            <a:normAutofit fontScale="90000"/>
          </a:bodyPr>
          <a:lstStyle/>
          <a:p>
            <a:r>
              <a:rPr lang="cs-CZ" b="1" dirty="0">
                <a:latin typeface="+mn-lt"/>
              </a:rPr>
              <a:t>Svět není pouze Západ –              megatrendy 2022 prizmatem OIC                             </a:t>
            </a:r>
            <a:r>
              <a:rPr lang="cs-CZ" sz="2200" dirty="0">
                <a:latin typeface="+mn-lt"/>
              </a:rPr>
              <a:t>(</a:t>
            </a:r>
            <a:r>
              <a:rPr lang="cs-CZ" sz="2200" b="0" dirty="0" err="1">
                <a:effectLst/>
                <a:latin typeface="+mn-lt"/>
              </a:rPr>
              <a:t>Organisation</a:t>
            </a:r>
            <a:r>
              <a:rPr lang="cs-CZ" sz="2200" b="0" dirty="0">
                <a:effectLst/>
                <a:latin typeface="+mn-lt"/>
              </a:rPr>
              <a:t> </a:t>
            </a:r>
            <a:r>
              <a:rPr lang="cs-CZ" sz="2200" b="0" dirty="0" err="1">
                <a:effectLst/>
                <a:latin typeface="+mn-lt"/>
              </a:rPr>
              <a:t>of</a:t>
            </a:r>
            <a:r>
              <a:rPr lang="cs-CZ" sz="2200" b="0" dirty="0">
                <a:effectLst/>
                <a:latin typeface="+mn-lt"/>
              </a:rPr>
              <a:t> </a:t>
            </a:r>
            <a:r>
              <a:rPr lang="cs-CZ" sz="2200" b="0" dirty="0" err="1">
                <a:effectLst/>
                <a:latin typeface="+mn-lt"/>
              </a:rPr>
              <a:t>Islamic</a:t>
            </a:r>
            <a:r>
              <a:rPr lang="cs-CZ" sz="2200" b="0" dirty="0">
                <a:effectLst/>
                <a:latin typeface="+mn-lt"/>
              </a:rPr>
              <a:t> </a:t>
            </a:r>
            <a:r>
              <a:rPr lang="cs-CZ" sz="2200" b="0" dirty="0" err="1">
                <a:effectLst/>
                <a:latin typeface="+mn-lt"/>
              </a:rPr>
              <a:t>Cooperation</a:t>
            </a:r>
            <a:r>
              <a:rPr lang="cs-CZ" sz="2200" b="0" dirty="0">
                <a:effectLst/>
                <a:latin typeface="+mn-lt"/>
              </a:rPr>
              <a:t>) dle </a:t>
            </a:r>
            <a:r>
              <a:rPr lang="cs-CZ" sz="2200" i="1" u="sng" dirty="0">
                <a:solidFill>
                  <a:srgbClr val="0000FF"/>
                </a:solidFill>
                <a:effectLst/>
                <a:latin typeface="+mn-lt"/>
                <a:ea typeface="Times New Roman" panose="02020603050405020304" pitchFamily="18" charset="0"/>
                <a:hlinkClick r:id="rId2"/>
              </a:rPr>
              <a:t>https://www.refinitiv.com/perspectives/market-insights/what-are-the-global-megatrends-for-2022/</a:t>
            </a:r>
            <a:br>
              <a:rPr lang="cs-CZ" sz="2200" dirty="0">
                <a:effectLst/>
                <a:latin typeface="+mn-lt"/>
                <a:ea typeface="Times New Roman" panose="02020603050405020304" pitchFamily="18" charset="0"/>
              </a:rPr>
            </a:br>
            <a:endParaRPr lang="cs-CZ" sz="2200" dirty="0"/>
          </a:p>
        </p:txBody>
      </p:sp>
      <p:sp>
        <p:nvSpPr>
          <p:cNvPr id="3" name="Zástupný obsah 2">
            <a:extLst>
              <a:ext uri="{FF2B5EF4-FFF2-40B4-BE49-F238E27FC236}">
                <a16:creationId xmlns:a16="http://schemas.microsoft.com/office/drawing/2014/main" id="{E553916F-B670-90C5-807B-3EAE7A74926F}"/>
              </a:ext>
            </a:extLst>
          </p:cNvPr>
          <p:cNvSpPr>
            <a:spLocks noGrp="1"/>
          </p:cNvSpPr>
          <p:nvPr>
            <p:ph idx="1"/>
          </p:nvPr>
        </p:nvSpPr>
        <p:spPr>
          <a:xfrm>
            <a:off x="457200" y="2132856"/>
            <a:ext cx="8229600" cy="4725144"/>
          </a:xfrm>
        </p:spPr>
        <p:txBody>
          <a:bodyPr>
            <a:normAutofit fontScale="70000" lnSpcReduction="20000"/>
          </a:bodyPr>
          <a:lstStyle/>
          <a:p>
            <a:pPr>
              <a:buFont typeface="Wingdings" panose="05000000000000000000" pitchFamily="2" charset="2"/>
              <a:buChar char="§"/>
            </a:pPr>
            <a:r>
              <a:rPr lang="cs-CZ" sz="3600" b="1" dirty="0"/>
              <a:t>digitalizace</a:t>
            </a:r>
            <a:r>
              <a:rPr lang="cs-CZ" sz="3200" dirty="0"/>
              <a:t> – urychlená pandemií</a:t>
            </a:r>
          </a:p>
          <a:p>
            <a:pPr>
              <a:buFont typeface="Wingdings" panose="05000000000000000000" pitchFamily="2" charset="2"/>
              <a:buChar char="§"/>
            </a:pPr>
            <a:r>
              <a:rPr lang="cs-CZ" sz="3600" b="1" dirty="0">
                <a:effectLst/>
                <a:ea typeface="Times New Roman" panose="02020603050405020304" pitchFamily="18" charset="0"/>
              </a:rPr>
              <a:t>umělá inteligence </a:t>
            </a:r>
            <a:r>
              <a:rPr lang="cs-CZ" sz="3200" dirty="0">
                <a:effectLst/>
                <a:ea typeface="Times New Roman" panose="02020603050405020304" pitchFamily="18" charset="0"/>
              </a:rPr>
              <a:t>(AI) – již mění fungování světa, leč </a:t>
            </a:r>
            <a:r>
              <a:rPr lang="cs-CZ" sz="3200" b="1" dirty="0">
                <a:effectLst/>
              </a:rPr>
              <a:t>stále není jasné, zda posílí či omezí lidský potenciál</a:t>
            </a:r>
          </a:p>
          <a:p>
            <a:pPr>
              <a:buFont typeface="Wingdings" panose="05000000000000000000" pitchFamily="2" charset="2"/>
              <a:buChar char="§"/>
            </a:pPr>
            <a:r>
              <a:rPr lang="cs-CZ" sz="3600" b="1" dirty="0"/>
              <a:t>tr</a:t>
            </a:r>
            <a:r>
              <a:rPr lang="cs-CZ" sz="3600" b="1" dirty="0">
                <a:effectLst/>
                <a:ea typeface="Times New Roman" panose="02020603050405020304" pitchFamily="18" charset="0"/>
              </a:rPr>
              <a:t>ansformace</a:t>
            </a:r>
            <a:r>
              <a:rPr lang="cs-CZ" sz="3200" dirty="0">
                <a:effectLst/>
                <a:ea typeface="Times New Roman" panose="02020603050405020304" pitchFamily="18" charset="0"/>
              </a:rPr>
              <a:t> – </a:t>
            </a:r>
            <a:r>
              <a:rPr lang="cs-CZ" sz="3200" b="1" dirty="0">
                <a:effectLst/>
                <a:ea typeface="Times New Roman" panose="02020603050405020304" pitchFamily="18" charset="0"/>
              </a:rPr>
              <a:t>disruptivní charakter technologií </a:t>
            </a:r>
            <a:r>
              <a:rPr lang="cs-CZ" sz="3200" dirty="0">
                <a:effectLst/>
                <a:ea typeface="Times New Roman" panose="02020603050405020304" pitchFamily="18" charset="0"/>
              </a:rPr>
              <a:t>coby </a:t>
            </a:r>
            <a:r>
              <a:rPr lang="cs-CZ" sz="3200" dirty="0">
                <a:effectLst/>
              </a:rPr>
              <a:t>klíčový katalyzátor pro odvětvové transformace, které jsou nyní všudypřítomné, proměňují ekonomiky a vytvářejí nové hranice pro inovace</a:t>
            </a:r>
          </a:p>
          <a:p>
            <a:pPr>
              <a:buFont typeface="Wingdings" panose="05000000000000000000" pitchFamily="2" charset="2"/>
              <a:buChar char="§"/>
            </a:pPr>
            <a:r>
              <a:rPr lang="cs-CZ" sz="3600" b="1" dirty="0">
                <a:effectLst/>
              </a:rPr>
              <a:t>n</a:t>
            </a:r>
            <a:r>
              <a:rPr lang="cs-CZ" sz="3600" b="1" dirty="0">
                <a:effectLst/>
                <a:ea typeface="Times New Roman" panose="02020603050405020304" pitchFamily="18" charset="0"/>
              </a:rPr>
              <a:t>erovnost</a:t>
            </a:r>
            <a:r>
              <a:rPr lang="cs-CZ" sz="3200" dirty="0">
                <a:effectLst/>
                <a:ea typeface="Times New Roman" panose="02020603050405020304" pitchFamily="18" charset="0"/>
              </a:rPr>
              <a:t> –  r</a:t>
            </a:r>
            <a:r>
              <a:rPr lang="cs-CZ" sz="3200" dirty="0">
                <a:effectLst/>
              </a:rPr>
              <a:t>oste, </a:t>
            </a:r>
            <a:r>
              <a:rPr lang="cs-CZ" sz="3200" b="1" dirty="0">
                <a:effectLst/>
              </a:rPr>
              <a:t>prohlubuje propast ve výsledcích zdravotnictví a vzdělávání na celém světě</a:t>
            </a:r>
            <a:r>
              <a:rPr lang="cs-CZ" sz="3200" dirty="0">
                <a:effectLst/>
              </a:rPr>
              <a:t>, a tím zakořeňuje společenské problémy</a:t>
            </a:r>
          </a:p>
          <a:p>
            <a:pPr>
              <a:buFont typeface="Wingdings" panose="05000000000000000000" pitchFamily="2" charset="2"/>
              <a:buChar char="§"/>
            </a:pPr>
            <a:r>
              <a:rPr lang="cs-CZ" sz="3600" b="1" dirty="0">
                <a:effectLst/>
                <a:ea typeface="Times New Roman" panose="02020603050405020304" pitchFamily="18" charset="0"/>
              </a:rPr>
              <a:t>mládí</a:t>
            </a:r>
            <a:r>
              <a:rPr lang="cs-CZ" sz="3200" dirty="0">
                <a:effectLst/>
                <a:ea typeface="Times New Roman" panose="02020603050405020304" pitchFamily="18" charset="0"/>
              </a:rPr>
              <a:t> – m</a:t>
            </a:r>
            <a:r>
              <a:rPr lang="cs-CZ" sz="3200" dirty="0">
                <a:effectLst/>
              </a:rPr>
              <a:t>ladší generace jako </a:t>
            </a:r>
            <a:r>
              <a:rPr lang="cs-CZ" sz="3200" b="1" dirty="0">
                <a:effectLst/>
              </a:rPr>
              <a:t>hnací motor velkých změn v preferencích a zvycích spotřebitelů</a:t>
            </a:r>
            <a:r>
              <a:rPr lang="cs-CZ" sz="3200" dirty="0">
                <a:effectLst/>
              </a:rPr>
              <a:t>, včetně trendů lokalizace </a:t>
            </a:r>
          </a:p>
          <a:p>
            <a:pPr>
              <a:buFont typeface="Wingdings" panose="05000000000000000000" pitchFamily="2" charset="2"/>
              <a:buChar char="§"/>
            </a:pPr>
            <a:r>
              <a:rPr lang="cs-CZ" sz="3600" b="1" dirty="0">
                <a:effectLst/>
                <a:ea typeface="Times New Roman" panose="02020603050405020304" pitchFamily="18" charset="0"/>
              </a:rPr>
              <a:t>stárnoucí společnost </a:t>
            </a:r>
            <a:r>
              <a:rPr lang="cs-CZ" sz="3200" dirty="0">
                <a:effectLst/>
                <a:ea typeface="Times New Roman" panose="02020603050405020304" pitchFamily="18" charset="0"/>
              </a:rPr>
              <a:t>– globální stárnutí populace, </a:t>
            </a:r>
            <a:r>
              <a:rPr lang="cs-CZ" sz="3200" b="1" dirty="0">
                <a:effectLst/>
                <a:ea typeface="Times New Roman" panose="02020603050405020304" pitchFamily="18" charset="0"/>
              </a:rPr>
              <a:t>s tlakem na podpory ve stáří</a:t>
            </a:r>
            <a:r>
              <a:rPr lang="cs-CZ" sz="3200" dirty="0">
                <a:effectLst/>
                <a:ea typeface="Times New Roman" panose="02020603050405020304" pitchFamily="18" charset="0"/>
              </a:rPr>
              <a:t> a tím i tlakem </a:t>
            </a:r>
            <a:r>
              <a:rPr lang="cs-CZ" sz="3200" dirty="0">
                <a:effectLst/>
              </a:rPr>
              <a:t>na budoucí pracovní síly a zdravotnické systémy</a:t>
            </a:r>
          </a:p>
          <a:p>
            <a:endParaRPr lang="cs-CZ" dirty="0"/>
          </a:p>
        </p:txBody>
      </p:sp>
    </p:spTree>
    <p:extLst>
      <p:ext uri="{BB962C8B-B14F-4D97-AF65-F5344CB8AC3E}">
        <p14:creationId xmlns:p14="http://schemas.microsoft.com/office/powerpoint/2010/main" val="4207708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54BF42-C74A-0E94-BBD4-0E63BD108D5C}"/>
              </a:ext>
            </a:extLst>
          </p:cNvPr>
          <p:cNvSpPr>
            <a:spLocks noGrp="1"/>
          </p:cNvSpPr>
          <p:nvPr>
            <p:ph type="title"/>
          </p:nvPr>
        </p:nvSpPr>
        <p:spPr>
          <a:xfrm>
            <a:off x="457200" y="116632"/>
            <a:ext cx="8229600" cy="1296144"/>
          </a:xfrm>
        </p:spPr>
        <p:txBody>
          <a:bodyPr>
            <a:normAutofit fontScale="90000"/>
          </a:bodyPr>
          <a:lstStyle/>
          <a:p>
            <a:r>
              <a:rPr lang="cs-CZ" b="1" dirty="0"/>
              <a:t>Islámské finance jako reakce na megatrendy? </a:t>
            </a:r>
            <a:endParaRPr lang="cs-CZ" dirty="0"/>
          </a:p>
        </p:txBody>
      </p:sp>
      <p:sp>
        <p:nvSpPr>
          <p:cNvPr id="3" name="Zástupný obsah 2">
            <a:extLst>
              <a:ext uri="{FF2B5EF4-FFF2-40B4-BE49-F238E27FC236}">
                <a16:creationId xmlns:a16="http://schemas.microsoft.com/office/drawing/2014/main" id="{330093EE-A629-B26E-B359-237229516199}"/>
              </a:ext>
            </a:extLst>
          </p:cNvPr>
          <p:cNvSpPr>
            <a:spLocks noGrp="1"/>
          </p:cNvSpPr>
          <p:nvPr>
            <p:ph idx="1"/>
          </p:nvPr>
        </p:nvSpPr>
        <p:spPr>
          <a:xfrm>
            <a:off x="0" y="1340768"/>
            <a:ext cx="9144000" cy="5517232"/>
          </a:xfrm>
        </p:spPr>
        <p:txBody>
          <a:bodyPr>
            <a:normAutofit fontScale="70000" lnSpcReduction="20000"/>
          </a:bodyPr>
          <a:lstStyle/>
          <a:p>
            <a:pPr>
              <a:buFont typeface="Wingdings" panose="05000000000000000000" pitchFamily="2" charset="2"/>
              <a:buChar char="§"/>
            </a:pPr>
            <a:r>
              <a:rPr lang="cs-CZ" sz="3600" b="1" dirty="0">
                <a:effectLst/>
                <a:ea typeface="Times New Roman" panose="02020603050405020304" pitchFamily="18" charset="0"/>
              </a:rPr>
              <a:t>silná sociální orientace islámu</a:t>
            </a:r>
            <a:r>
              <a:rPr lang="cs-CZ" sz="3200" dirty="0">
                <a:effectLst/>
                <a:ea typeface="Times New Roman" panose="02020603050405020304" pitchFamily="18" charset="0"/>
              </a:rPr>
              <a:t>, kdy </a:t>
            </a:r>
            <a:r>
              <a:rPr lang="cs-CZ" sz="3200" i="1" dirty="0">
                <a:effectLst/>
                <a:ea typeface="Times New Roman" panose="02020603050405020304" pitchFamily="18" charset="0"/>
              </a:rPr>
              <a:t>„solidarita s potřebnými je jedním z jeho pilířů“</a:t>
            </a:r>
            <a:r>
              <a:rPr lang="cs-CZ" sz="3200" dirty="0">
                <a:effectLst/>
                <a:ea typeface="Times New Roman" panose="02020603050405020304" pitchFamily="18" charset="0"/>
              </a:rPr>
              <a:t> (Weberová </a:t>
            </a:r>
            <a:r>
              <a:rPr lang="cs-CZ" sz="3200" dirty="0" err="1">
                <a:effectLst/>
                <a:ea typeface="Times New Roman" panose="02020603050405020304" pitchFamily="18" charset="0"/>
              </a:rPr>
              <a:t>Babulíková</a:t>
            </a:r>
            <a:r>
              <a:rPr lang="cs-CZ" sz="3200" dirty="0">
                <a:effectLst/>
                <a:ea typeface="Times New Roman" panose="02020603050405020304" pitchFamily="18" charset="0"/>
              </a:rPr>
              <a:t>, G.: </a:t>
            </a:r>
            <a:r>
              <a:rPr lang="cs-CZ" sz="3200" i="1" dirty="0">
                <a:effectLst/>
                <a:ea typeface="Times New Roman" panose="02020603050405020304" pitchFamily="18" charset="0"/>
              </a:rPr>
              <a:t>Islámská ekonomie a bankovnictví</a:t>
            </a:r>
            <a:r>
              <a:rPr lang="cs-CZ" sz="3200" dirty="0">
                <a:effectLst/>
                <a:ea typeface="Times New Roman" panose="02020603050405020304" pitchFamily="18" charset="0"/>
              </a:rPr>
              <a:t>. Brandýs nad Labem, Dar Ibn </a:t>
            </a:r>
            <a:r>
              <a:rPr lang="cs-CZ" sz="3200" dirty="0" err="1">
                <a:effectLst/>
                <a:ea typeface="Times New Roman" panose="02020603050405020304" pitchFamily="18" charset="0"/>
              </a:rPr>
              <a:t>Rushd</a:t>
            </a:r>
            <a:r>
              <a:rPr lang="cs-CZ" sz="3200" dirty="0">
                <a:effectLst/>
                <a:ea typeface="Times New Roman" panose="02020603050405020304" pitchFamily="18" charset="0"/>
              </a:rPr>
              <a:t> 2001, s. 7 dtto) – jedním z projevů je </a:t>
            </a:r>
            <a:r>
              <a:rPr lang="cs-CZ" sz="3600" b="1" dirty="0" err="1">
                <a:effectLst/>
                <a:ea typeface="Times New Roman" panose="02020603050405020304" pitchFamily="18" charset="0"/>
              </a:rPr>
              <a:t>zakát</a:t>
            </a:r>
            <a:r>
              <a:rPr lang="cs-CZ" sz="3200" dirty="0">
                <a:effectLst/>
                <a:ea typeface="Times New Roman" panose="02020603050405020304" pitchFamily="18" charset="0"/>
              </a:rPr>
              <a:t>, </a:t>
            </a:r>
            <a:r>
              <a:rPr lang="cs-CZ" sz="3200" i="1" dirty="0">
                <a:effectLst/>
                <a:ea typeface="Times New Roman" panose="02020603050405020304" pitchFamily="18" charset="0"/>
              </a:rPr>
              <a:t>„nazývaný povinnou almužnou či náboženskou daní“</a:t>
            </a:r>
            <a:r>
              <a:rPr lang="cs-CZ" sz="3200" dirty="0">
                <a:effectLst/>
                <a:ea typeface="Times New Roman" panose="02020603050405020304" pitchFamily="18" charset="0"/>
              </a:rPr>
              <a:t> (dtto), </a:t>
            </a:r>
            <a:r>
              <a:rPr lang="cs-CZ" sz="3200" i="1" dirty="0">
                <a:effectLst/>
                <a:ea typeface="Times New Roman" panose="02020603050405020304" pitchFamily="18" charset="0"/>
              </a:rPr>
              <a:t>„islámská ekonomie je založena na myšlence spravedlnosti a rovnosti, nikoli však rovnostářství“</a:t>
            </a:r>
            <a:r>
              <a:rPr lang="cs-CZ" sz="3200" dirty="0">
                <a:effectLst/>
                <a:ea typeface="Times New Roman" panose="02020603050405020304" pitchFamily="18" charset="0"/>
              </a:rPr>
              <a:t> (s. 8 tamtéž)</a:t>
            </a:r>
          </a:p>
          <a:p>
            <a:pPr>
              <a:buFont typeface="Wingdings" panose="05000000000000000000" pitchFamily="2" charset="2"/>
              <a:buChar char="§"/>
            </a:pPr>
            <a:r>
              <a:rPr lang="cs-CZ" sz="3600" b="1" dirty="0">
                <a:effectLst/>
                <a:ea typeface="Times New Roman" panose="02020603050405020304" pitchFamily="18" charset="0"/>
              </a:rPr>
              <a:t>propojení teorie islámské ekonomiky s požadavky islámského práva</a:t>
            </a:r>
            <a:r>
              <a:rPr lang="cs-CZ" sz="3200" dirty="0">
                <a:effectLst/>
                <a:ea typeface="Times New Roman" panose="02020603050405020304" pitchFamily="18" charset="0"/>
              </a:rPr>
              <a:t>, nicméně </a:t>
            </a:r>
            <a:r>
              <a:rPr lang="cs-CZ" sz="3600" b="1" dirty="0">
                <a:effectLst/>
                <a:ea typeface="Times New Roman" panose="02020603050405020304" pitchFamily="18" charset="0"/>
              </a:rPr>
              <a:t>islámské bankovnictví není provozováno podle zásad, ke kterým se hlásí a které vytyčili jeho teoretikové, praxe se vzdálila teorii </a:t>
            </a:r>
          </a:p>
          <a:p>
            <a:pPr>
              <a:buFont typeface="Wingdings" panose="05000000000000000000" pitchFamily="2" charset="2"/>
              <a:buChar char="§"/>
            </a:pPr>
            <a:r>
              <a:rPr lang="cs-CZ" sz="3200" i="1" dirty="0">
                <a:effectLst/>
                <a:ea typeface="Times New Roman" panose="02020603050405020304" pitchFamily="18" charset="0"/>
              </a:rPr>
              <a:t>„Pro pozdní rozvoj bankovnictví v islámských zemích a vznik islámského (bezúročného) bankovnictví měla zásadní význam obecně přijímaná teze o zákazu úroku … Bezmála třicetiletá existence islámského bankovního sektoru ukazuje, že islámské bankovnictví se přes všechna úskalí a potíže snaží stát životaschopnou součástí světového bankovnictví“</a:t>
            </a:r>
            <a:r>
              <a:rPr lang="cs-CZ" sz="3200" dirty="0">
                <a:effectLst/>
                <a:ea typeface="Times New Roman" panose="02020603050405020304" pitchFamily="18" charset="0"/>
              </a:rPr>
              <a:t>    (s. 9 tamtéž)  </a:t>
            </a:r>
          </a:p>
          <a:p>
            <a:pPr>
              <a:buFont typeface="Wingdings" panose="05000000000000000000" pitchFamily="2" charset="2"/>
              <a:buChar char="§"/>
            </a:pPr>
            <a:r>
              <a:rPr lang="cs-CZ" sz="3200" dirty="0">
                <a:effectLst/>
                <a:ea typeface="Times New Roman" panose="02020603050405020304" pitchFamily="18" charset="0"/>
              </a:rPr>
              <a:t>instituce </a:t>
            </a:r>
            <a:r>
              <a:rPr lang="cs-CZ" sz="3600" b="1" dirty="0" err="1">
                <a:effectLst/>
                <a:ea typeface="Times New Roman" panose="02020603050405020304" pitchFamily="18" charset="0"/>
              </a:rPr>
              <a:t>ribá</a:t>
            </a:r>
            <a:r>
              <a:rPr lang="cs-CZ" sz="3200" b="1" dirty="0">
                <a:effectLst/>
                <a:ea typeface="Times New Roman" panose="02020603050405020304" pitchFamily="18" charset="0"/>
              </a:rPr>
              <a:t> </a:t>
            </a:r>
            <a:r>
              <a:rPr lang="cs-CZ" sz="3200" dirty="0">
                <a:effectLst/>
                <a:ea typeface="Times New Roman" panose="02020603050405020304" pitchFamily="18" charset="0"/>
              </a:rPr>
              <a:t>(úrok a lichva, komplikace v rovině teorie i praxe) </a:t>
            </a:r>
          </a:p>
          <a:p>
            <a:pPr>
              <a:buFont typeface="Wingdings" panose="05000000000000000000" pitchFamily="2" charset="2"/>
              <a:buChar char="§"/>
            </a:pPr>
            <a:r>
              <a:rPr lang="cs-CZ" sz="3600" b="1" dirty="0">
                <a:effectLst/>
                <a:ea typeface="Times New Roman" panose="02020603050405020304" pitchFamily="18" charset="0"/>
              </a:rPr>
              <a:t>způsoby financování </a:t>
            </a:r>
            <a:r>
              <a:rPr lang="cs-CZ" sz="3200" dirty="0">
                <a:effectLst/>
                <a:ea typeface="Times New Roman" panose="02020603050405020304" pitchFamily="18" charset="0"/>
              </a:rPr>
              <a:t>v islámském bankovnictví (</a:t>
            </a:r>
            <a:r>
              <a:rPr lang="cs-CZ" sz="3200" dirty="0" err="1">
                <a:effectLst/>
                <a:ea typeface="Times New Roman" panose="02020603050405020304" pitchFamily="18" charset="0"/>
              </a:rPr>
              <a:t>Mudáraba</a:t>
            </a:r>
            <a:r>
              <a:rPr lang="cs-CZ" sz="3200" dirty="0">
                <a:effectLst/>
                <a:ea typeface="Times New Roman" panose="02020603050405020304" pitchFamily="18" charset="0"/>
              </a:rPr>
              <a:t>, </a:t>
            </a:r>
            <a:r>
              <a:rPr lang="cs-CZ" sz="3200" dirty="0" err="1">
                <a:effectLst/>
                <a:ea typeface="Times New Roman" panose="02020603050405020304" pitchFamily="18" charset="0"/>
              </a:rPr>
              <a:t>Mušáraka</a:t>
            </a:r>
            <a:r>
              <a:rPr lang="cs-CZ" sz="3200" dirty="0">
                <a:effectLst/>
                <a:ea typeface="Times New Roman" panose="02020603050405020304" pitchFamily="18" charset="0"/>
              </a:rPr>
              <a:t>, </a:t>
            </a:r>
            <a:r>
              <a:rPr lang="cs-CZ" sz="3200" dirty="0" err="1">
                <a:effectLst/>
                <a:ea typeface="Times New Roman" panose="02020603050405020304" pitchFamily="18" charset="0"/>
              </a:rPr>
              <a:t>Murábaha</a:t>
            </a:r>
            <a:r>
              <a:rPr lang="cs-CZ" sz="3200" dirty="0">
                <a:effectLst/>
                <a:ea typeface="Times New Roman" panose="02020603050405020304" pitchFamily="18" charset="0"/>
              </a:rPr>
              <a:t> aj.)</a:t>
            </a:r>
          </a:p>
          <a:p>
            <a:endParaRPr lang="cs-CZ" dirty="0"/>
          </a:p>
        </p:txBody>
      </p:sp>
    </p:spTree>
    <p:extLst>
      <p:ext uri="{BB962C8B-B14F-4D97-AF65-F5344CB8AC3E}">
        <p14:creationId xmlns:p14="http://schemas.microsoft.com/office/powerpoint/2010/main" val="200618739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DFB5CD-87CF-0429-948A-E29893934850}"/>
              </a:ext>
            </a:extLst>
          </p:cNvPr>
          <p:cNvSpPr>
            <a:spLocks noGrp="1"/>
          </p:cNvSpPr>
          <p:nvPr>
            <p:ph type="title"/>
          </p:nvPr>
        </p:nvSpPr>
        <p:spPr/>
        <p:txBody>
          <a:bodyPr>
            <a:normAutofit fontScale="90000"/>
          </a:bodyPr>
          <a:lstStyle/>
          <a:p>
            <a:r>
              <a:rPr lang="cs-CZ" b="1" dirty="0"/>
              <a:t>Základní principy islámských financí</a:t>
            </a:r>
            <a:br>
              <a:rPr lang="cs-CZ" dirty="0"/>
            </a:br>
            <a:r>
              <a:rPr lang="cs-CZ" sz="2200" dirty="0"/>
              <a:t>dle </a:t>
            </a:r>
            <a:r>
              <a:rPr lang="cs-CZ" sz="2200" dirty="0">
                <a:effectLst/>
                <a:ea typeface="Times New Roman" panose="02020603050405020304" pitchFamily="18" charset="0"/>
              </a:rPr>
              <a:t>Weberová </a:t>
            </a:r>
            <a:r>
              <a:rPr lang="cs-CZ" sz="2200" dirty="0" err="1">
                <a:effectLst/>
                <a:ea typeface="Times New Roman" panose="02020603050405020304" pitchFamily="18" charset="0"/>
              </a:rPr>
              <a:t>Babulíková</a:t>
            </a:r>
            <a:r>
              <a:rPr lang="cs-CZ" sz="2200" dirty="0">
                <a:effectLst/>
                <a:ea typeface="Times New Roman" panose="02020603050405020304" pitchFamily="18" charset="0"/>
              </a:rPr>
              <a:t>, G.: </a:t>
            </a:r>
            <a:r>
              <a:rPr lang="cs-CZ" sz="2200" i="1" dirty="0">
                <a:effectLst/>
                <a:ea typeface="Times New Roman" panose="02020603050405020304" pitchFamily="18" charset="0"/>
              </a:rPr>
              <a:t>Islámská ekonomie a bankovnictví</a:t>
            </a:r>
            <a:r>
              <a:rPr lang="cs-CZ" sz="2200" dirty="0">
                <a:effectLst/>
                <a:ea typeface="Times New Roman" panose="02020603050405020304" pitchFamily="18" charset="0"/>
              </a:rPr>
              <a:t>. Brandýs nad Labem, Dar Ibn </a:t>
            </a:r>
            <a:r>
              <a:rPr lang="cs-CZ" sz="2200" dirty="0" err="1">
                <a:effectLst/>
                <a:ea typeface="Times New Roman" panose="02020603050405020304" pitchFamily="18" charset="0"/>
              </a:rPr>
              <a:t>Rushd</a:t>
            </a:r>
            <a:r>
              <a:rPr lang="cs-CZ" sz="2200" dirty="0">
                <a:effectLst/>
                <a:ea typeface="Times New Roman" panose="02020603050405020304" pitchFamily="18" charset="0"/>
              </a:rPr>
              <a:t> 2001</a:t>
            </a:r>
            <a:endParaRPr lang="cs-CZ" sz="2200" dirty="0"/>
          </a:p>
        </p:txBody>
      </p:sp>
      <p:sp>
        <p:nvSpPr>
          <p:cNvPr id="3" name="Zástupný obsah 2">
            <a:extLst>
              <a:ext uri="{FF2B5EF4-FFF2-40B4-BE49-F238E27FC236}">
                <a16:creationId xmlns:a16="http://schemas.microsoft.com/office/drawing/2014/main" id="{A06BD642-9901-320F-7FE1-E1EA8F75A0D3}"/>
              </a:ext>
            </a:extLst>
          </p:cNvPr>
          <p:cNvSpPr>
            <a:spLocks noGrp="1"/>
          </p:cNvSpPr>
          <p:nvPr>
            <p:ph idx="1"/>
          </p:nvPr>
        </p:nvSpPr>
        <p:spPr>
          <a:xfrm>
            <a:off x="251520" y="1628800"/>
            <a:ext cx="8640960" cy="5229200"/>
          </a:xfrm>
        </p:spPr>
        <p:txBody>
          <a:bodyPr>
            <a:normAutofit fontScale="62500" lnSpcReduction="20000"/>
          </a:bodyPr>
          <a:lstStyle/>
          <a:p>
            <a:pPr>
              <a:buFont typeface="Wingdings" panose="05000000000000000000" pitchFamily="2" charset="2"/>
              <a:buChar char="§"/>
            </a:pPr>
            <a:r>
              <a:rPr lang="cs-CZ" sz="3600" b="1" dirty="0">
                <a:effectLst/>
                <a:ea typeface="Times New Roman" panose="02020603050405020304" pitchFamily="18" charset="0"/>
              </a:rPr>
              <a:t>islámské banky poskytují služby v souladu s islámskými principy</a:t>
            </a:r>
            <a:r>
              <a:rPr lang="cs-CZ" sz="3200" dirty="0">
                <a:effectLst/>
                <a:ea typeface="Times New Roman" panose="02020603050405020304" pitchFamily="18" charset="0"/>
              </a:rPr>
              <a:t>, přičemž k pochopení filozofie fungování náleží znalost náboženských principů jako </a:t>
            </a:r>
            <a:r>
              <a:rPr lang="cs-CZ" sz="3600" b="1" dirty="0" err="1">
                <a:effectLst/>
                <a:ea typeface="Times New Roman" panose="02020603050405020304" pitchFamily="18" charset="0"/>
              </a:rPr>
              <a:t>ribá</a:t>
            </a:r>
            <a:r>
              <a:rPr lang="cs-CZ" sz="3200" dirty="0">
                <a:effectLst/>
                <a:ea typeface="Times New Roman" panose="02020603050405020304" pitchFamily="18" charset="0"/>
              </a:rPr>
              <a:t>, </a:t>
            </a:r>
            <a:r>
              <a:rPr lang="cs-CZ" sz="3600" b="1" dirty="0" err="1">
                <a:effectLst/>
                <a:ea typeface="Times New Roman" panose="02020603050405020304" pitchFamily="18" charset="0"/>
              </a:rPr>
              <a:t>zakát</a:t>
            </a:r>
            <a:r>
              <a:rPr lang="cs-CZ" sz="3200" dirty="0">
                <a:effectLst/>
                <a:ea typeface="Times New Roman" panose="02020603050405020304" pitchFamily="18" charset="0"/>
              </a:rPr>
              <a:t>, </a:t>
            </a:r>
            <a:r>
              <a:rPr lang="cs-CZ" sz="3600" b="1" dirty="0" err="1">
                <a:effectLst/>
                <a:ea typeface="Times New Roman" panose="02020603050405020304" pitchFamily="18" charset="0"/>
              </a:rPr>
              <a:t>haram</a:t>
            </a:r>
            <a:r>
              <a:rPr lang="cs-CZ" sz="3200" dirty="0">
                <a:effectLst/>
                <a:ea typeface="Times New Roman" panose="02020603050405020304" pitchFamily="18" charset="0"/>
              </a:rPr>
              <a:t> (</a:t>
            </a:r>
            <a:r>
              <a:rPr lang="cs-CZ" sz="3600" b="1" dirty="0" err="1">
                <a:effectLst/>
                <a:ea typeface="Times New Roman" panose="02020603050405020304" pitchFamily="18" charset="0"/>
              </a:rPr>
              <a:t>halál</a:t>
            </a:r>
            <a:r>
              <a:rPr lang="cs-CZ" sz="3200" dirty="0">
                <a:effectLst/>
                <a:ea typeface="Times New Roman" panose="02020603050405020304" pitchFamily="18" charset="0"/>
              </a:rPr>
              <a:t> a </a:t>
            </a:r>
            <a:r>
              <a:rPr lang="cs-CZ" sz="3200" dirty="0" err="1">
                <a:effectLst/>
                <a:ea typeface="Times New Roman" panose="02020603050405020304" pitchFamily="18" charset="0"/>
              </a:rPr>
              <a:t>haram</a:t>
            </a:r>
            <a:r>
              <a:rPr lang="cs-CZ" sz="3200" dirty="0">
                <a:effectLst/>
                <a:ea typeface="Times New Roman" panose="02020603050405020304" pitchFamily="18" charset="0"/>
              </a:rPr>
              <a:t> coby islámský koncept povoleného a zakázaného, nejen ohledně jídla, nýbrž ve všech aspektech života), </a:t>
            </a:r>
            <a:r>
              <a:rPr lang="cs-CZ" sz="3600" b="1" dirty="0" err="1">
                <a:effectLst/>
                <a:ea typeface="Times New Roman" panose="02020603050405020304" pitchFamily="18" charset="0"/>
              </a:rPr>
              <a:t>myasir</a:t>
            </a:r>
            <a:r>
              <a:rPr lang="cs-CZ" sz="3600" dirty="0">
                <a:effectLst/>
                <a:ea typeface="Times New Roman" panose="02020603050405020304" pitchFamily="18" charset="0"/>
              </a:rPr>
              <a:t> </a:t>
            </a:r>
            <a:r>
              <a:rPr lang="cs-CZ" sz="3200" dirty="0">
                <a:effectLst/>
                <a:ea typeface="Times New Roman" panose="02020603050405020304" pitchFamily="18" charset="0"/>
              </a:rPr>
              <a:t>(spekulativní transakce týkající se hazardu), </a:t>
            </a:r>
            <a:r>
              <a:rPr lang="cs-CZ" sz="3600" b="1" dirty="0" err="1">
                <a:effectLst/>
                <a:ea typeface="Times New Roman" panose="02020603050405020304" pitchFamily="18" charset="0"/>
              </a:rPr>
              <a:t>gharar</a:t>
            </a:r>
            <a:r>
              <a:rPr lang="cs-CZ" sz="3200" dirty="0">
                <a:effectLst/>
                <a:ea typeface="Times New Roman" panose="02020603050405020304" pitchFamily="18" charset="0"/>
              </a:rPr>
              <a:t> (vyjadřuje nadměrné riziko a nejistotu spojené s obchodem), </a:t>
            </a:r>
            <a:r>
              <a:rPr lang="cs-CZ" sz="3600" b="1" dirty="0" err="1">
                <a:effectLst/>
                <a:ea typeface="Times New Roman" panose="02020603050405020304" pitchFamily="18" charset="0"/>
              </a:rPr>
              <a:t>takaful</a:t>
            </a:r>
            <a:r>
              <a:rPr lang="cs-CZ" sz="3200" dirty="0">
                <a:effectLst/>
                <a:ea typeface="Times New Roman" panose="02020603050405020304" pitchFamily="18" charset="0"/>
              </a:rPr>
              <a:t> (islámské formy pojišťovnictví, které by měly fungovat na principech spolupráce, vzájemného užitku a sociální ochrany) </a:t>
            </a:r>
          </a:p>
          <a:p>
            <a:pPr>
              <a:buFont typeface="Wingdings" panose="05000000000000000000" pitchFamily="2" charset="2"/>
              <a:buChar char="§"/>
            </a:pPr>
            <a:r>
              <a:rPr lang="cs-CZ" sz="3200" dirty="0">
                <a:effectLst/>
                <a:ea typeface="Times New Roman" panose="02020603050405020304" pitchFamily="18" charset="0"/>
              </a:rPr>
              <a:t>k základním principům islámských financí náleží: </a:t>
            </a:r>
            <a:r>
              <a:rPr lang="cs-CZ" sz="3600" b="1" dirty="0">
                <a:effectLst/>
                <a:ea typeface="Times New Roman" panose="02020603050405020304" pitchFamily="18" charset="0"/>
              </a:rPr>
              <a:t>investování jen do </a:t>
            </a:r>
            <a:r>
              <a:rPr lang="cs-CZ" sz="3600" b="1" dirty="0" err="1">
                <a:effectLst/>
                <a:ea typeface="Times New Roman" panose="02020603050405020304" pitchFamily="18" charset="0"/>
              </a:rPr>
              <a:t>halál</a:t>
            </a:r>
            <a:r>
              <a:rPr lang="cs-CZ" sz="3600" b="1" dirty="0">
                <a:effectLst/>
                <a:ea typeface="Times New Roman" panose="02020603050405020304" pitchFamily="18" charset="0"/>
              </a:rPr>
              <a:t> oblastí</a:t>
            </a:r>
            <a:r>
              <a:rPr lang="cs-CZ" sz="3600" dirty="0">
                <a:effectLst/>
                <a:ea typeface="Times New Roman" panose="02020603050405020304" pitchFamily="18" charset="0"/>
              </a:rPr>
              <a:t>, </a:t>
            </a:r>
            <a:r>
              <a:rPr lang="cs-CZ" sz="3600" b="1" dirty="0">
                <a:effectLst/>
                <a:ea typeface="Times New Roman" panose="02020603050405020304" pitchFamily="18" charset="0"/>
              </a:rPr>
              <a:t>zákaz </a:t>
            </a:r>
            <a:r>
              <a:rPr lang="cs-CZ" sz="3600" b="1" dirty="0" err="1">
                <a:effectLst/>
                <a:ea typeface="Times New Roman" panose="02020603050405020304" pitchFamily="18" charset="0"/>
              </a:rPr>
              <a:t>ribá</a:t>
            </a:r>
            <a:r>
              <a:rPr lang="cs-CZ" sz="3600" dirty="0">
                <a:effectLst/>
                <a:ea typeface="Times New Roman" panose="02020603050405020304" pitchFamily="18" charset="0"/>
              </a:rPr>
              <a:t>, </a:t>
            </a:r>
            <a:r>
              <a:rPr lang="cs-CZ" sz="3600" b="1" dirty="0">
                <a:effectLst/>
                <a:ea typeface="Times New Roman" panose="02020603050405020304" pitchFamily="18" charset="0"/>
              </a:rPr>
              <a:t>platba </a:t>
            </a:r>
            <a:r>
              <a:rPr lang="cs-CZ" sz="3600" b="1" dirty="0" err="1">
                <a:effectLst/>
                <a:ea typeface="Times New Roman" panose="02020603050405020304" pitchFamily="18" charset="0"/>
              </a:rPr>
              <a:t>zakát</a:t>
            </a:r>
            <a:r>
              <a:rPr lang="cs-CZ" sz="3600" dirty="0">
                <a:effectLst/>
                <a:ea typeface="Times New Roman" panose="02020603050405020304" pitchFamily="18" charset="0"/>
              </a:rPr>
              <a:t>, </a:t>
            </a:r>
            <a:r>
              <a:rPr lang="cs-CZ" sz="3600" b="1" dirty="0">
                <a:effectLst/>
                <a:ea typeface="Times New Roman" panose="02020603050405020304" pitchFamily="18" charset="0"/>
              </a:rPr>
              <a:t>zákaz </a:t>
            </a:r>
            <a:r>
              <a:rPr lang="cs-CZ" sz="3600" b="1" dirty="0" err="1">
                <a:effectLst/>
                <a:ea typeface="Times New Roman" panose="02020603050405020304" pitchFamily="18" charset="0"/>
              </a:rPr>
              <a:t>myasir</a:t>
            </a:r>
            <a:r>
              <a:rPr lang="cs-CZ" sz="3600" dirty="0">
                <a:effectLst/>
                <a:ea typeface="Times New Roman" panose="02020603050405020304" pitchFamily="18" charset="0"/>
              </a:rPr>
              <a:t>, </a:t>
            </a:r>
            <a:r>
              <a:rPr lang="cs-CZ" sz="3600" b="1" dirty="0">
                <a:effectLst/>
                <a:ea typeface="Times New Roman" panose="02020603050405020304" pitchFamily="18" charset="0"/>
              </a:rPr>
              <a:t>zákaz </a:t>
            </a:r>
            <a:r>
              <a:rPr lang="cs-CZ" sz="3600" b="1" dirty="0" err="1">
                <a:effectLst/>
                <a:ea typeface="Times New Roman" panose="02020603050405020304" pitchFamily="18" charset="0"/>
              </a:rPr>
              <a:t>gharar</a:t>
            </a:r>
            <a:r>
              <a:rPr lang="cs-CZ" sz="3600" dirty="0">
                <a:effectLst/>
                <a:ea typeface="Times New Roman" panose="02020603050405020304" pitchFamily="18" charset="0"/>
              </a:rPr>
              <a:t>, </a:t>
            </a:r>
            <a:r>
              <a:rPr lang="cs-CZ" sz="3600" b="1" dirty="0">
                <a:effectLst/>
                <a:ea typeface="Times New Roman" panose="02020603050405020304" pitchFamily="18" charset="0"/>
              </a:rPr>
              <a:t>sdílení zisku a rizika ztráty</a:t>
            </a:r>
          </a:p>
          <a:p>
            <a:pPr>
              <a:buFont typeface="Wingdings" panose="05000000000000000000" pitchFamily="2" charset="2"/>
              <a:buChar char="§"/>
            </a:pPr>
            <a:r>
              <a:rPr lang="cs-CZ" sz="3200" dirty="0">
                <a:effectLst/>
                <a:ea typeface="Times New Roman" panose="02020603050405020304" pitchFamily="18" charset="0"/>
              </a:rPr>
              <a:t>rozdíly oproti komerčnímu bankovnictví: </a:t>
            </a:r>
            <a:r>
              <a:rPr lang="cs-CZ" sz="3200" b="1" dirty="0">
                <a:effectLst/>
                <a:ea typeface="Times New Roman" panose="02020603050405020304" pitchFamily="18" charset="0"/>
              </a:rPr>
              <a:t>islámské založeno je na islámském právu šarí´a</a:t>
            </a:r>
            <a:r>
              <a:rPr lang="cs-CZ" sz="3200" dirty="0">
                <a:effectLst/>
                <a:ea typeface="Times New Roman" panose="02020603050405020304" pitchFamily="18" charset="0"/>
              </a:rPr>
              <a:t>; </a:t>
            </a:r>
            <a:r>
              <a:rPr lang="cs-CZ" sz="3200" b="1" dirty="0">
                <a:effectLst/>
                <a:ea typeface="Times New Roman" panose="02020603050405020304" pitchFamily="18" charset="0"/>
              </a:rPr>
              <a:t>platí zákaz úroku při poskytování i půjčování peněz</a:t>
            </a:r>
            <a:r>
              <a:rPr lang="cs-CZ" sz="3200" dirty="0">
                <a:effectLst/>
                <a:ea typeface="Times New Roman" panose="02020603050405020304" pitchFamily="18" charset="0"/>
              </a:rPr>
              <a:t>; </a:t>
            </a:r>
            <a:r>
              <a:rPr lang="cs-CZ" sz="3200" b="1" dirty="0">
                <a:effectLst/>
                <a:ea typeface="Times New Roman" panose="02020603050405020304" pitchFamily="18" charset="0"/>
              </a:rPr>
              <a:t>existence principu podílnictví</a:t>
            </a:r>
            <a:r>
              <a:rPr lang="cs-CZ" sz="3200" dirty="0">
                <a:effectLst/>
                <a:ea typeface="Times New Roman" panose="02020603050405020304" pitchFamily="18" charset="0"/>
              </a:rPr>
              <a:t>; </a:t>
            </a:r>
            <a:r>
              <a:rPr lang="cs-CZ" sz="3200" b="1" dirty="0">
                <a:effectLst/>
                <a:ea typeface="Times New Roman" panose="02020603050405020304" pitchFamily="18" charset="0"/>
              </a:rPr>
              <a:t>banka vystupuje jako partner</a:t>
            </a:r>
            <a:r>
              <a:rPr lang="cs-CZ" sz="3200" dirty="0">
                <a:effectLst/>
                <a:ea typeface="Times New Roman" panose="02020603050405020304" pitchFamily="18" charset="0"/>
              </a:rPr>
              <a:t>; </a:t>
            </a:r>
            <a:r>
              <a:rPr lang="cs-CZ" sz="3200" b="1" dirty="0">
                <a:effectLst/>
                <a:ea typeface="Times New Roman" panose="02020603050405020304" pitchFamily="18" charset="0"/>
              </a:rPr>
              <a:t>investice musí být v souladu s principy šarí´a</a:t>
            </a:r>
            <a:r>
              <a:rPr lang="cs-CZ" sz="3200" dirty="0">
                <a:effectLst/>
                <a:ea typeface="Times New Roman" panose="02020603050405020304" pitchFamily="18" charset="0"/>
              </a:rPr>
              <a:t>; </a:t>
            </a:r>
            <a:r>
              <a:rPr lang="cs-CZ" sz="3200" b="1" dirty="0">
                <a:effectLst/>
                <a:ea typeface="Times New Roman" panose="02020603050405020304" pitchFamily="18" charset="0"/>
              </a:rPr>
              <a:t>spekulativní operace jsou zakázány</a:t>
            </a:r>
            <a:r>
              <a:rPr lang="cs-CZ" sz="3200" dirty="0">
                <a:effectLst/>
                <a:ea typeface="Times New Roman" panose="02020603050405020304" pitchFamily="18" charset="0"/>
              </a:rPr>
              <a:t>; </a:t>
            </a:r>
            <a:r>
              <a:rPr lang="cs-CZ" sz="3200" b="1" dirty="0">
                <a:effectLst/>
                <a:ea typeface="Times New Roman" panose="02020603050405020304" pitchFamily="18" charset="0"/>
              </a:rPr>
              <a:t>banky jsou kontrolovány centrální bankou, jinými autoritami a radou šaría</a:t>
            </a:r>
            <a:r>
              <a:rPr lang="cs-CZ" sz="3200" dirty="0">
                <a:effectLst/>
                <a:ea typeface="Times New Roman" panose="02020603050405020304" pitchFamily="18" charset="0"/>
              </a:rPr>
              <a:t>; </a:t>
            </a:r>
            <a:r>
              <a:rPr lang="cs-CZ" sz="3200" b="1" dirty="0">
                <a:effectLst/>
                <a:ea typeface="Times New Roman" panose="02020603050405020304" pitchFamily="18" charset="0"/>
              </a:rPr>
              <a:t>banky povinně přispívají na náboženskou daň (</a:t>
            </a:r>
            <a:r>
              <a:rPr lang="cs-CZ" sz="3200" b="1" dirty="0" err="1">
                <a:effectLst/>
                <a:ea typeface="Times New Roman" panose="02020603050405020304" pitchFamily="18" charset="0"/>
              </a:rPr>
              <a:t>zakát</a:t>
            </a:r>
            <a:r>
              <a:rPr lang="cs-CZ" sz="3200" b="1" dirty="0">
                <a:effectLst/>
                <a:ea typeface="Times New Roman" panose="02020603050405020304" pitchFamily="18" charset="0"/>
              </a:rPr>
              <a:t>) používanou na charitu</a:t>
            </a:r>
            <a:r>
              <a:rPr lang="cs-CZ" sz="3200" dirty="0">
                <a:effectLst/>
                <a:ea typeface="Times New Roman" panose="02020603050405020304" pitchFamily="18" charset="0"/>
              </a:rPr>
              <a:t>; </a:t>
            </a:r>
            <a:r>
              <a:rPr lang="cs-CZ" sz="3200" b="1" dirty="0">
                <a:effectLst/>
                <a:ea typeface="Times New Roman" panose="02020603050405020304" pitchFamily="18" charset="0"/>
              </a:rPr>
              <a:t>penalizace za pozdní splacení jsou zakázány, pokud jsou přesto vymáhány musí směřovat na charitu</a:t>
            </a:r>
            <a:endParaRPr lang="cs-CZ" sz="3200" b="1" dirty="0"/>
          </a:p>
          <a:p>
            <a:endParaRPr lang="cs-CZ" dirty="0"/>
          </a:p>
        </p:txBody>
      </p:sp>
    </p:spTree>
    <p:extLst>
      <p:ext uri="{BB962C8B-B14F-4D97-AF65-F5344CB8AC3E}">
        <p14:creationId xmlns:p14="http://schemas.microsoft.com/office/powerpoint/2010/main" val="27138709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3E16CC-3239-766E-3E33-FFD2A3167FF3}"/>
              </a:ext>
            </a:extLst>
          </p:cNvPr>
          <p:cNvSpPr>
            <a:spLocks noGrp="1"/>
          </p:cNvSpPr>
          <p:nvPr>
            <p:ph type="title"/>
          </p:nvPr>
        </p:nvSpPr>
        <p:spPr>
          <a:xfrm>
            <a:off x="457200" y="0"/>
            <a:ext cx="8229600" cy="1268760"/>
          </a:xfrm>
        </p:spPr>
        <p:txBody>
          <a:bodyPr>
            <a:normAutofit fontScale="90000"/>
          </a:bodyPr>
          <a:lstStyle/>
          <a:p>
            <a:r>
              <a:rPr lang="cs-CZ" b="1" dirty="0"/>
              <a:t>Buddhistická ekonomie                                    </a:t>
            </a:r>
            <a:r>
              <a:rPr lang="cs-CZ" sz="2200" dirty="0">
                <a:latin typeface="+mn-lt"/>
              </a:rPr>
              <a:t>dle </a:t>
            </a:r>
            <a:r>
              <a:rPr lang="cs-CZ" sz="2200" dirty="0" err="1">
                <a:effectLst/>
                <a:latin typeface="+mn-lt"/>
                <a:ea typeface="Times New Roman" panose="02020603050405020304" pitchFamily="18" charset="0"/>
              </a:rPr>
              <a:t>Ščur</a:t>
            </a:r>
            <a:r>
              <a:rPr lang="cs-CZ" sz="2200" dirty="0">
                <a:effectLst/>
                <a:latin typeface="+mn-lt"/>
                <a:ea typeface="Times New Roman" panose="02020603050405020304" pitchFamily="18" charset="0"/>
              </a:rPr>
              <a:t>, M. (</a:t>
            </a:r>
            <a:r>
              <a:rPr lang="cs-CZ" sz="2200" dirty="0" err="1">
                <a:effectLst/>
                <a:latin typeface="+mn-lt"/>
                <a:ea typeface="Times New Roman" panose="02020603050405020304" pitchFamily="18" charset="0"/>
              </a:rPr>
              <a:t>ed</a:t>
            </a:r>
            <a:r>
              <a:rPr lang="cs-CZ" sz="2200" dirty="0">
                <a:effectLst/>
                <a:latin typeface="+mn-lt"/>
                <a:ea typeface="Times New Roman" panose="02020603050405020304" pitchFamily="18" charset="0"/>
              </a:rPr>
              <a:t>.): </a:t>
            </a:r>
            <a:r>
              <a:rPr lang="cs-CZ" sz="2200" i="1" dirty="0">
                <a:effectLst/>
                <a:latin typeface="+mn-lt"/>
                <a:ea typeface="Times New Roman" panose="02020603050405020304" pitchFamily="18" charset="0"/>
              </a:rPr>
              <a:t>Buddhistická ekonomie: Malá čítanka (nejen) pro kapitalisty.</a:t>
            </a:r>
            <a:r>
              <a:rPr lang="cs-CZ" sz="2200" dirty="0">
                <a:effectLst/>
                <a:latin typeface="+mn-lt"/>
                <a:ea typeface="Times New Roman" panose="02020603050405020304" pitchFamily="18" charset="0"/>
              </a:rPr>
              <a:t> Červený Kostelec, Pavel Mervart 2022</a:t>
            </a:r>
            <a:endParaRPr lang="cs-CZ" sz="2200" dirty="0">
              <a:latin typeface="+mn-lt"/>
            </a:endParaRPr>
          </a:p>
        </p:txBody>
      </p:sp>
      <p:sp>
        <p:nvSpPr>
          <p:cNvPr id="3" name="Zástupný obsah 2">
            <a:extLst>
              <a:ext uri="{FF2B5EF4-FFF2-40B4-BE49-F238E27FC236}">
                <a16:creationId xmlns:a16="http://schemas.microsoft.com/office/drawing/2014/main" id="{6E66F8F3-18FC-169B-7CE4-BF65D990E1C6}"/>
              </a:ext>
            </a:extLst>
          </p:cNvPr>
          <p:cNvSpPr>
            <a:spLocks noGrp="1"/>
          </p:cNvSpPr>
          <p:nvPr>
            <p:ph idx="1"/>
          </p:nvPr>
        </p:nvSpPr>
        <p:spPr>
          <a:xfrm>
            <a:off x="107504" y="1268760"/>
            <a:ext cx="8928992" cy="5589240"/>
          </a:xfrm>
        </p:spPr>
        <p:txBody>
          <a:bodyPr>
            <a:normAutofit fontScale="92500" lnSpcReduction="10000"/>
          </a:bodyPr>
          <a:lstStyle/>
          <a:p>
            <a:pPr>
              <a:buFont typeface="Wingdings" panose="05000000000000000000" pitchFamily="2" charset="2"/>
              <a:buChar char="§"/>
            </a:pPr>
            <a:r>
              <a:rPr lang="cs-CZ" sz="1900" dirty="0"/>
              <a:t>sociálně a ekologicky angažovaný buddhismus, resp. </a:t>
            </a:r>
            <a:r>
              <a:rPr lang="cs-CZ" sz="2200" b="1" dirty="0"/>
              <a:t>buddhistická ekonomika jako střední cesta</a:t>
            </a:r>
            <a:r>
              <a:rPr lang="cs-CZ" sz="1900" b="1" dirty="0"/>
              <a:t> </a:t>
            </a:r>
            <a:r>
              <a:rPr lang="cs-CZ" sz="1900" dirty="0"/>
              <a:t>mezi </a:t>
            </a:r>
            <a:r>
              <a:rPr lang="cs-CZ" sz="1900" dirty="0">
                <a:effectLst/>
                <a:ea typeface="Times New Roman" panose="02020603050405020304" pitchFamily="18" charset="0"/>
              </a:rPr>
              <a:t>západními ekonomickými </a:t>
            </a:r>
            <a:r>
              <a:rPr lang="cs-CZ" sz="1900" i="1" dirty="0">
                <a:effectLst/>
                <a:ea typeface="Times New Roman" panose="02020603050405020304" pitchFamily="18" charset="0"/>
              </a:rPr>
              <a:t>„teologiemi“ </a:t>
            </a:r>
            <a:r>
              <a:rPr lang="cs-CZ" sz="1900" dirty="0">
                <a:effectLst/>
                <a:ea typeface="Times New Roman" panose="02020603050405020304" pitchFamily="18" charset="0"/>
              </a:rPr>
              <a:t>neoliberální a komunistickou </a:t>
            </a:r>
          </a:p>
          <a:p>
            <a:pPr>
              <a:buFont typeface="Wingdings" panose="05000000000000000000" pitchFamily="2" charset="2"/>
              <a:buChar char="§"/>
            </a:pPr>
            <a:r>
              <a:rPr lang="cs-CZ" sz="1900" dirty="0"/>
              <a:t>manifest buddhistické ekonomie (česky </a:t>
            </a:r>
            <a:r>
              <a:rPr lang="cs-CZ" sz="2200" dirty="0"/>
              <a:t>Schumacher, E. F.: </a:t>
            </a:r>
            <a:r>
              <a:rPr lang="cs-CZ" sz="2200" i="1" dirty="0">
                <a:effectLst/>
                <a:ea typeface="Times New Roman" panose="02020603050405020304" pitchFamily="18" charset="0"/>
              </a:rPr>
              <a:t>Malé je milé, aneb jak by vypadala ekonomie, které by záleželo na lidech</a:t>
            </a:r>
            <a:r>
              <a:rPr lang="cs-CZ" sz="2200" dirty="0">
                <a:effectLst/>
                <a:ea typeface="Times New Roman" panose="02020603050405020304" pitchFamily="18" charset="0"/>
              </a:rPr>
              <a:t>. Praha, Kořeny 2021</a:t>
            </a:r>
            <a:r>
              <a:rPr lang="cs-CZ" sz="1900" dirty="0">
                <a:effectLst/>
                <a:ea typeface="Times New Roman" panose="02020603050405020304" pitchFamily="18" charset="0"/>
              </a:rPr>
              <a:t>),                       </a:t>
            </a:r>
            <a:r>
              <a:rPr lang="cs-CZ" sz="2200" b="1" dirty="0">
                <a:effectLst/>
                <a:ea typeface="Times New Roman" panose="02020603050405020304" pitchFamily="18" charset="0"/>
              </a:rPr>
              <a:t>idea metafyziky či </a:t>
            </a:r>
            <a:r>
              <a:rPr lang="cs-CZ" sz="2200" b="1" dirty="0" err="1">
                <a:effectLst/>
                <a:ea typeface="Times New Roman" panose="02020603050405020304" pitchFamily="18" charset="0"/>
              </a:rPr>
              <a:t>metaekonomie</a:t>
            </a:r>
            <a:r>
              <a:rPr lang="cs-CZ" sz="2200" b="1" dirty="0">
                <a:effectLst/>
                <a:ea typeface="Times New Roman" panose="02020603050405020304" pitchFamily="18" charset="0"/>
              </a:rPr>
              <a:t> </a:t>
            </a:r>
            <a:r>
              <a:rPr lang="cs-CZ" sz="1900" dirty="0">
                <a:effectLst/>
                <a:ea typeface="Times New Roman" panose="02020603050405020304" pitchFamily="18" charset="0"/>
              </a:rPr>
              <a:t>– tvrzení, že ekonomie nestojí na svých vlastních nohách, ale je odvozena od našich hodnot a od toho, co je pro nás důležité, Schumacher ukazuje, jak by se proměnily ekonomické zákony a principy, pokud </a:t>
            </a:r>
            <a:r>
              <a:rPr lang="cs-CZ" sz="2200" b="1" dirty="0">
                <a:effectLst/>
                <a:ea typeface="Times New Roman" panose="02020603050405020304" pitchFamily="18" charset="0"/>
              </a:rPr>
              <a:t>nahradíme západní materialismus buddhistickým učením </a:t>
            </a:r>
          </a:p>
          <a:p>
            <a:pPr>
              <a:buFont typeface="Wingdings" panose="05000000000000000000" pitchFamily="2" charset="2"/>
              <a:buChar char="§"/>
            </a:pPr>
            <a:r>
              <a:rPr lang="cs-CZ" sz="1900" dirty="0">
                <a:effectLst/>
                <a:ea typeface="Times New Roman" panose="02020603050405020304" pitchFamily="18" charset="0"/>
              </a:rPr>
              <a:t>místo homo </a:t>
            </a:r>
            <a:r>
              <a:rPr lang="cs-CZ" sz="1900" dirty="0" err="1">
                <a:effectLst/>
                <a:ea typeface="Times New Roman" panose="02020603050405020304" pitchFamily="18" charset="0"/>
              </a:rPr>
              <a:t>oeconomicus</a:t>
            </a:r>
            <a:r>
              <a:rPr lang="cs-CZ" sz="1900" dirty="0">
                <a:effectLst/>
                <a:ea typeface="Times New Roman" panose="02020603050405020304" pitchFamily="18" charset="0"/>
              </a:rPr>
              <a:t> </a:t>
            </a:r>
            <a:r>
              <a:rPr lang="cs-CZ" sz="1900" b="1" dirty="0">
                <a:effectLst/>
                <a:ea typeface="Times New Roman" panose="02020603050405020304" pitchFamily="18" charset="0"/>
              </a:rPr>
              <a:t>racionální buddhistický hospodář </a:t>
            </a:r>
            <a:r>
              <a:rPr lang="cs-CZ" sz="1900" dirty="0">
                <a:effectLst/>
                <a:ea typeface="Times New Roman" panose="02020603050405020304" pitchFamily="18" charset="0"/>
              </a:rPr>
              <a:t>(blahobyt nikoli jako cíl, ale nutná podmínka dosažení konečného cíle, kterým je nirvána), </a:t>
            </a:r>
            <a:r>
              <a:rPr lang="cs-CZ" sz="2200" b="1" dirty="0">
                <a:effectLst/>
                <a:ea typeface="Times New Roman" panose="02020603050405020304" pitchFamily="18" charset="0"/>
              </a:rPr>
              <a:t>princip vzájemné závislosti </a:t>
            </a:r>
            <a:r>
              <a:rPr lang="cs-CZ" sz="1900" dirty="0">
                <a:effectLst/>
                <a:ea typeface="Times New Roman" panose="02020603050405020304" pitchFamily="18" charset="0"/>
              </a:rPr>
              <a:t>(pohled na lidi jako na navzájem závislé bytosti, zároveň </a:t>
            </a:r>
            <a:r>
              <a:rPr lang="cs-CZ" sz="1900" b="1" dirty="0">
                <a:effectLst/>
                <a:ea typeface="Times New Roman" panose="02020603050405020304" pitchFamily="18" charset="0"/>
              </a:rPr>
              <a:t>závislé na přírodě</a:t>
            </a:r>
            <a:r>
              <a:rPr lang="cs-CZ" sz="1900" dirty="0">
                <a:effectLst/>
                <a:ea typeface="Times New Roman" panose="02020603050405020304" pitchFamily="18" charset="0"/>
              </a:rPr>
              <a:t>)</a:t>
            </a:r>
            <a:r>
              <a:rPr lang="cs-CZ" sz="1900" b="1" dirty="0">
                <a:effectLst/>
                <a:ea typeface="Times New Roman" panose="02020603050405020304" pitchFamily="18" charset="0"/>
              </a:rPr>
              <a:t> </a:t>
            </a:r>
          </a:p>
          <a:p>
            <a:pPr>
              <a:buFont typeface="Wingdings" panose="05000000000000000000" pitchFamily="2" charset="2"/>
              <a:buChar char="§"/>
            </a:pPr>
            <a:r>
              <a:rPr lang="cs-CZ" sz="1900" dirty="0">
                <a:effectLst/>
                <a:ea typeface="Times New Roman" panose="02020603050405020304" pitchFamily="18" charset="0"/>
              </a:rPr>
              <a:t>principy buddhistické ekonomie: </a:t>
            </a:r>
            <a:r>
              <a:rPr lang="cs-CZ" sz="2200" b="1" dirty="0">
                <a:effectLst/>
                <a:ea typeface="Times New Roman" panose="02020603050405020304" pitchFamily="18" charset="0"/>
              </a:rPr>
              <a:t>minimalizace utrpení, zjednodušení tužeb, nenásilí, opravdová péče, štědrost  </a:t>
            </a:r>
          </a:p>
          <a:p>
            <a:pPr algn="just">
              <a:buFont typeface="Wingdings" panose="05000000000000000000" pitchFamily="2" charset="2"/>
              <a:buChar char="§"/>
            </a:pPr>
            <a:r>
              <a:rPr lang="cs-CZ" sz="1900" dirty="0">
                <a:ea typeface="Times New Roman" panose="02020603050405020304" pitchFamily="18" charset="0"/>
              </a:rPr>
              <a:t>hospodářsko-politická doporučení: 1) </a:t>
            </a:r>
            <a:r>
              <a:rPr lang="cs-CZ" sz="1900" b="1" dirty="0">
                <a:ea typeface="Times New Roman" panose="02020603050405020304" pitchFamily="18" charset="0"/>
              </a:rPr>
              <a:t>nové </a:t>
            </a:r>
            <a:r>
              <a:rPr lang="cs-CZ" sz="1900" b="1" dirty="0">
                <a:effectLst/>
                <a:ea typeface="Times New Roman" panose="02020603050405020304" pitchFamily="18" charset="0"/>
              </a:rPr>
              <a:t>strategie strukturování trhů a zajištění sociálních služeb </a:t>
            </a:r>
            <a:r>
              <a:rPr lang="cs-CZ" sz="1900" dirty="0">
                <a:effectLst/>
                <a:ea typeface="Times New Roman" panose="02020603050405020304" pitchFamily="18" charset="0"/>
              </a:rPr>
              <a:t>(progresivní zdanění, </a:t>
            </a:r>
            <a:r>
              <a:rPr lang="cs-CZ" sz="1900" i="1" dirty="0">
                <a:effectLst/>
                <a:ea typeface="Times New Roman" panose="02020603050405020304" pitchFamily="18" charset="0"/>
              </a:rPr>
              <a:t>„pošťuchování“ </a:t>
            </a:r>
            <a:r>
              <a:rPr lang="cs-CZ" sz="1900" dirty="0">
                <a:effectLst/>
                <a:ea typeface="Times New Roman" panose="02020603050405020304" pitchFamily="18" charset="0"/>
              </a:rPr>
              <a:t>k ekologické šetrnosti, nepodmíněný základní příjem, </a:t>
            </a:r>
            <a:r>
              <a:rPr lang="cs-CZ" sz="1900" i="1" dirty="0">
                <a:effectLst/>
                <a:ea typeface="Times New Roman" panose="02020603050405020304" pitchFamily="18" charset="0"/>
              </a:rPr>
              <a:t>„minimální dědictví“</a:t>
            </a:r>
            <a:r>
              <a:rPr lang="cs-CZ" sz="1900" dirty="0">
                <a:effectLst/>
                <a:ea typeface="Times New Roman" panose="02020603050405020304" pitchFamily="18" charset="0"/>
              </a:rPr>
              <a:t>, </a:t>
            </a:r>
            <a:r>
              <a:rPr lang="cs-CZ" sz="1900" i="1" dirty="0">
                <a:effectLst/>
                <a:ea typeface="Times New Roman" panose="02020603050405020304" pitchFamily="18" charset="0"/>
              </a:rPr>
              <a:t>„globální daň z bohatství“ </a:t>
            </a:r>
            <a:r>
              <a:rPr lang="cs-CZ" sz="1900" dirty="0">
                <a:effectLst/>
                <a:ea typeface="Times New Roman" panose="02020603050405020304" pitchFamily="18" charset="0"/>
              </a:rPr>
              <a:t>apod.),                 2) </a:t>
            </a:r>
            <a:r>
              <a:rPr lang="cs-CZ" sz="1900" b="1" dirty="0">
                <a:effectLst/>
                <a:ea typeface="Times New Roman" panose="02020603050405020304" pitchFamily="18" charset="0"/>
              </a:rPr>
              <a:t>změna způsobu měření a hodnocení ekonomického výkonu tak, aby bylo zaměřeno na kvalitu života </a:t>
            </a:r>
            <a:r>
              <a:rPr lang="cs-CZ" sz="1900" dirty="0">
                <a:effectLst/>
                <a:ea typeface="Times New Roman" panose="02020603050405020304" pitchFamily="18" charset="0"/>
              </a:rPr>
              <a:t>(namísto HDP např. GNH – hrubé národní štěstí), 3) </a:t>
            </a:r>
            <a:r>
              <a:rPr lang="cs-CZ" sz="1900" b="1" dirty="0">
                <a:effectLst/>
                <a:ea typeface="Times New Roman" panose="02020603050405020304" pitchFamily="18" charset="0"/>
              </a:rPr>
              <a:t>přechod od průmyslového zemědělství k regenerativnímu nebo udržitelnému zemědělství</a:t>
            </a:r>
            <a:r>
              <a:rPr lang="cs-CZ" sz="1900" dirty="0">
                <a:effectLst/>
                <a:ea typeface="Times New Roman" panose="02020603050405020304" pitchFamily="18" charset="0"/>
              </a:rPr>
              <a:t>,                                           4) </a:t>
            </a:r>
            <a:r>
              <a:rPr lang="cs-CZ" sz="1900" b="1" dirty="0">
                <a:effectLst/>
                <a:ea typeface="Times New Roman" panose="02020603050405020304" pitchFamily="18" charset="0"/>
              </a:rPr>
              <a:t>snížení výdajů na války a zbrojení, a naopak investování do míru a prosperity </a:t>
            </a:r>
          </a:p>
          <a:p>
            <a:pPr>
              <a:buFont typeface="Wingdings" panose="05000000000000000000" pitchFamily="2" charset="2"/>
              <a:buChar char="§"/>
            </a:pPr>
            <a:endParaRPr lang="cs-CZ" sz="1800" dirty="0">
              <a:effectLst/>
              <a:ea typeface="Times New Roman" panose="02020603050405020304" pitchFamily="18" charset="0"/>
            </a:endParaRPr>
          </a:p>
          <a:p>
            <a:pPr>
              <a:buFont typeface="Wingdings" panose="05000000000000000000" pitchFamily="2" charset="2"/>
              <a:buChar char="§"/>
            </a:pPr>
            <a:endParaRPr lang="cs-CZ" sz="1800" dirty="0"/>
          </a:p>
        </p:txBody>
      </p:sp>
    </p:spTree>
    <p:extLst>
      <p:ext uri="{BB962C8B-B14F-4D97-AF65-F5344CB8AC3E}">
        <p14:creationId xmlns:p14="http://schemas.microsoft.com/office/powerpoint/2010/main" val="8351534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8547B6-46A4-8B17-9D19-93EFF84A024D}"/>
              </a:ext>
            </a:extLst>
          </p:cNvPr>
          <p:cNvSpPr>
            <a:spLocks noGrp="1"/>
          </p:cNvSpPr>
          <p:nvPr>
            <p:ph type="title"/>
          </p:nvPr>
        </p:nvSpPr>
        <p:spPr>
          <a:xfrm>
            <a:off x="457200" y="371796"/>
            <a:ext cx="8229600" cy="1257003"/>
          </a:xfrm>
        </p:spPr>
        <p:txBody>
          <a:bodyPr>
            <a:normAutofit/>
          </a:bodyPr>
          <a:lstStyle/>
          <a:p>
            <a:r>
              <a:rPr lang="cs-CZ" sz="4000" b="1" dirty="0">
                <a:solidFill>
                  <a:srgbClr val="002060"/>
                </a:solidFill>
              </a:rPr>
              <a:t>Kam dospěla tzv. revoluce 4.0?</a:t>
            </a:r>
          </a:p>
        </p:txBody>
      </p:sp>
      <p:sp>
        <p:nvSpPr>
          <p:cNvPr id="3" name="Zástupný obsah 2">
            <a:extLst>
              <a:ext uri="{FF2B5EF4-FFF2-40B4-BE49-F238E27FC236}">
                <a16:creationId xmlns:a16="http://schemas.microsoft.com/office/drawing/2014/main" id="{AA91ACBC-2888-4A9C-FF17-6EB0C0188A3D}"/>
              </a:ext>
            </a:extLst>
          </p:cNvPr>
          <p:cNvSpPr>
            <a:spLocks noGrp="1"/>
          </p:cNvSpPr>
          <p:nvPr>
            <p:ph idx="1"/>
          </p:nvPr>
        </p:nvSpPr>
        <p:spPr>
          <a:xfrm>
            <a:off x="457200" y="1700807"/>
            <a:ext cx="8229600" cy="4817445"/>
          </a:xfrm>
        </p:spPr>
        <p:txBody>
          <a:bodyPr/>
          <a:lstStyle/>
          <a:p>
            <a:pPr>
              <a:buFont typeface="Wingdings" panose="05000000000000000000" pitchFamily="2" charset="2"/>
              <a:buChar char="§"/>
            </a:pPr>
            <a:r>
              <a:rPr lang="cs-CZ" sz="4000" b="1" dirty="0"/>
              <a:t> etapy</a:t>
            </a:r>
            <a:r>
              <a:rPr lang="cs-CZ" sz="4000" dirty="0"/>
              <a:t> tzv. revoluce </a:t>
            </a:r>
            <a:r>
              <a:rPr lang="cs-CZ" sz="4000" b="1" dirty="0"/>
              <a:t>4.0</a:t>
            </a:r>
            <a:r>
              <a:rPr lang="cs-CZ" sz="4000" dirty="0"/>
              <a:t>, resp. 5.0</a:t>
            </a:r>
          </a:p>
          <a:p>
            <a:pPr lvl="1">
              <a:buFont typeface="Wingdings" panose="05000000000000000000" pitchFamily="2" charset="2"/>
              <a:buChar char="§"/>
            </a:pPr>
            <a:r>
              <a:rPr lang="cs-CZ" sz="3200" dirty="0"/>
              <a:t> </a:t>
            </a:r>
            <a:r>
              <a:rPr lang="cs-CZ" sz="3600" b="1" dirty="0"/>
              <a:t>technologicky iluzorní </a:t>
            </a:r>
            <a:r>
              <a:rPr lang="cs-CZ" sz="3200" dirty="0"/>
              <a:t>(cca 2013-18)</a:t>
            </a:r>
          </a:p>
          <a:p>
            <a:pPr lvl="1">
              <a:buFont typeface="Wingdings" panose="05000000000000000000" pitchFamily="2" charset="2"/>
              <a:buChar char="§"/>
            </a:pPr>
            <a:r>
              <a:rPr lang="cs-CZ" sz="3200" dirty="0"/>
              <a:t> </a:t>
            </a:r>
            <a:r>
              <a:rPr lang="cs-CZ" sz="3600" b="1" dirty="0"/>
              <a:t>zelená</a:t>
            </a:r>
            <a:r>
              <a:rPr lang="cs-CZ" sz="3200" dirty="0"/>
              <a:t> (cca 2018-?)</a:t>
            </a:r>
          </a:p>
          <a:p>
            <a:pPr lvl="1">
              <a:buFont typeface="Wingdings" panose="05000000000000000000" pitchFamily="2" charset="2"/>
              <a:buChar char="§"/>
            </a:pPr>
            <a:r>
              <a:rPr lang="cs-CZ" sz="3200" dirty="0"/>
              <a:t> </a:t>
            </a:r>
            <a:r>
              <a:rPr lang="cs-CZ" sz="3600" b="1" dirty="0"/>
              <a:t>koronavirová</a:t>
            </a:r>
            <a:r>
              <a:rPr lang="cs-CZ" sz="3200" dirty="0"/>
              <a:t> (cca 2020-22?)</a:t>
            </a:r>
          </a:p>
          <a:p>
            <a:pPr lvl="1">
              <a:buFont typeface="Wingdings" panose="05000000000000000000" pitchFamily="2" charset="2"/>
              <a:buChar char="§"/>
            </a:pPr>
            <a:r>
              <a:rPr lang="cs-CZ" sz="3200" dirty="0"/>
              <a:t> </a:t>
            </a:r>
            <a:r>
              <a:rPr lang="cs-CZ" sz="3600" b="1" dirty="0"/>
              <a:t>moralistně-válečná</a:t>
            </a:r>
            <a:r>
              <a:rPr lang="cs-CZ" sz="3200" dirty="0"/>
              <a:t> (cca 2022-?) </a:t>
            </a:r>
          </a:p>
          <a:p>
            <a:pPr>
              <a:buFont typeface="Wingdings" panose="05000000000000000000" pitchFamily="2" charset="2"/>
              <a:buChar char="§"/>
            </a:pPr>
            <a:r>
              <a:rPr lang="cs-CZ" sz="4000" b="1" dirty="0"/>
              <a:t>?</a:t>
            </a:r>
            <a:r>
              <a:rPr lang="cs-CZ" sz="4000" dirty="0"/>
              <a:t> namísto průmyslu 5.0 v Německu            </a:t>
            </a:r>
            <a:r>
              <a:rPr lang="cs-CZ" dirty="0"/>
              <a:t>(a u nás) </a:t>
            </a:r>
            <a:r>
              <a:rPr lang="cs-CZ" sz="4000" b="1" dirty="0" err="1"/>
              <a:t>deindustrializace</a:t>
            </a:r>
            <a:endParaRPr lang="cs-CZ" sz="4000" dirty="0"/>
          </a:p>
          <a:p>
            <a:endParaRPr lang="cs-CZ" dirty="0"/>
          </a:p>
        </p:txBody>
      </p:sp>
    </p:spTree>
    <p:extLst>
      <p:ext uri="{BB962C8B-B14F-4D97-AF65-F5344CB8AC3E}">
        <p14:creationId xmlns:p14="http://schemas.microsoft.com/office/powerpoint/2010/main" val="8089551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317215-1F5E-44C9-9268-727DA0F6A00F}"/>
              </a:ext>
            </a:extLst>
          </p:cNvPr>
          <p:cNvSpPr>
            <a:spLocks noGrp="1"/>
          </p:cNvSpPr>
          <p:nvPr>
            <p:ph type="title"/>
          </p:nvPr>
        </p:nvSpPr>
        <p:spPr>
          <a:xfrm>
            <a:off x="457200" y="548680"/>
            <a:ext cx="8229600" cy="1656184"/>
          </a:xfrm>
        </p:spPr>
        <p:txBody>
          <a:bodyPr>
            <a:normAutofit fontScale="90000"/>
          </a:bodyPr>
          <a:lstStyle/>
          <a:p>
            <a:r>
              <a:rPr lang="cs-CZ" b="1" dirty="0">
                <a:solidFill>
                  <a:srgbClr val="92D050"/>
                </a:solidFill>
              </a:rPr>
              <a:t>Lze inovacemi vysvětlit cyklický vývoj ekonomik? Jaký je sled                       dlouhých K-vln v industriální historii? </a:t>
            </a:r>
          </a:p>
        </p:txBody>
      </p:sp>
      <p:sp>
        <p:nvSpPr>
          <p:cNvPr id="3" name="Zástupný obsah 2">
            <a:extLst>
              <a:ext uri="{FF2B5EF4-FFF2-40B4-BE49-F238E27FC236}">
                <a16:creationId xmlns:a16="http://schemas.microsoft.com/office/drawing/2014/main" id="{6D49605C-458F-4995-BB33-B1E621279CFE}"/>
              </a:ext>
            </a:extLst>
          </p:cNvPr>
          <p:cNvSpPr>
            <a:spLocks noGrp="1"/>
          </p:cNvSpPr>
          <p:nvPr>
            <p:ph idx="1"/>
          </p:nvPr>
        </p:nvSpPr>
        <p:spPr>
          <a:xfrm>
            <a:off x="457200" y="2708920"/>
            <a:ext cx="8229600" cy="3960440"/>
          </a:xfrm>
        </p:spPr>
        <p:txBody>
          <a:bodyPr>
            <a:normAutofit lnSpcReduction="10000"/>
          </a:bodyPr>
          <a:lstStyle/>
          <a:p>
            <a:pPr>
              <a:buFont typeface="Wingdings" panose="05000000000000000000" pitchFamily="2" charset="2"/>
              <a:buChar char="v"/>
            </a:pPr>
            <a:r>
              <a:rPr lang="cs-CZ" dirty="0"/>
              <a:t> </a:t>
            </a:r>
            <a:r>
              <a:rPr lang="cs-CZ" b="1" dirty="0">
                <a:solidFill>
                  <a:srgbClr val="002060"/>
                </a:solidFill>
              </a:rPr>
              <a:t>různá vymezení a teorie </a:t>
            </a:r>
            <a:r>
              <a:rPr lang="cs-CZ" dirty="0"/>
              <a:t>hospodářských cyklů</a:t>
            </a:r>
          </a:p>
          <a:p>
            <a:pPr>
              <a:buFont typeface="Wingdings" panose="05000000000000000000" pitchFamily="2" charset="2"/>
              <a:buChar char="v"/>
            </a:pPr>
            <a:r>
              <a:rPr lang="cs-CZ" dirty="0"/>
              <a:t> význam inovací </a:t>
            </a:r>
            <a:r>
              <a:rPr lang="cs-CZ" sz="2800" dirty="0"/>
              <a:t>(coby </a:t>
            </a:r>
            <a:r>
              <a:rPr lang="cs-CZ" sz="2800" b="1" dirty="0">
                <a:solidFill>
                  <a:srgbClr val="002060"/>
                </a:solidFill>
              </a:rPr>
              <a:t>endogenního činitele</a:t>
            </a:r>
            <a:r>
              <a:rPr lang="cs-CZ" sz="2800" dirty="0"/>
              <a:t>) </a:t>
            </a:r>
            <a:r>
              <a:rPr lang="cs-CZ" dirty="0"/>
              <a:t>zejména pro cykly dlouhodobé </a:t>
            </a:r>
          </a:p>
          <a:p>
            <a:pPr>
              <a:buFont typeface="Wingdings" panose="05000000000000000000" pitchFamily="2" charset="2"/>
              <a:buChar char="v"/>
            </a:pPr>
            <a:r>
              <a:rPr lang="cs-CZ" dirty="0"/>
              <a:t> </a:t>
            </a:r>
            <a:r>
              <a:rPr lang="cs-CZ" b="1" dirty="0">
                <a:solidFill>
                  <a:srgbClr val="002060"/>
                </a:solidFill>
              </a:rPr>
              <a:t>shlukování inovací </a:t>
            </a:r>
            <a:r>
              <a:rPr lang="cs-CZ" sz="2800" dirty="0"/>
              <a:t>(J. A. </a:t>
            </a:r>
            <a:r>
              <a:rPr lang="cs-CZ" sz="2800" dirty="0" err="1"/>
              <a:t>Schumpeter</a:t>
            </a:r>
            <a:r>
              <a:rPr lang="cs-CZ" sz="2800" dirty="0"/>
              <a:t>) </a:t>
            </a:r>
            <a:r>
              <a:rPr lang="cs-CZ" dirty="0"/>
              <a:t>jako základ cyklického vývoje za kapitalismu </a:t>
            </a:r>
          </a:p>
          <a:p>
            <a:pPr>
              <a:buFont typeface="Wingdings" panose="05000000000000000000" pitchFamily="2" charset="2"/>
              <a:buChar char="v"/>
            </a:pPr>
            <a:r>
              <a:rPr lang="cs-CZ" dirty="0"/>
              <a:t> inovační logika dlouhých K-vln a sled IR                   v industriální historii → </a:t>
            </a:r>
            <a:r>
              <a:rPr lang="cs-CZ" b="1" dirty="0">
                <a:solidFill>
                  <a:srgbClr val="002060"/>
                </a:solidFill>
              </a:rPr>
              <a:t>čtyři dlouhé K-vlny           </a:t>
            </a:r>
            <a:r>
              <a:rPr lang="cs-CZ" dirty="0"/>
              <a:t>do druhé poloviny 20. století, resp. </a:t>
            </a:r>
            <a:r>
              <a:rPr lang="cs-CZ" b="1" dirty="0">
                <a:solidFill>
                  <a:srgbClr val="002060"/>
                </a:solidFill>
              </a:rPr>
              <a:t>tři IR     </a:t>
            </a:r>
          </a:p>
        </p:txBody>
      </p:sp>
    </p:spTree>
    <p:extLst>
      <p:ext uri="{BB962C8B-B14F-4D97-AF65-F5344CB8AC3E}">
        <p14:creationId xmlns:p14="http://schemas.microsoft.com/office/powerpoint/2010/main" val="357685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F7B8CC-2727-6353-BC24-F667C9F599CE}"/>
              </a:ext>
            </a:extLst>
          </p:cNvPr>
          <p:cNvSpPr>
            <a:spLocks noGrp="1"/>
          </p:cNvSpPr>
          <p:nvPr>
            <p:ph type="title"/>
          </p:nvPr>
        </p:nvSpPr>
        <p:spPr>
          <a:xfrm>
            <a:off x="457200" y="0"/>
            <a:ext cx="8229600" cy="1483568"/>
          </a:xfrm>
        </p:spPr>
        <p:txBody>
          <a:bodyPr>
            <a:normAutofit fontScale="90000"/>
          </a:bodyPr>
          <a:lstStyle/>
          <a:p>
            <a:r>
              <a:rPr lang="cs-CZ" b="1" dirty="0"/>
              <a:t>Růst a ekonomická teorie inovací </a:t>
            </a:r>
            <a:br>
              <a:rPr lang="cs-CZ" sz="4000" dirty="0"/>
            </a:br>
            <a:r>
              <a:rPr lang="cs-CZ" sz="2700" dirty="0"/>
              <a:t>dle Loužek, M.: Ekonomická teorie inovací. </a:t>
            </a:r>
            <a:r>
              <a:rPr lang="cs-CZ" sz="2700" i="1" dirty="0"/>
              <a:t>Politická ekonomie</a:t>
            </a:r>
            <a:r>
              <a:rPr lang="cs-CZ" sz="2700" dirty="0"/>
              <a:t>, 2023, č. 5 </a:t>
            </a:r>
          </a:p>
        </p:txBody>
      </p:sp>
      <p:sp>
        <p:nvSpPr>
          <p:cNvPr id="3" name="Zástupný obsah 2">
            <a:extLst>
              <a:ext uri="{FF2B5EF4-FFF2-40B4-BE49-F238E27FC236}">
                <a16:creationId xmlns:a16="http://schemas.microsoft.com/office/drawing/2014/main" id="{4CE56CB6-4BF0-1E27-A6F6-D7C3B743894F}"/>
              </a:ext>
            </a:extLst>
          </p:cNvPr>
          <p:cNvSpPr>
            <a:spLocks noGrp="1"/>
          </p:cNvSpPr>
          <p:nvPr>
            <p:ph idx="1"/>
          </p:nvPr>
        </p:nvSpPr>
        <p:spPr>
          <a:xfrm>
            <a:off x="539552" y="1412776"/>
            <a:ext cx="8229600" cy="5445224"/>
          </a:xfrm>
        </p:spPr>
        <p:txBody>
          <a:bodyPr>
            <a:noAutofit/>
          </a:bodyPr>
          <a:lstStyle/>
          <a:p>
            <a:pPr algn="l">
              <a:buFont typeface="Wingdings" panose="05000000000000000000" pitchFamily="2" charset="2"/>
              <a:buChar char="§"/>
            </a:pPr>
            <a:r>
              <a:rPr lang="cs-CZ" sz="1400" b="0" i="0" u="none" strike="noStrike" baseline="0" dirty="0"/>
              <a:t>inovační ekonomie vychází z různých teoretických proudů, např. nové institucionální ekonomie, nové teorie růstu, teorie endogenního růstu, evoluční ekonomie a </a:t>
            </a:r>
            <a:r>
              <a:rPr lang="cs-CZ" sz="1400" b="0" i="0" u="none" strike="noStrike" baseline="0" dirty="0" err="1"/>
              <a:t>schumpeterovské</a:t>
            </a:r>
            <a:r>
              <a:rPr lang="cs-CZ" sz="1400" b="0" i="0" u="none" strike="noStrike" baseline="0" dirty="0"/>
              <a:t> ekonomie</a:t>
            </a:r>
          </a:p>
          <a:p>
            <a:pPr algn="l">
              <a:buFont typeface="Wingdings" panose="05000000000000000000" pitchFamily="2" charset="2"/>
              <a:buChar char="§"/>
            </a:pPr>
            <a:r>
              <a:rPr lang="cs-CZ" sz="1400" i="0" u="none" strike="noStrike" baseline="0" dirty="0"/>
              <a:t>vysvětluje a pomáhá podporovat růst v dnešní znalostní ekonomice, kde </a:t>
            </a:r>
            <a:r>
              <a:rPr lang="cs-CZ" sz="1600" b="1" i="0" u="none" strike="noStrike" baseline="0" dirty="0"/>
              <a:t>nikoli akumulace kapitálu, nýbrž inovativní schopnost podněcovaná dostupnými znalostmi a technologickými externalitami pohání ekonomický růst, který je v ekonomice inovací výsledkem znalostí</a:t>
            </a:r>
          </a:p>
          <a:p>
            <a:pPr algn="l">
              <a:buFont typeface="Wingdings" panose="05000000000000000000" pitchFamily="2" charset="2"/>
              <a:buChar char="§"/>
            </a:pPr>
            <a:r>
              <a:rPr lang="cs-CZ" sz="1400" b="0" i="0" u="none" strike="noStrike" baseline="0" dirty="0"/>
              <a:t>D. K. </a:t>
            </a:r>
            <a:r>
              <a:rPr lang="cs-CZ" sz="1400" b="0" i="0" u="none" strike="noStrike" baseline="0" dirty="0" err="1"/>
              <a:t>Acemoglu</a:t>
            </a:r>
            <a:r>
              <a:rPr lang="cs-CZ" sz="1400" b="0" i="0" u="none" strike="noStrike" baseline="0" dirty="0"/>
              <a:t> (</a:t>
            </a:r>
            <a:r>
              <a:rPr lang="en-US" sz="1400" b="0" i="1" u="none" strike="noStrike" baseline="0" dirty="0"/>
              <a:t>Introduction to Modern Economic Growth</a:t>
            </a:r>
            <a:r>
              <a:rPr lang="en-US" sz="1400" b="0" i="0" u="none" strike="noStrike" baseline="0" dirty="0"/>
              <a:t>. Princeton</a:t>
            </a:r>
            <a:r>
              <a:rPr lang="cs-CZ" sz="1400" b="0" i="0" u="none" strike="noStrike" baseline="0" dirty="0"/>
              <a:t>,</a:t>
            </a:r>
            <a:r>
              <a:rPr lang="en-US" sz="1400" b="0" i="0" u="none" strike="noStrike" baseline="0" dirty="0"/>
              <a:t> Princeton University Press</a:t>
            </a:r>
            <a:r>
              <a:rPr lang="cs-CZ" sz="1400" b="0" i="0" u="none" strike="noStrike" baseline="0" dirty="0"/>
              <a:t> 2009)</a:t>
            </a:r>
          </a:p>
          <a:p>
            <a:pPr lvl="1">
              <a:buFont typeface="Wingdings" panose="05000000000000000000" pitchFamily="2" charset="2"/>
              <a:buChar char="§"/>
            </a:pPr>
            <a:r>
              <a:rPr lang="cs-CZ" sz="1600" b="1" i="0" u="none" strike="noStrike" baseline="0" dirty="0" err="1"/>
              <a:t>makroinovace</a:t>
            </a:r>
            <a:r>
              <a:rPr lang="cs-CZ" sz="1400" b="1" i="0" u="none" strike="noStrike" baseline="0" dirty="0"/>
              <a:t> </a:t>
            </a:r>
            <a:r>
              <a:rPr lang="cs-CZ" sz="1400" b="0" i="0" u="none" strike="noStrike" baseline="0" dirty="0"/>
              <a:t>představují radikální inovace, včetně zavádění technologií pro všeobecné použití, jako je elektřina nebo počítač, které potenciálně mění organizaci výroby. </a:t>
            </a:r>
          </a:p>
          <a:p>
            <a:pPr lvl="1">
              <a:buFont typeface="Wingdings" panose="05000000000000000000" pitchFamily="2" charset="2"/>
              <a:buChar char="§"/>
            </a:pPr>
            <a:r>
              <a:rPr lang="cs-CZ" sz="1600" b="1" i="0" u="none" strike="noStrike" baseline="0" dirty="0" err="1"/>
              <a:t>mikroinovace</a:t>
            </a:r>
            <a:r>
              <a:rPr lang="cs-CZ" sz="1400" b="0" i="0" u="none" strike="noStrike" baseline="0" dirty="0"/>
              <a:t> se týkají běžnějších inovací, které zavádějí novější modely stávajících produktů, zlepšují kvalitu určité produktové řady anebo snižují náklady</a:t>
            </a:r>
          </a:p>
          <a:p>
            <a:pPr algn="l"/>
            <a:r>
              <a:rPr lang="cs-CZ" sz="1400" b="0" i="0" u="none" strike="noStrike" baseline="0" dirty="0"/>
              <a:t>A. P. </a:t>
            </a:r>
            <a:r>
              <a:rPr lang="en-US" sz="1400" b="0" i="0" u="none" strike="noStrike" baseline="0" dirty="0"/>
              <a:t>McAfee (</a:t>
            </a:r>
            <a:r>
              <a:rPr lang="en-US" sz="1400" b="0" i="1" u="none" strike="noStrike" baseline="0" dirty="0"/>
              <a:t>More from Less: The </a:t>
            </a:r>
            <a:r>
              <a:rPr lang="cs-CZ" sz="1400" b="0" i="1" u="none" strike="noStrike" baseline="0" dirty="0"/>
              <a:t>S</a:t>
            </a:r>
            <a:r>
              <a:rPr lang="en-US" sz="1400" b="0" i="1" u="none" strike="noStrike" baseline="0" dirty="0" err="1"/>
              <a:t>urprising</a:t>
            </a:r>
            <a:r>
              <a:rPr lang="en-US" sz="1400" b="0" i="1" u="none" strike="noStrike" baseline="0" dirty="0"/>
              <a:t> </a:t>
            </a:r>
            <a:r>
              <a:rPr lang="cs-CZ" sz="1400" b="0" i="1" u="none" strike="noStrike" baseline="0" dirty="0"/>
              <a:t>S</a:t>
            </a:r>
            <a:r>
              <a:rPr lang="en-US" sz="1400" b="0" i="1" u="none" strike="noStrike" baseline="0" dirty="0"/>
              <a:t>tory of </a:t>
            </a:r>
            <a:r>
              <a:rPr lang="cs-CZ" sz="1400" b="0" i="1" u="none" strike="noStrike" baseline="0" dirty="0"/>
              <a:t>H</a:t>
            </a:r>
            <a:r>
              <a:rPr lang="en-US" sz="1400" b="0" i="1" u="none" strike="noStrike" baseline="0" dirty="0"/>
              <a:t>ow we </a:t>
            </a:r>
            <a:r>
              <a:rPr lang="cs-CZ" sz="1400" b="0" i="1" u="none" strike="noStrike" baseline="0" dirty="0"/>
              <a:t>L</a:t>
            </a:r>
            <a:r>
              <a:rPr lang="en-US" sz="1400" b="0" i="1" u="none" strike="noStrike" baseline="0" dirty="0"/>
              <a:t>earned to </a:t>
            </a:r>
            <a:r>
              <a:rPr lang="cs-CZ" sz="1400" b="0" i="1" u="none" strike="noStrike" baseline="0" dirty="0"/>
              <a:t>P</a:t>
            </a:r>
            <a:r>
              <a:rPr lang="en-US" sz="1400" b="0" i="1" u="none" strike="noStrike" baseline="0" dirty="0" err="1"/>
              <a:t>rosper</a:t>
            </a:r>
            <a:r>
              <a:rPr lang="en-US" sz="1400" b="0" i="1" u="none" strike="noStrike" baseline="0" dirty="0"/>
              <a:t> </a:t>
            </a:r>
            <a:r>
              <a:rPr lang="cs-CZ" sz="1400" b="0" i="1" u="none" strike="noStrike" baseline="0" dirty="0"/>
              <a:t>U</a:t>
            </a:r>
            <a:r>
              <a:rPr lang="en-US" sz="1400" b="0" i="1" u="none" strike="noStrike" baseline="0" dirty="0"/>
              <a:t>sing </a:t>
            </a:r>
            <a:r>
              <a:rPr lang="cs-CZ" sz="1400" b="0" i="1" u="none" strike="noStrike" baseline="0" dirty="0"/>
              <a:t>F</a:t>
            </a:r>
            <a:r>
              <a:rPr lang="en-US" sz="1400" b="0" i="1" u="none" strike="noStrike" baseline="0" dirty="0"/>
              <a:t>ewer</a:t>
            </a:r>
            <a:r>
              <a:rPr lang="cs-CZ" sz="1400" b="0" i="1" u="none" strike="noStrike" baseline="0" dirty="0"/>
              <a:t> R</a:t>
            </a:r>
            <a:r>
              <a:rPr lang="en-US" sz="1400" b="0" i="1" u="none" strike="noStrike" baseline="0" dirty="0" err="1"/>
              <a:t>esources</a:t>
            </a:r>
            <a:r>
              <a:rPr lang="en-US" sz="1400" b="0" i="1" u="none" strike="noStrike" baseline="0" dirty="0"/>
              <a:t> – and </a:t>
            </a:r>
            <a:r>
              <a:rPr lang="cs-CZ" sz="1400" b="0" i="1" u="none" strike="noStrike" baseline="0" dirty="0"/>
              <a:t>W</a:t>
            </a:r>
            <a:r>
              <a:rPr lang="en-US" sz="1400" b="0" i="1" u="none" strike="noStrike" baseline="0" dirty="0"/>
              <a:t>hat </a:t>
            </a:r>
            <a:r>
              <a:rPr lang="cs-CZ" sz="1400" b="0" i="1" u="none" strike="noStrike" baseline="0" dirty="0"/>
              <a:t>H</a:t>
            </a:r>
            <a:r>
              <a:rPr lang="en-US" sz="1400" b="0" i="1" u="none" strike="noStrike" baseline="0" dirty="0" err="1"/>
              <a:t>appens</a:t>
            </a:r>
            <a:r>
              <a:rPr lang="en-US" sz="1400" b="0" i="1" u="none" strike="noStrike" baseline="0" dirty="0"/>
              <a:t> </a:t>
            </a:r>
            <a:r>
              <a:rPr lang="cs-CZ" sz="1400" b="0" i="1" u="none" strike="noStrike" baseline="0" dirty="0"/>
              <a:t>N</a:t>
            </a:r>
            <a:r>
              <a:rPr lang="en-US" sz="1400" b="0" i="1" u="none" strike="noStrike" baseline="0" dirty="0"/>
              <a:t>ext</a:t>
            </a:r>
            <a:r>
              <a:rPr lang="en-US" sz="1400" b="0" i="0" u="none" strike="noStrike" baseline="0" dirty="0"/>
              <a:t>. New York</a:t>
            </a:r>
            <a:r>
              <a:rPr lang="cs-CZ" sz="1400" b="0" i="0" u="none" strike="noStrike" baseline="0" dirty="0"/>
              <a:t>,</a:t>
            </a:r>
            <a:r>
              <a:rPr lang="en-US" sz="1400" b="0" i="0" u="none" strike="noStrike" baseline="0" dirty="0"/>
              <a:t> S</a:t>
            </a:r>
            <a:r>
              <a:rPr lang="cs-CZ" sz="1400" b="0" i="0" u="none" strike="noStrike" baseline="0" dirty="0" err="1"/>
              <a:t>cribner</a:t>
            </a:r>
            <a:r>
              <a:rPr lang="cs-CZ" sz="1400" b="0" i="0" u="none" strike="noStrike" baseline="0" dirty="0"/>
              <a:t> 2019)</a:t>
            </a:r>
          </a:p>
          <a:p>
            <a:pPr lvl="1">
              <a:buFont typeface="Wingdings" panose="05000000000000000000" pitchFamily="2" charset="2"/>
              <a:buChar char="§"/>
            </a:pPr>
            <a:r>
              <a:rPr lang="cs-CZ" sz="1400" b="0" i="0" u="none" strike="noStrike" baseline="0" dirty="0"/>
              <a:t>ekonomika USA dnes zažívá </a:t>
            </a:r>
            <a:r>
              <a:rPr lang="cs-CZ" sz="1600" b="1" i="0" u="none" strike="noStrike" baseline="0" dirty="0"/>
              <a:t>absolutní </a:t>
            </a:r>
            <a:r>
              <a:rPr lang="cs-CZ" sz="1600" b="1" i="0" u="none" strike="noStrike" baseline="0" dirty="0" err="1"/>
              <a:t>dematerializaci</a:t>
            </a:r>
            <a:r>
              <a:rPr lang="cs-CZ" sz="1600" b="1" i="0" u="none" strike="noStrike" baseline="0" dirty="0"/>
              <a:t> </a:t>
            </a:r>
            <a:r>
              <a:rPr lang="cs-CZ" sz="1400" b="0" i="0" u="none" strike="noStrike" baseline="0" dirty="0"/>
              <a:t>(1. firmy lačnící po zisku mohou jednoduše najít způsoby, jak využít méně daného materiálu, 2. často je možné nahradit jeden zdroj jiným,            3.  firmy mohou celkově využívat méně molekul díky lepšímu využití materiálů, které již vlastní,             4.  některé materiály jsou nahrazeny vůbec ničím – když jsou telefon, kamera a magnetofon oddělená zařízení, jsou zapotřebí tři mikrofony, když se všechny sloučí do smartphonu, stačí jeden mikrofon)</a:t>
            </a:r>
          </a:p>
          <a:p>
            <a:pPr lvl="1">
              <a:buFont typeface="Wingdings" panose="05000000000000000000" pitchFamily="2" charset="2"/>
              <a:buChar char="§"/>
            </a:pPr>
            <a:r>
              <a:rPr lang="cs-CZ" sz="1400" b="0" i="0" u="none" strike="noStrike" baseline="0" dirty="0"/>
              <a:t>základní kameny kapitalismu: 1. </a:t>
            </a:r>
            <a:r>
              <a:rPr lang="cs-CZ" sz="1600" b="1" i="0" u="none" strike="noStrike" baseline="0" dirty="0"/>
              <a:t>z</a:t>
            </a:r>
            <a:r>
              <a:rPr lang="cs-CZ" sz="1600" b="1" u="none" strike="noStrike" baseline="0" dirty="0"/>
              <a:t>iskové korporace </a:t>
            </a:r>
            <a:r>
              <a:rPr lang="cs-CZ" sz="1400" b="0" u="none" strike="noStrike" baseline="0" dirty="0"/>
              <a:t>(za kapitalismu většinu zboží a služeb produkují ziskové společnosti, nikoli neziskovky, vláda či jednotlivci, firmy může vlastnit jen pár lidí nebo velké množství akcionářů), 2. </a:t>
            </a:r>
            <a:r>
              <a:rPr lang="cs-CZ" sz="1600" b="1" u="none" strike="noStrike" baseline="0" dirty="0"/>
              <a:t>volný vstup na trh a konkurence </a:t>
            </a:r>
            <a:r>
              <a:rPr lang="cs-CZ" sz="1400" b="0" u="none" strike="noStrike" baseline="0" dirty="0"/>
              <a:t>(firmy si konkurují, aby naplnily potřeby zákazníků), 3. </a:t>
            </a:r>
            <a:r>
              <a:rPr lang="cs-CZ" sz="1600" b="1" u="none" strike="noStrike" baseline="0" dirty="0"/>
              <a:t>absence centrálního plánování, </a:t>
            </a:r>
            <a:r>
              <a:rPr lang="cs-CZ" sz="1600" b="1" i="0" u="none" strike="noStrike" baseline="0" dirty="0"/>
              <a:t>kontroly a stanovování cen </a:t>
            </a:r>
            <a:r>
              <a:rPr lang="cs-CZ" sz="1400" b="0" i="0" u="none" strike="noStrike" baseline="0" dirty="0"/>
              <a:t>(vláda nerozhoduje o tom, jaké zboží a služby lidé potřebují či které firmy by je měly mít možnost vyrábět)</a:t>
            </a:r>
            <a:endParaRPr lang="cs-CZ" sz="1400" dirty="0"/>
          </a:p>
        </p:txBody>
      </p:sp>
    </p:spTree>
    <p:extLst>
      <p:ext uri="{BB962C8B-B14F-4D97-AF65-F5344CB8AC3E}">
        <p14:creationId xmlns:p14="http://schemas.microsoft.com/office/powerpoint/2010/main" val="35740336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B320C3-C76F-4BF0-8171-32DD4B0A3653}"/>
              </a:ext>
            </a:extLst>
          </p:cNvPr>
          <p:cNvSpPr>
            <a:spLocks noGrp="1"/>
          </p:cNvSpPr>
          <p:nvPr>
            <p:ph type="title"/>
          </p:nvPr>
        </p:nvSpPr>
        <p:spPr>
          <a:xfrm>
            <a:off x="457200" y="476672"/>
            <a:ext cx="8229600" cy="1152128"/>
          </a:xfrm>
        </p:spPr>
        <p:txBody>
          <a:bodyPr>
            <a:normAutofit/>
          </a:bodyPr>
          <a:lstStyle/>
          <a:p>
            <a:r>
              <a:rPr lang="cs-CZ" sz="4000" b="1" dirty="0">
                <a:solidFill>
                  <a:srgbClr val="92D050"/>
                </a:solidFill>
              </a:rPr>
              <a:t>Doporučené minimum</a:t>
            </a:r>
            <a:endParaRPr lang="cs-CZ" sz="4000" dirty="0"/>
          </a:p>
        </p:txBody>
      </p:sp>
      <p:sp>
        <p:nvSpPr>
          <p:cNvPr id="3" name="Zástupný obsah 2">
            <a:extLst>
              <a:ext uri="{FF2B5EF4-FFF2-40B4-BE49-F238E27FC236}">
                <a16:creationId xmlns:a16="http://schemas.microsoft.com/office/drawing/2014/main" id="{907A3EA5-AC71-4C07-B5CC-6FDD96CCDB96}"/>
              </a:ext>
            </a:extLst>
          </p:cNvPr>
          <p:cNvSpPr>
            <a:spLocks noGrp="1"/>
          </p:cNvSpPr>
          <p:nvPr>
            <p:ph idx="1"/>
          </p:nvPr>
        </p:nvSpPr>
        <p:spPr>
          <a:xfrm>
            <a:off x="457200" y="2060848"/>
            <a:ext cx="8229600" cy="4392488"/>
          </a:xfrm>
        </p:spPr>
        <p:txBody>
          <a:bodyPr/>
          <a:lstStyle/>
          <a:p>
            <a:pPr>
              <a:buFont typeface="Wingdings" panose="05000000000000000000" pitchFamily="2" charset="2"/>
              <a:buChar char="v"/>
            </a:pPr>
            <a:r>
              <a:rPr lang="cs-CZ" dirty="0"/>
              <a:t> snímek </a:t>
            </a:r>
            <a:r>
              <a:rPr lang="cs-CZ" sz="3600" b="1" dirty="0">
                <a:solidFill>
                  <a:srgbClr val="002060"/>
                </a:solidFill>
              </a:rPr>
              <a:t>121</a:t>
            </a:r>
          </a:p>
          <a:p>
            <a:pPr>
              <a:buFont typeface="Wingdings" panose="05000000000000000000" pitchFamily="2" charset="2"/>
              <a:buChar char="v"/>
            </a:pPr>
            <a:r>
              <a:rPr lang="cs-CZ" dirty="0"/>
              <a:t> snímek </a:t>
            </a:r>
            <a:r>
              <a:rPr lang="cs-CZ" sz="3600" b="1" dirty="0">
                <a:solidFill>
                  <a:srgbClr val="002060"/>
                </a:solidFill>
              </a:rPr>
              <a:t>122</a:t>
            </a:r>
          </a:p>
          <a:p>
            <a:pPr>
              <a:buFont typeface="Wingdings" panose="05000000000000000000" pitchFamily="2" charset="2"/>
              <a:buChar char="v"/>
            </a:pPr>
            <a:r>
              <a:rPr lang="cs-CZ" dirty="0"/>
              <a:t> snímek </a:t>
            </a:r>
            <a:r>
              <a:rPr lang="cs-CZ" sz="3600" b="1" dirty="0">
                <a:solidFill>
                  <a:srgbClr val="002060"/>
                </a:solidFill>
              </a:rPr>
              <a:t>123  </a:t>
            </a:r>
          </a:p>
          <a:p>
            <a:pPr>
              <a:buFont typeface="Wingdings" panose="05000000000000000000" pitchFamily="2" charset="2"/>
              <a:buChar char="v"/>
            </a:pPr>
            <a:r>
              <a:rPr lang="cs-CZ" dirty="0"/>
              <a:t> snímek </a:t>
            </a:r>
            <a:r>
              <a:rPr lang="cs-CZ" sz="3600" b="1" dirty="0">
                <a:solidFill>
                  <a:srgbClr val="002060"/>
                </a:solidFill>
              </a:rPr>
              <a:t>124</a:t>
            </a:r>
          </a:p>
          <a:p>
            <a:pPr>
              <a:buFont typeface="Wingdings" panose="05000000000000000000" pitchFamily="2" charset="2"/>
              <a:buChar char="v"/>
            </a:pPr>
            <a:r>
              <a:rPr lang="cs-CZ" dirty="0"/>
              <a:t> snímek </a:t>
            </a:r>
            <a:r>
              <a:rPr lang="cs-CZ" sz="3600" b="1" dirty="0">
                <a:solidFill>
                  <a:srgbClr val="002060"/>
                </a:solidFill>
              </a:rPr>
              <a:t>125</a:t>
            </a:r>
          </a:p>
          <a:p>
            <a:pPr>
              <a:buFont typeface="Wingdings" panose="05000000000000000000" pitchFamily="2" charset="2"/>
              <a:buChar char="v"/>
            </a:pPr>
            <a:r>
              <a:rPr lang="cs-CZ" dirty="0"/>
              <a:t> snímek </a:t>
            </a:r>
            <a:r>
              <a:rPr lang="cs-CZ" sz="3600" b="1" dirty="0">
                <a:solidFill>
                  <a:srgbClr val="002060"/>
                </a:solidFill>
              </a:rPr>
              <a:t>126</a:t>
            </a:r>
          </a:p>
          <a:p>
            <a:endParaRPr lang="cs-CZ" dirty="0"/>
          </a:p>
        </p:txBody>
      </p:sp>
    </p:spTree>
    <p:extLst>
      <p:ext uri="{BB962C8B-B14F-4D97-AF65-F5344CB8AC3E}">
        <p14:creationId xmlns:p14="http://schemas.microsoft.com/office/powerpoint/2010/main" val="19169642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720080"/>
          </a:xfrm>
        </p:spPr>
        <p:txBody>
          <a:bodyPr>
            <a:noAutofit/>
          </a:bodyPr>
          <a:lstStyle/>
          <a:p>
            <a:r>
              <a:rPr lang="cs-CZ" sz="4000" b="1" dirty="0">
                <a:solidFill>
                  <a:srgbClr val="002060"/>
                </a:solidFill>
              </a:rPr>
              <a:t>Teorie hospodářských cyklů </a:t>
            </a:r>
          </a:p>
        </p:txBody>
      </p:sp>
      <p:sp>
        <p:nvSpPr>
          <p:cNvPr id="3" name="Zástupný symbol pro obsah 2"/>
          <p:cNvSpPr>
            <a:spLocks noGrp="1"/>
          </p:cNvSpPr>
          <p:nvPr>
            <p:ph idx="1"/>
          </p:nvPr>
        </p:nvSpPr>
        <p:spPr>
          <a:xfrm>
            <a:off x="179512" y="1124744"/>
            <a:ext cx="8784976" cy="5688632"/>
          </a:xfrm>
        </p:spPr>
        <p:txBody>
          <a:bodyPr>
            <a:noAutofit/>
          </a:bodyPr>
          <a:lstStyle/>
          <a:p>
            <a:pPr>
              <a:buFont typeface="Wingdings" panose="05000000000000000000" pitchFamily="2" charset="2"/>
              <a:buChar char="§"/>
            </a:pPr>
            <a:r>
              <a:rPr lang="cs-CZ" sz="2800" b="1" dirty="0"/>
              <a:t>neexistence jednotné definice ani univerzální teorie</a:t>
            </a:r>
            <a:r>
              <a:rPr lang="cs-CZ" sz="2800" dirty="0"/>
              <a:t>,</a:t>
            </a:r>
            <a:r>
              <a:rPr lang="cs-CZ" sz="2800" b="1" dirty="0"/>
              <a:t> </a:t>
            </a:r>
            <a:r>
              <a:rPr lang="cs-CZ" sz="2400" dirty="0"/>
              <a:t> problémy terminologické, teoreticko-metodologické, empirické aj. </a:t>
            </a:r>
          </a:p>
          <a:p>
            <a:pPr>
              <a:buFont typeface="Wingdings" panose="05000000000000000000" pitchFamily="2" charset="2"/>
              <a:buChar char="§"/>
            </a:pPr>
            <a:r>
              <a:rPr lang="cs-CZ" sz="2800" b="1" dirty="0"/>
              <a:t>různá členění teorií </a:t>
            </a:r>
            <a:r>
              <a:rPr lang="cs-CZ" sz="2400" dirty="0"/>
              <a:t>vysvětlujících příčiny, resp. mechanizmus  cyklů různých délek</a:t>
            </a:r>
          </a:p>
          <a:p>
            <a:pPr>
              <a:buFont typeface="Wingdings" panose="05000000000000000000" pitchFamily="2" charset="2"/>
              <a:buChar char="§"/>
            </a:pPr>
            <a:r>
              <a:rPr lang="cs-CZ" sz="2400" dirty="0"/>
              <a:t>teorie exogenní a </a:t>
            </a:r>
            <a:r>
              <a:rPr lang="cs-CZ" sz="2800" b="1" dirty="0"/>
              <a:t>endogenní</a:t>
            </a:r>
            <a:r>
              <a:rPr lang="cs-CZ" sz="2400" dirty="0"/>
              <a:t> či  monetární (s příčinami v oblasti peněz) a </a:t>
            </a:r>
            <a:r>
              <a:rPr lang="cs-CZ" sz="2800" b="1" dirty="0"/>
              <a:t>reálné</a:t>
            </a:r>
            <a:r>
              <a:rPr lang="cs-CZ" sz="2400" dirty="0"/>
              <a:t> (s důrazem na nepeněžní faktory,                                 např. na charakter </a:t>
            </a:r>
            <a:r>
              <a:rPr lang="cs-CZ" sz="2800" b="1" dirty="0"/>
              <a:t>inovačních aktivit</a:t>
            </a:r>
            <a:r>
              <a:rPr lang="cs-CZ" sz="2400" dirty="0"/>
              <a:t>)</a:t>
            </a:r>
          </a:p>
          <a:p>
            <a:pPr>
              <a:buFont typeface="Wingdings" panose="05000000000000000000" pitchFamily="2" charset="2"/>
              <a:buChar char="§"/>
            </a:pPr>
            <a:r>
              <a:rPr lang="cs-CZ" sz="2800" b="1" dirty="0"/>
              <a:t>inovační přístup </a:t>
            </a:r>
            <a:r>
              <a:rPr lang="cs-CZ" sz="2400" dirty="0"/>
              <a:t>významný zejména u cyklů déletrvajících, hlavně u dlouhých K-vln (zde  </a:t>
            </a:r>
            <a:r>
              <a:rPr lang="cs-CZ" sz="2400" b="1" i="1" dirty="0"/>
              <a:t>„</a:t>
            </a:r>
            <a:r>
              <a:rPr lang="cs-CZ" sz="2400" b="1" i="1" dirty="0" err="1"/>
              <a:t>kondratěvsko-schumpeterovského</a:t>
            </a:r>
            <a:r>
              <a:rPr lang="cs-CZ" sz="2400" b="1" i="1" dirty="0"/>
              <a:t>“ </a:t>
            </a:r>
            <a:r>
              <a:rPr lang="cs-CZ" sz="2400" b="1" dirty="0"/>
              <a:t>typu</a:t>
            </a:r>
            <a:r>
              <a:rPr lang="cs-CZ" sz="2400" dirty="0"/>
              <a:t>), pracovně lze hovořit též o tzv. </a:t>
            </a:r>
            <a:r>
              <a:rPr lang="cs-CZ" sz="2400" b="1" dirty="0"/>
              <a:t>inovačně-investičním přístupu</a:t>
            </a:r>
            <a:r>
              <a:rPr lang="cs-CZ" sz="2400" dirty="0"/>
              <a:t>, kdy se </a:t>
            </a:r>
            <a:r>
              <a:rPr lang="cs-CZ" sz="2800" b="1" dirty="0"/>
              <a:t>inovační vlny materializují v příslušných investicích</a:t>
            </a:r>
            <a:r>
              <a:rPr lang="cs-CZ" sz="2400" dirty="0"/>
              <a:t>, a dřívější investice mohou přispívat k objevení se invencí či inovací</a:t>
            </a:r>
          </a:p>
        </p:txBody>
      </p:sp>
    </p:spTree>
    <p:extLst>
      <p:ext uri="{BB962C8B-B14F-4D97-AF65-F5344CB8AC3E}">
        <p14:creationId xmlns:p14="http://schemas.microsoft.com/office/powerpoint/2010/main" val="223837210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ADF8B7-5C78-4A90-8A2A-4D24748CA2ED}"/>
              </a:ext>
            </a:extLst>
          </p:cNvPr>
          <p:cNvSpPr>
            <a:spLocks noGrp="1"/>
          </p:cNvSpPr>
          <p:nvPr>
            <p:ph type="title"/>
          </p:nvPr>
        </p:nvSpPr>
        <p:spPr>
          <a:xfrm>
            <a:off x="457200" y="188640"/>
            <a:ext cx="8229600" cy="648072"/>
          </a:xfrm>
        </p:spPr>
        <p:txBody>
          <a:bodyPr>
            <a:normAutofit fontScale="90000"/>
          </a:bodyPr>
          <a:lstStyle/>
          <a:p>
            <a:r>
              <a:rPr lang="cs-CZ" b="1" dirty="0">
                <a:solidFill>
                  <a:srgbClr val="002060"/>
                </a:solidFill>
              </a:rPr>
              <a:t>Rozvoj podle </a:t>
            </a:r>
            <a:r>
              <a:rPr lang="cs-CZ" b="1" dirty="0" err="1">
                <a:solidFill>
                  <a:srgbClr val="002060"/>
                </a:solidFill>
              </a:rPr>
              <a:t>Schumpetera</a:t>
            </a:r>
            <a:r>
              <a:rPr lang="cs-CZ" sz="4000" b="1" dirty="0">
                <a:solidFill>
                  <a:srgbClr val="002060"/>
                </a:solidFill>
              </a:rPr>
              <a:t> </a:t>
            </a:r>
          </a:p>
        </p:txBody>
      </p:sp>
      <p:sp>
        <p:nvSpPr>
          <p:cNvPr id="3" name="Zástupný obsah 2">
            <a:extLst>
              <a:ext uri="{FF2B5EF4-FFF2-40B4-BE49-F238E27FC236}">
                <a16:creationId xmlns:a16="http://schemas.microsoft.com/office/drawing/2014/main" id="{2CD08BD8-E810-4864-96E3-454B6453B051}"/>
              </a:ext>
            </a:extLst>
          </p:cNvPr>
          <p:cNvSpPr>
            <a:spLocks noGrp="1"/>
          </p:cNvSpPr>
          <p:nvPr>
            <p:ph idx="1"/>
          </p:nvPr>
        </p:nvSpPr>
        <p:spPr>
          <a:xfrm>
            <a:off x="472982" y="908720"/>
            <a:ext cx="8229600" cy="5949280"/>
          </a:xfrm>
        </p:spPr>
        <p:txBody>
          <a:bodyPr>
            <a:normAutofit fontScale="62500" lnSpcReduction="20000"/>
          </a:bodyPr>
          <a:lstStyle/>
          <a:p>
            <a:pPr>
              <a:buFont typeface="Wingdings" panose="05000000000000000000" pitchFamily="2" charset="2"/>
              <a:buChar char="§"/>
            </a:pPr>
            <a:r>
              <a:rPr lang="cs-CZ" sz="3800" dirty="0"/>
              <a:t>dle J. A. </a:t>
            </a:r>
            <a:r>
              <a:rPr lang="cs-CZ" sz="3800" dirty="0" err="1"/>
              <a:t>Schumpeter</a:t>
            </a:r>
            <a:r>
              <a:rPr lang="cs-CZ" sz="3800" dirty="0"/>
              <a:t> (1912, 1939) </a:t>
            </a:r>
          </a:p>
          <a:p>
            <a:pPr lvl="1">
              <a:buFont typeface="Wingdings" panose="05000000000000000000" pitchFamily="2" charset="2"/>
              <a:buChar char="§"/>
            </a:pPr>
            <a:r>
              <a:rPr lang="cs-CZ" sz="3800" dirty="0"/>
              <a:t>kapitalistický ekonomický rozvoj, </a:t>
            </a:r>
            <a:r>
              <a:rPr lang="cs-CZ" sz="3800" b="1" dirty="0"/>
              <a:t>plozený inovačními procesy</a:t>
            </a:r>
            <a:r>
              <a:rPr lang="cs-CZ" sz="3800" dirty="0"/>
              <a:t>, neprobíhá plynule a rovnoměrně, ale                      v </a:t>
            </a:r>
            <a:r>
              <a:rPr lang="cs-CZ" sz="4500" b="1" dirty="0"/>
              <a:t>periodicky následujících hospodářských cyklech s hlavní rolí inovací</a:t>
            </a:r>
          </a:p>
          <a:p>
            <a:pPr lvl="1">
              <a:buFont typeface="Wingdings" panose="05000000000000000000" pitchFamily="2" charset="2"/>
              <a:buChar char="§"/>
            </a:pPr>
            <a:r>
              <a:rPr lang="cs-CZ" sz="3800" b="1" dirty="0"/>
              <a:t>tři druhy příčin cyklických kolísání</a:t>
            </a:r>
            <a:r>
              <a:rPr lang="cs-CZ" sz="3800" dirty="0"/>
              <a:t>: k podnikatelskému prostředí externí (institucionální změny, bankovní zákony, revoluce, války), faktory ekonomického růstu (kapitálová akumulace či demografické změny) a </a:t>
            </a:r>
            <a:r>
              <a:rPr lang="cs-CZ" sz="4500" b="1" dirty="0"/>
              <a:t>inovace</a:t>
            </a:r>
            <a:r>
              <a:rPr lang="cs-CZ" sz="3800" dirty="0"/>
              <a:t> – </a:t>
            </a:r>
            <a:r>
              <a:rPr lang="cs-CZ" sz="3800" dirty="0" err="1"/>
              <a:t>Schumpeterem</a:t>
            </a:r>
            <a:r>
              <a:rPr lang="cs-CZ" sz="3800" dirty="0"/>
              <a:t> jednoznačně preferované a pokládané za </a:t>
            </a:r>
            <a:r>
              <a:rPr lang="cs-CZ" sz="4500" b="1" dirty="0"/>
              <a:t>čistě endogenního činitele</a:t>
            </a:r>
            <a:r>
              <a:rPr lang="cs-CZ" sz="3800" dirty="0"/>
              <a:t>, inovace jsou spojeny s investicemi do technologií apod. a představují základní hnací sílu systému  </a:t>
            </a:r>
          </a:p>
          <a:p>
            <a:pPr lvl="1">
              <a:buFont typeface="Wingdings" panose="05000000000000000000" pitchFamily="2" charset="2"/>
              <a:buChar char="§"/>
            </a:pPr>
            <a:r>
              <a:rPr lang="cs-CZ" sz="3800" dirty="0"/>
              <a:t>základ cyklického vývoje představuje </a:t>
            </a:r>
            <a:r>
              <a:rPr lang="cs-CZ" sz="4500" b="1" dirty="0"/>
              <a:t>nerovnoměrné rozložení inovací, </a:t>
            </a:r>
            <a:r>
              <a:rPr lang="cs-CZ" sz="4500" dirty="0"/>
              <a:t>resp. jejich </a:t>
            </a:r>
            <a:r>
              <a:rPr lang="cs-CZ" sz="4500" b="1" dirty="0"/>
              <a:t>tendence objevovat se ve shlucích</a:t>
            </a:r>
            <a:r>
              <a:rPr lang="cs-CZ" sz="3800" i="1" dirty="0"/>
              <a:t>, </a:t>
            </a:r>
            <a:r>
              <a:rPr lang="cs-CZ" sz="3800" dirty="0"/>
              <a:t>různé dopady inovací, resp. jejich </a:t>
            </a:r>
            <a:r>
              <a:rPr lang="cs-CZ" sz="3800" b="1" dirty="0"/>
              <a:t>různý charakter</a:t>
            </a:r>
            <a:r>
              <a:rPr lang="cs-CZ" sz="3800" dirty="0"/>
              <a:t> vede k tomu, že se vyskytují </a:t>
            </a:r>
            <a:r>
              <a:rPr lang="cs-CZ" sz="3800" b="1" dirty="0"/>
              <a:t>hospodářské cykly odlišné délky </a:t>
            </a:r>
          </a:p>
          <a:p>
            <a:endParaRPr lang="cs-CZ" dirty="0"/>
          </a:p>
        </p:txBody>
      </p:sp>
    </p:spTree>
    <p:extLst>
      <p:ext uri="{BB962C8B-B14F-4D97-AF65-F5344CB8AC3E}">
        <p14:creationId xmlns:p14="http://schemas.microsoft.com/office/powerpoint/2010/main" val="8908329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720080"/>
          </a:xfrm>
        </p:spPr>
        <p:txBody>
          <a:bodyPr>
            <a:noAutofit/>
          </a:bodyPr>
          <a:lstStyle/>
          <a:p>
            <a:r>
              <a:rPr lang="cs-CZ" sz="4000" b="1" dirty="0">
                <a:solidFill>
                  <a:srgbClr val="002060"/>
                </a:solidFill>
              </a:rPr>
              <a:t>Inovační koncept dlouhých K-vln</a:t>
            </a:r>
          </a:p>
        </p:txBody>
      </p:sp>
      <p:sp>
        <p:nvSpPr>
          <p:cNvPr id="3" name="Zástupný symbol pro obsah 2"/>
          <p:cNvSpPr>
            <a:spLocks noGrp="1"/>
          </p:cNvSpPr>
          <p:nvPr>
            <p:ph idx="1"/>
          </p:nvPr>
        </p:nvSpPr>
        <p:spPr>
          <a:xfrm>
            <a:off x="457200" y="1124744"/>
            <a:ext cx="8363272" cy="5616624"/>
          </a:xfrm>
        </p:spPr>
        <p:txBody>
          <a:bodyPr>
            <a:normAutofit fontScale="92500" lnSpcReduction="10000"/>
          </a:bodyPr>
          <a:lstStyle/>
          <a:p>
            <a:pPr>
              <a:buFont typeface="Wingdings" panose="05000000000000000000" pitchFamily="2" charset="2"/>
              <a:buChar char="§"/>
            </a:pPr>
            <a:r>
              <a:rPr lang="cs-CZ" altLang="cs-CZ" sz="2600" dirty="0"/>
              <a:t>vyzdvižení </a:t>
            </a:r>
            <a:r>
              <a:rPr lang="cs-CZ" altLang="cs-CZ" sz="3000" b="1" dirty="0"/>
              <a:t>úlohy technických a technologických faktorů na ekonomický a cyklický vývoj</a:t>
            </a:r>
            <a:r>
              <a:rPr lang="cs-CZ" altLang="cs-CZ" sz="2600" dirty="0"/>
              <a:t>, resp. dějinný proces vůbec</a:t>
            </a:r>
          </a:p>
          <a:p>
            <a:pPr>
              <a:buFont typeface="Wingdings" panose="05000000000000000000" pitchFamily="2" charset="2"/>
              <a:buChar char="§"/>
            </a:pPr>
            <a:r>
              <a:rPr lang="cs-CZ" altLang="cs-CZ" sz="3000" b="1" dirty="0"/>
              <a:t>kvalitativně nová technika a technologie </a:t>
            </a:r>
            <a:r>
              <a:rPr lang="cs-CZ" altLang="cs-CZ" sz="2600" dirty="0"/>
              <a:t>(vlny inovací nejvyšších řádů) </a:t>
            </a:r>
            <a:r>
              <a:rPr lang="cs-CZ" altLang="cs-CZ" sz="3000" b="1" dirty="0"/>
              <a:t>vedou</a:t>
            </a:r>
            <a:r>
              <a:rPr lang="cs-CZ" altLang="cs-CZ" sz="2600" b="1" dirty="0"/>
              <a:t> </a:t>
            </a:r>
            <a:r>
              <a:rPr lang="cs-CZ" altLang="cs-CZ" sz="2600" dirty="0"/>
              <a:t>– spolu s mnoha dalšími faktory –          </a:t>
            </a:r>
            <a:r>
              <a:rPr lang="cs-CZ" altLang="cs-CZ" sz="3000" b="1" dirty="0"/>
              <a:t>k postupné transformaci celé společnosti</a:t>
            </a:r>
          </a:p>
          <a:p>
            <a:pPr>
              <a:buFont typeface="Wingdings" panose="05000000000000000000" pitchFamily="2" charset="2"/>
              <a:buChar char="§"/>
            </a:pPr>
            <a:r>
              <a:rPr lang="cs-CZ" altLang="cs-CZ" sz="2600" dirty="0"/>
              <a:t>hypotézy o cca </a:t>
            </a:r>
            <a:r>
              <a:rPr lang="cs-CZ" altLang="cs-CZ" sz="3000" b="1" dirty="0"/>
              <a:t>padesátileté periodě </a:t>
            </a:r>
            <a:r>
              <a:rPr lang="cs-CZ" altLang="cs-CZ" sz="2600" dirty="0"/>
              <a:t>těchto zásadních vlivů, které se mohou </a:t>
            </a:r>
            <a:r>
              <a:rPr lang="cs-CZ" altLang="cs-CZ" sz="3000" b="1" dirty="0"/>
              <a:t>odrážet i ve výskytu a charakteru válek</a:t>
            </a:r>
            <a:r>
              <a:rPr lang="cs-CZ" altLang="cs-CZ" sz="3000" dirty="0"/>
              <a:t>,</a:t>
            </a:r>
            <a:r>
              <a:rPr lang="cs-CZ" altLang="cs-CZ" sz="3000" b="1" dirty="0"/>
              <a:t> politických revolucí</a:t>
            </a:r>
            <a:r>
              <a:rPr lang="cs-CZ" altLang="cs-CZ" sz="3000" dirty="0"/>
              <a:t>,</a:t>
            </a:r>
            <a:r>
              <a:rPr lang="cs-CZ" altLang="cs-CZ" sz="2600" b="1" dirty="0"/>
              <a:t> </a:t>
            </a:r>
            <a:r>
              <a:rPr lang="cs-CZ" altLang="cs-CZ" sz="2600" dirty="0"/>
              <a:t>nejenom hospodářských </a:t>
            </a:r>
            <a:r>
              <a:rPr lang="cs-CZ" altLang="cs-CZ" sz="3000" b="1" dirty="0"/>
              <a:t>krizí </a:t>
            </a:r>
            <a:r>
              <a:rPr lang="cs-CZ" altLang="cs-CZ" sz="2600" dirty="0"/>
              <a:t>atd.</a:t>
            </a:r>
          </a:p>
          <a:p>
            <a:pPr>
              <a:buFont typeface="Wingdings" panose="05000000000000000000" pitchFamily="2" charset="2"/>
              <a:buChar char="§"/>
            </a:pPr>
            <a:r>
              <a:rPr lang="cs-CZ" altLang="cs-CZ" sz="2600" dirty="0"/>
              <a:t>na těchto principech lze objasnit pozadí řady historických i aktuálních mezníků vývoje, pochopit charakter soudobé epochy, rozpory globalizace i provádět predikce.</a:t>
            </a:r>
          </a:p>
          <a:p>
            <a:pPr>
              <a:buFont typeface="Wingdings" panose="05000000000000000000" pitchFamily="2" charset="2"/>
              <a:buChar char="§"/>
            </a:pPr>
            <a:r>
              <a:rPr lang="cs-CZ" altLang="cs-CZ" sz="2600" dirty="0"/>
              <a:t>dlouhé K-vlny jsou </a:t>
            </a:r>
            <a:r>
              <a:rPr lang="cs-CZ" altLang="cs-CZ" sz="3000" b="1" dirty="0"/>
              <a:t>mezinárodním fenoménem</a:t>
            </a:r>
            <a:r>
              <a:rPr lang="cs-CZ" altLang="cs-CZ" sz="3000" dirty="0"/>
              <a:t> </a:t>
            </a:r>
            <a:r>
              <a:rPr lang="cs-CZ" altLang="cs-CZ" sz="2600" dirty="0"/>
              <a:t>a jejich význam se může umocňovat s růstem propojování ekonomik</a:t>
            </a:r>
          </a:p>
          <a:p>
            <a:pPr marL="0" indent="0">
              <a:buNone/>
            </a:pPr>
            <a:endParaRPr lang="cs-CZ" dirty="0"/>
          </a:p>
        </p:txBody>
      </p:sp>
    </p:spTree>
    <p:extLst>
      <p:ext uri="{BB962C8B-B14F-4D97-AF65-F5344CB8AC3E}">
        <p14:creationId xmlns:p14="http://schemas.microsoft.com/office/powerpoint/2010/main" val="28055769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2088232"/>
          </a:xfrm>
        </p:spPr>
        <p:txBody>
          <a:bodyPr>
            <a:noAutofit/>
          </a:bodyPr>
          <a:lstStyle/>
          <a:p>
            <a:r>
              <a:rPr lang="cs-CZ" sz="4000" b="1" dirty="0">
                <a:solidFill>
                  <a:srgbClr val="002060"/>
                </a:solidFill>
              </a:rPr>
              <a:t>Chronologie dlouhých K-vln                  aneb industriální historie jako sled dlouhých K-vln</a:t>
            </a:r>
          </a:p>
        </p:txBody>
      </p:sp>
      <p:pic>
        <p:nvPicPr>
          <p:cNvPr id="4" name="Picture 5" descr="Sled DV"/>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844562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7318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FD1797-FEAB-487B-9590-66A68684838F}"/>
              </a:ext>
            </a:extLst>
          </p:cNvPr>
          <p:cNvSpPr>
            <a:spLocks noGrp="1"/>
          </p:cNvSpPr>
          <p:nvPr>
            <p:ph type="title"/>
          </p:nvPr>
        </p:nvSpPr>
        <p:spPr>
          <a:xfrm>
            <a:off x="107504" y="178027"/>
            <a:ext cx="8928992" cy="1008112"/>
          </a:xfrm>
        </p:spPr>
        <p:txBody>
          <a:bodyPr>
            <a:normAutofit fontScale="90000"/>
          </a:bodyPr>
          <a:lstStyle/>
          <a:p>
            <a:r>
              <a:rPr lang="cs-CZ" b="1" dirty="0">
                <a:solidFill>
                  <a:srgbClr val="002060"/>
                </a:solidFill>
              </a:rPr>
              <a:t>Inovační logika dlouhých K-vln a z ní plynoucí sled IR </a:t>
            </a:r>
            <a:r>
              <a:rPr lang="cs-CZ" sz="2700" dirty="0">
                <a:solidFill>
                  <a:srgbClr val="002060"/>
                </a:solidFill>
              </a:rPr>
              <a:t>(s využitím F. Valenty, R. </a:t>
            </a:r>
            <a:r>
              <a:rPr lang="cs-CZ" sz="2700" dirty="0" err="1">
                <a:solidFill>
                  <a:srgbClr val="002060"/>
                </a:solidFill>
              </a:rPr>
              <a:t>Richty</a:t>
            </a:r>
            <a:r>
              <a:rPr lang="cs-CZ" sz="2700" dirty="0">
                <a:solidFill>
                  <a:srgbClr val="002060"/>
                </a:solidFill>
              </a:rPr>
              <a:t>)  </a:t>
            </a:r>
          </a:p>
        </p:txBody>
      </p:sp>
      <p:sp>
        <p:nvSpPr>
          <p:cNvPr id="3" name="Zástupný obsah 2">
            <a:extLst>
              <a:ext uri="{FF2B5EF4-FFF2-40B4-BE49-F238E27FC236}">
                <a16:creationId xmlns:a16="http://schemas.microsoft.com/office/drawing/2014/main" id="{15A6B860-7B7B-42C2-8472-3E37CF1BD6C3}"/>
              </a:ext>
            </a:extLst>
          </p:cNvPr>
          <p:cNvSpPr>
            <a:spLocks noGrp="1"/>
          </p:cNvSpPr>
          <p:nvPr>
            <p:ph idx="1"/>
          </p:nvPr>
        </p:nvSpPr>
        <p:spPr>
          <a:xfrm>
            <a:off x="251520" y="1268760"/>
            <a:ext cx="8568951" cy="5472608"/>
          </a:xfrm>
        </p:spPr>
        <p:txBody>
          <a:bodyPr>
            <a:noAutofit/>
          </a:bodyPr>
          <a:lstStyle/>
          <a:p>
            <a:pPr>
              <a:buFont typeface="Wingdings" panose="05000000000000000000" pitchFamily="2" charset="2"/>
              <a:buChar char="§"/>
            </a:pPr>
            <a:r>
              <a:rPr lang="cs-CZ" sz="2400" b="1" dirty="0"/>
              <a:t>1IR </a:t>
            </a:r>
            <a:r>
              <a:rPr lang="cs-CZ" sz="2000" dirty="0"/>
              <a:t>(jádro 1760-1830), </a:t>
            </a:r>
            <a:r>
              <a:rPr lang="cs-CZ" sz="2400" b="1" dirty="0"/>
              <a:t>2IR</a:t>
            </a:r>
            <a:r>
              <a:rPr lang="cs-CZ" sz="2000" b="1" dirty="0"/>
              <a:t> </a:t>
            </a:r>
            <a:r>
              <a:rPr lang="cs-CZ" sz="2000" dirty="0"/>
              <a:t>(též technickovědecká, jádro 1873-I. SV),          </a:t>
            </a:r>
            <a:r>
              <a:rPr lang="cs-CZ" sz="2400" b="1" dirty="0"/>
              <a:t>3IR</a:t>
            </a:r>
            <a:r>
              <a:rPr lang="cs-CZ" sz="2400" dirty="0"/>
              <a:t> </a:t>
            </a:r>
            <a:r>
              <a:rPr lang="cs-CZ" sz="2000" dirty="0"/>
              <a:t>(též VTR v užším smyslu) od II. SV dodnes, včetně etap 3IR, které lze interpretovat různě</a:t>
            </a:r>
          </a:p>
          <a:p>
            <a:pPr>
              <a:buFont typeface="Wingdings" panose="05000000000000000000" pitchFamily="2" charset="2"/>
              <a:buChar char="§"/>
            </a:pPr>
            <a:r>
              <a:rPr lang="cs-CZ" sz="2000" dirty="0"/>
              <a:t>revoluce průmyslové (resp. technologické, ale někdy i VTR v širším smyslu) lze identifikovat </a:t>
            </a:r>
            <a:r>
              <a:rPr lang="cs-CZ" sz="2000" b="1" dirty="0"/>
              <a:t>tři</a:t>
            </a:r>
          </a:p>
          <a:p>
            <a:pPr>
              <a:buFont typeface="Wingdings" panose="05000000000000000000" pitchFamily="2" charset="2"/>
              <a:buChar char="§"/>
            </a:pPr>
            <a:r>
              <a:rPr lang="cs-CZ" sz="2400" b="1" dirty="0"/>
              <a:t>1IR</a:t>
            </a:r>
            <a:r>
              <a:rPr lang="cs-CZ" sz="2400" dirty="0"/>
              <a:t> </a:t>
            </a:r>
            <a:r>
              <a:rPr lang="cs-CZ" sz="2000" dirty="0"/>
              <a:t>s aplikací parního stroje do textilního průmyslu (cca 1770-1815), následně v železniční a lodní dopravě aj. (1830-70, éra železnic), začíná v Anglii s difúzí jinam</a:t>
            </a:r>
          </a:p>
          <a:p>
            <a:pPr>
              <a:buFont typeface="Wingdings" panose="05000000000000000000" pitchFamily="2" charset="2"/>
              <a:buChar char="§"/>
            </a:pPr>
            <a:r>
              <a:rPr lang="cs-CZ" sz="2400" b="1" dirty="0"/>
              <a:t>2IR</a:t>
            </a:r>
            <a:r>
              <a:rPr lang="cs-CZ" sz="2000" dirty="0"/>
              <a:t> s aplikacemi elektřiny, spalovacího motoru, </a:t>
            </a:r>
            <a:r>
              <a:rPr lang="cs-CZ" sz="2000" i="1" dirty="0"/>
              <a:t>„velké“</a:t>
            </a:r>
            <a:r>
              <a:rPr lang="cs-CZ" sz="2000" dirty="0"/>
              <a:t> chemie, telegrafu 1873-II. SV</a:t>
            </a:r>
          </a:p>
          <a:p>
            <a:pPr>
              <a:buFont typeface="Wingdings" panose="05000000000000000000" pitchFamily="2" charset="2"/>
              <a:buChar char="§"/>
            </a:pPr>
            <a:r>
              <a:rPr lang="cs-CZ" sz="2400" b="1" dirty="0"/>
              <a:t>3IR</a:t>
            </a:r>
            <a:r>
              <a:rPr lang="cs-CZ" sz="2000" dirty="0"/>
              <a:t> (VTR), nastartovaná II. SV, s</a:t>
            </a:r>
            <a:r>
              <a:rPr lang="cs-CZ" sz="2000" b="1" dirty="0"/>
              <a:t> </a:t>
            </a:r>
            <a:r>
              <a:rPr lang="cs-CZ" sz="2000" dirty="0"/>
              <a:t>první –</a:t>
            </a:r>
            <a:r>
              <a:rPr lang="cs-CZ" sz="2400" b="1" dirty="0"/>
              <a:t> atomovou </a:t>
            </a:r>
            <a:r>
              <a:rPr lang="cs-CZ" sz="2000" dirty="0"/>
              <a:t>– etapou ve znamení jaderné energie, elektroniky, syntetické chemie, kosmonautiky (40.-70. léta), druhou je etapa </a:t>
            </a:r>
            <a:r>
              <a:rPr lang="cs-CZ" sz="2400" b="1" dirty="0"/>
              <a:t>informační</a:t>
            </a:r>
            <a:r>
              <a:rPr lang="cs-CZ" sz="2000" dirty="0"/>
              <a:t>, spojovaná s mikroelektronikou, telekomunikacemi, později internetem nebo biotechnologiemi (od 70.-80. let) a i4.0, resp. 4IR (cca od roku 2010) může reprezentovat další etapu – etapu </a:t>
            </a:r>
            <a:r>
              <a:rPr lang="cs-CZ" sz="2400" b="1" dirty="0"/>
              <a:t>masové digitalizace, resp. </a:t>
            </a:r>
            <a:r>
              <a:rPr lang="cs-CZ" sz="2400" b="1" dirty="0" err="1"/>
              <a:t>kybernetizace</a:t>
            </a:r>
            <a:r>
              <a:rPr lang="cs-CZ" sz="2400" b="1" dirty="0"/>
              <a:t> </a:t>
            </a:r>
          </a:p>
        </p:txBody>
      </p:sp>
    </p:spTree>
    <p:extLst>
      <p:ext uri="{BB962C8B-B14F-4D97-AF65-F5344CB8AC3E}">
        <p14:creationId xmlns:p14="http://schemas.microsoft.com/office/powerpoint/2010/main" val="117897254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1685EE-2E2F-47C2-8BFC-5D87ED76A897}"/>
              </a:ext>
            </a:extLst>
          </p:cNvPr>
          <p:cNvSpPr>
            <a:spLocks noGrp="1"/>
          </p:cNvSpPr>
          <p:nvPr>
            <p:ph type="title"/>
          </p:nvPr>
        </p:nvSpPr>
        <p:spPr>
          <a:xfrm>
            <a:off x="467544" y="116632"/>
            <a:ext cx="8352928" cy="1872208"/>
          </a:xfrm>
        </p:spPr>
        <p:txBody>
          <a:bodyPr>
            <a:noAutofit/>
          </a:bodyPr>
          <a:lstStyle/>
          <a:p>
            <a:r>
              <a:rPr lang="cs-CZ" sz="4000" b="1" dirty="0">
                <a:solidFill>
                  <a:srgbClr val="002060"/>
                </a:solidFill>
              </a:rPr>
              <a:t>Korespondence sledu IR s průběhem dlouhých K-vln v industriální historii                        </a:t>
            </a:r>
            <a:r>
              <a:rPr lang="cs-CZ" sz="2400" dirty="0">
                <a:solidFill>
                  <a:srgbClr val="002060"/>
                </a:solidFill>
              </a:rPr>
              <a:t>(s využitím N. D. </a:t>
            </a:r>
            <a:r>
              <a:rPr lang="cs-CZ" sz="2400" dirty="0" err="1">
                <a:solidFill>
                  <a:srgbClr val="002060"/>
                </a:solidFill>
              </a:rPr>
              <a:t>Kondratěva</a:t>
            </a:r>
            <a:r>
              <a:rPr lang="cs-CZ" sz="2400" dirty="0">
                <a:solidFill>
                  <a:srgbClr val="002060"/>
                </a:solidFill>
              </a:rPr>
              <a:t>, J. A. </a:t>
            </a:r>
            <a:r>
              <a:rPr lang="cs-CZ" sz="2400" dirty="0" err="1">
                <a:solidFill>
                  <a:srgbClr val="002060"/>
                </a:solidFill>
              </a:rPr>
              <a:t>Schumpetera</a:t>
            </a:r>
            <a:r>
              <a:rPr lang="cs-CZ" sz="2400" dirty="0">
                <a:solidFill>
                  <a:srgbClr val="002060"/>
                </a:solidFill>
              </a:rPr>
              <a:t>, F. Valenty)</a:t>
            </a:r>
          </a:p>
        </p:txBody>
      </p:sp>
      <p:sp>
        <p:nvSpPr>
          <p:cNvPr id="3" name="Zástupný obsah 2">
            <a:extLst>
              <a:ext uri="{FF2B5EF4-FFF2-40B4-BE49-F238E27FC236}">
                <a16:creationId xmlns:a16="http://schemas.microsoft.com/office/drawing/2014/main" id="{B79A80EB-DFCA-40BB-A6BF-D1DAF956308E}"/>
              </a:ext>
            </a:extLst>
          </p:cNvPr>
          <p:cNvSpPr>
            <a:spLocks noGrp="1"/>
          </p:cNvSpPr>
          <p:nvPr>
            <p:ph idx="1"/>
          </p:nvPr>
        </p:nvSpPr>
        <p:spPr>
          <a:xfrm>
            <a:off x="0" y="2204864"/>
            <a:ext cx="9036496" cy="4608512"/>
          </a:xfrm>
        </p:spPr>
        <p:txBody>
          <a:bodyPr>
            <a:normAutofit fontScale="55000" lnSpcReduction="20000"/>
          </a:bodyPr>
          <a:lstStyle/>
          <a:p>
            <a:pPr>
              <a:buFont typeface="Wingdings" panose="05000000000000000000" pitchFamily="2" charset="2"/>
              <a:buChar char="§"/>
            </a:pPr>
            <a:r>
              <a:rPr lang="cs-CZ" sz="3600" dirty="0"/>
              <a:t>průmyslová společnost začíná rozmachem </a:t>
            </a:r>
            <a:r>
              <a:rPr lang="cs-CZ" sz="3600" b="1" dirty="0"/>
              <a:t>1IR</a:t>
            </a:r>
            <a:r>
              <a:rPr lang="cs-CZ" sz="3600" dirty="0"/>
              <a:t> v Anglii, tato se stává materiální základnou </a:t>
            </a:r>
            <a:r>
              <a:rPr lang="cs-CZ" sz="3600" b="1" dirty="0"/>
              <a:t>I. dlouhé K-vlny (1780/90-1844/51)</a:t>
            </a:r>
            <a:r>
              <a:rPr lang="cs-CZ" sz="3600" dirty="0"/>
              <a:t>, sestávající z fáze dlouhé expanze (1780/90-1810/17 (horní bod obratu)) a dlouhé deprese (1810/17-1844/51)</a:t>
            </a:r>
          </a:p>
          <a:p>
            <a:pPr>
              <a:buFont typeface="Wingdings" panose="05000000000000000000" pitchFamily="2" charset="2"/>
              <a:buChar char="§"/>
            </a:pPr>
            <a:r>
              <a:rPr lang="cs-CZ" sz="3600" b="1" dirty="0"/>
              <a:t>II. dlouhá K-vlna </a:t>
            </a:r>
            <a:r>
              <a:rPr lang="cs-CZ" sz="3600" dirty="0"/>
              <a:t>je datována </a:t>
            </a:r>
            <a:r>
              <a:rPr lang="cs-CZ" sz="3600" b="1" dirty="0"/>
              <a:t>1844/51-1880/96</a:t>
            </a:r>
            <a:r>
              <a:rPr lang="cs-CZ" sz="3600" dirty="0"/>
              <a:t>, dlouhá expanze 1844/51-1870/75-76 (horní bod obratu) se opírá o rozvoj železnic, metalurgie a strojírenství</a:t>
            </a:r>
          </a:p>
          <a:p>
            <a:pPr>
              <a:buFont typeface="Wingdings" panose="05000000000000000000" pitchFamily="2" charset="2"/>
              <a:buChar char="§"/>
            </a:pPr>
            <a:r>
              <a:rPr lang="cs-CZ" sz="3600" b="1" dirty="0"/>
              <a:t>III. dlouhá K-vlna </a:t>
            </a:r>
            <a:r>
              <a:rPr lang="cs-CZ" sz="3600" dirty="0"/>
              <a:t>zaujímá léta </a:t>
            </a:r>
            <a:r>
              <a:rPr lang="cs-CZ" sz="3600" b="1" dirty="0"/>
              <a:t>1880/96-1939/45</a:t>
            </a:r>
            <a:r>
              <a:rPr lang="cs-CZ" sz="3600" dirty="0"/>
              <a:t>, dlouhá expanze let 1880/96-1914 (s obratem 1914-17) využívá nových forem vzniklých v minulé depresi a je založena na rozvoji </a:t>
            </a:r>
            <a:r>
              <a:rPr lang="cs-CZ" sz="3600" b="1" dirty="0"/>
              <a:t>2IR</a:t>
            </a:r>
          </a:p>
          <a:p>
            <a:pPr>
              <a:buFont typeface="Wingdings" panose="05000000000000000000" pitchFamily="2" charset="2"/>
              <a:buChar char="§"/>
            </a:pPr>
            <a:r>
              <a:rPr lang="cs-CZ" sz="3600" b="1" dirty="0"/>
              <a:t>IV. dlouhá K-vlna </a:t>
            </a:r>
            <a:r>
              <a:rPr lang="cs-CZ" sz="3600" dirty="0"/>
              <a:t>nastupuje v bouři II. SV a je nesena </a:t>
            </a:r>
            <a:r>
              <a:rPr lang="cs-CZ" sz="3600" b="1" dirty="0"/>
              <a:t>3IR</a:t>
            </a:r>
            <a:r>
              <a:rPr lang="cs-CZ" sz="3600" dirty="0"/>
              <a:t>, její datování                         (především ukončení) však není jednotné: </a:t>
            </a:r>
          </a:p>
          <a:p>
            <a:pPr lvl="1">
              <a:buFont typeface="Wingdings" panose="05000000000000000000" pitchFamily="2" charset="2"/>
              <a:buChar char="§"/>
            </a:pPr>
            <a:r>
              <a:rPr lang="cs-CZ" sz="3300" dirty="0"/>
              <a:t>1939/45-původně cca 2000 (ale i dříve, v duchu konceptu zkracování dlouhých K-vln)</a:t>
            </a:r>
          </a:p>
          <a:p>
            <a:pPr lvl="1">
              <a:buFont typeface="Wingdings" panose="05000000000000000000" pitchFamily="2" charset="2"/>
              <a:buChar char="§"/>
            </a:pPr>
            <a:r>
              <a:rPr lang="cs-CZ" sz="3300" dirty="0"/>
              <a:t>dlouhá expanze trvala cca 1939/45 až 1965/70</a:t>
            </a:r>
          </a:p>
          <a:p>
            <a:pPr lvl="1">
              <a:buFont typeface="Wingdings" panose="05000000000000000000" pitchFamily="2" charset="2"/>
              <a:buChar char="§"/>
            </a:pPr>
            <a:r>
              <a:rPr lang="cs-CZ" sz="3300" dirty="0"/>
              <a:t>obdobím 1965/70 (horní bod obratu) začíná dlouhá deprese IV. dlouhé K-vlny</a:t>
            </a:r>
          </a:p>
          <a:p>
            <a:pPr lvl="1">
              <a:buFont typeface="Wingdings" panose="05000000000000000000" pitchFamily="2" charset="2"/>
              <a:buChar char="§"/>
            </a:pPr>
            <a:r>
              <a:rPr lang="cs-CZ" sz="3300" b="1" dirty="0"/>
              <a:t>?  </a:t>
            </a:r>
            <a:r>
              <a:rPr lang="cs-CZ" sz="3300" dirty="0"/>
              <a:t>původně predikovaná </a:t>
            </a:r>
            <a:r>
              <a:rPr lang="cs-CZ" sz="3300" b="1" dirty="0"/>
              <a:t>V. dlouhá K-vlna, s bodem obratu 2020/30 zůstává diskutabilní</a:t>
            </a:r>
            <a:r>
              <a:rPr lang="cs-CZ" sz="3300" dirty="0"/>
              <a:t>, podle Valenty měla V. dlouhá K-vlna začínat v 90. letech 20. století v USA s internetem, v této logice by pak po 20-25 letech mohla být její příslušná W-vlna (</a:t>
            </a:r>
            <a:r>
              <a:rPr lang="cs-CZ" sz="3300" dirty="0" err="1"/>
              <a:t>Wardwellova</a:t>
            </a:r>
            <a:r>
              <a:rPr lang="cs-CZ" sz="3300" dirty="0"/>
              <a:t> vlna) nesena právě revolucí 4.0 </a:t>
            </a:r>
          </a:p>
          <a:p>
            <a:endParaRPr lang="cs-CZ" dirty="0"/>
          </a:p>
        </p:txBody>
      </p:sp>
    </p:spTree>
    <p:extLst>
      <p:ext uri="{BB962C8B-B14F-4D97-AF65-F5344CB8AC3E}">
        <p14:creationId xmlns:p14="http://schemas.microsoft.com/office/powerpoint/2010/main" val="41433631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8C71A3-E9C3-402D-BA19-B0065A7159FD}"/>
              </a:ext>
            </a:extLst>
          </p:cNvPr>
          <p:cNvSpPr>
            <a:spLocks noGrp="1"/>
          </p:cNvSpPr>
          <p:nvPr>
            <p:ph type="title"/>
          </p:nvPr>
        </p:nvSpPr>
        <p:spPr>
          <a:xfrm>
            <a:off x="457200" y="260648"/>
            <a:ext cx="8229600" cy="1944216"/>
          </a:xfrm>
        </p:spPr>
        <p:txBody>
          <a:bodyPr>
            <a:normAutofit fontScale="90000"/>
          </a:bodyPr>
          <a:lstStyle/>
          <a:p>
            <a:r>
              <a:rPr lang="cs-CZ" b="1" dirty="0">
                <a:solidFill>
                  <a:srgbClr val="92D050"/>
                </a:solidFill>
              </a:rPr>
              <a:t>Jaké jsou charakteristiky dlouhých     K-vln? Co zůstává u inovační teorie dlouhých K-vln otevřené?  </a:t>
            </a:r>
          </a:p>
        </p:txBody>
      </p:sp>
      <p:sp>
        <p:nvSpPr>
          <p:cNvPr id="3" name="Zástupný obsah 2">
            <a:extLst>
              <a:ext uri="{FF2B5EF4-FFF2-40B4-BE49-F238E27FC236}">
                <a16:creationId xmlns:a16="http://schemas.microsoft.com/office/drawing/2014/main" id="{AFEB5ECF-E6A1-4608-B4E1-8DCBDC0DA9F4}"/>
              </a:ext>
            </a:extLst>
          </p:cNvPr>
          <p:cNvSpPr>
            <a:spLocks noGrp="1"/>
          </p:cNvSpPr>
          <p:nvPr>
            <p:ph idx="1"/>
          </p:nvPr>
        </p:nvSpPr>
        <p:spPr>
          <a:xfrm>
            <a:off x="457200" y="2348880"/>
            <a:ext cx="8229600" cy="4320480"/>
          </a:xfrm>
        </p:spPr>
        <p:txBody>
          <a:bodyPr>
            <a:normAutofit fontScale="92500" lnSpcReduction="10000"/>
          </a:bodyPr>
          <a:lstStyle/>
          <a:p>
            <a:pPr>
              <a:buFont typeface="Wingdings" panose="05000000000000000000" pitchFamily="2" charset="2"/>
              <a:buChar char="v"/>
            </a:pPr>
            <a:r>
              <a:rPr lang="cs-CZ" dirty="0"/>
              <a:t> </a:t>
            </a:r>
            <a:r>
              <a:rPr lang="cs-CZ" sz="3500" dirty="0"/>
              <a:t>počátky moderní teorie dlouhých K-vln u                           </a:t>
            </a:r>
            <a:r>
              <a:rPr lang="cs-CZ" sz="3500" b="1" dirty="0">
                <a:solidFill>
                  <a:srgbClr val="002060"/>
                </a:solidFill>
              </a:rPr>
              <a:t>N. D. </a:t>
            </a:r>
            <a:r>
              <a:rPr lang="cs-CZ" sz="3500" b="1" dirty="0" err="1">
                <a:solidFill>
                  <a:srgbClr val="002060"/>
                </a:solidFill>
              </a:rPr>
              <a:t>Kondratěva</a:t>
            </a:r>
            <a:r>
              <a:rPr lang="cs-CZ" sz="3500" b="1" dirty="0">
                <a:solidFill>
                  <a:srgbClr val="002060"/>
                </a:solidFill>
              </a:rPr>
              <a:t> </a:t>
            </a:r>
            <a:r>
              <a:rPr lang="cs-CZ" sz="3500" dirty="0"/>
              <a:t>a její inovační rozpracování            </a:t>
            </a:r>
            <a:r>
              <a:rPr lang="cs-CZ" sz="3500" b="1" dirty="0">
                <a:solidFill>
                  <a:srgbClr val="002060"/>
                </a:solidFill>
              </a:rPr>
              <a:t>J. A. </a:t>
            </a:r>
            <a:r>
              <a:rPr lang="cs-CZ" sz="3500" b="1" dirty="0" err="1">
                <a:solidFill>
                  <a:srgbClr val="002060"/>
                </a:solidFill>
              </a:rPr>
              <a:t>Schumpeterem</a:t>
            </a:r>
            <a:r>
              <a:rPr lang="cs-CZ" sz="3500" b="1" dirty="0">
                <a:solidFill>
                  <a:srgbClr val="002060"/>
                </a:solidFill>
              </a:rPr>
              <a:t> </a:t>
            </a:r>
          </a:p>
          <a:p>
            <a:pPr>
              <a:buFont typeface="Wingdings" panose="05000000000000000000" pitchFamily="2" charset="2"/>
              <a:buChar char="v"/>
            </a:pPr>
            <a:r>
              <a:rPr lang="cs-CZ" dirty="0"/>
              <a:t> </a:t>
            </a:r>
            <a:r>
              <a:rPr lang="cs-CZ" sz="3500" dirty="0"/>
              <a:t>význam </a:t>
            </a:r>
            <a:r>
              <a:rPr lang="cs-CZ" sz="3500" b="1" dirty="0">
                <a:solidFill>
                  <a:srgbClr val="002060"/>
                </a:solidFill>
              </a:rPr>
              <a:t>bodů obratu </a:t>
            </a:r>
            <a:r>
              <a:rPr lang="cs-CZ" sz="3500" dirty="0"/>
              <a:t>dlouhých K-vln                 </a:t>
            </a:r>
            <a:r>
              <a:rPr lang="cs-CZ" sz="3000" dirty="0"/>
              <a:t>(jako pozadí historických událostí)  </a:t>
            </a:r>
          </a:p>
          <a:p>
            <a:pPr>
              <a:buFont typeface="Wingdings" panose="05000000000000000000" pitchFamily="2" charset="2"/>
              <a:buChar char="v"/>
            </a:pPr>
            <a:r>
              <a:rPr lang="cs-CZ" dirty="0"/>
              <a:t> </a:t>
            </a:r>
            <a:r>
              <a:rPr lang="cs-CZ" sz="3500" dirty="0"/>
              <a:t>identifikace </a:t>
            </a:r>
            <a:r>
              <a:rPr lang="cs-CZ" sz="3500" b="1" dirty="0">
                <a:solidFill>
                  <a:srgbClr val="002060"/>
                </a:solidFill>
              </a:rPr>
              <a:t>tahounů </a:t>
            </a:r>
            <a:r>
              <a:rPr lang="cs-CZ" sz="3500" dirty="0"/>
              <a:t>a </a:t>
            </a:r>
            <a:r>
              <a:rPr lang="cs-CZ" sz="3500" b="1" dirty="0">
                <a:solidFill>
                  <a:srgbClr val="002060"/>
                </a:solidFill>
              </a:rPr>
              <a:t>center</a:t>
            </a:r>
            <a:r>
              <a:rPr lang="cs-CZ" sz="3500" b="1" dirty="0"/>
              <a:t> </a:t>
            </a:r>
            <a:r>
              <a:rPr lang="cs-CZ" sz="3500" dirty="0"/>
              <a:t>dlouhých K-vln</a:t>
            </a:r>
          </a:p>
          <a:p>
            <a:pPr>
              <a:buFont typeface="Wingdings" panose="05000000000000000000" pitchFamily="2" charset="2"/>
              <a:buChar char="v"/>
            </a:pPr>
            <a:r>
              <a:rPr lang="cs-CZ" dirty="0"/>
              <a:t> </a:t>
            </a:r>
            <a:r>
              <a:rPr lang="cs-CZ" sz="3500" b="1" dirty="0">
                <a:solidFill>
                  <a:srgbClr val="002060"/>
                </a:solidFill>
              </a:rPr>
              <a:t>otevřené otázky </a:t>
            </a:r>
            <a:r>
              <a:rPr lang="cs-CZ" sz="3500" dirty="0"/>
              <a:t>inovační teorie dlouhých     K-vln </a:t>
            </a:r>
            <a:r>
              <a:rPr lang="cs-CZ" sz="3000" dirty="0"/>
              <a:t>(problémy </a:t>
            </a:r>
            <a:r>
              <a:rPr lang="cs-CZ" sz="3000" b="1" dirty="0">
                <a:solidFill>
                  <a:srgbClr val="002060"/>
                </a:solidFill>
              </a:rPr>
              <a:t>technologického determinismu</a:t>
            </a:r>
            <a:r>
              <a:rPr lang="cs-CZ" sz="3000" dirty="0"/>
              <a:t>, mechaničnosti, symetričnosti, </a:t>
            </a:r>
            <a:r>
              <a:rPr lang="cs-CZ" sz="3000" b="1" dirty="0">
                <a:solidFill>
                  <a:srgbClr val="002060"/>
                </a:solidFill>
              </a:rPr>
              <a:t>propojení cyklů </a:t>
            </a:r>
            <a:r>
              <a:rPr lang="cs-CZ" sz="3000" dirty="0" err="1"/>
              <a:t>etc</a:t>
            </a:r>
            <a:r>
              <a:rPr lang="cs-CZ" sz="3000" dirty="0"/>
              <a:t>.)   </a:t>
            </a:r>
          </a:p>
        </p:txBody>
      </p:sp>
    </p:spTree>
    <p:extLst>
      <p:ext uri="{BB962C8B-B14F-4D97-AF65-F5344CB8AC3E}">
        <p14:creationId xmlns:p14="http://schemas.microsoft.com/office/powerpoint/2010/main" val="13762276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83310A-F9CF-40D9-AC68-D19E47F0EC75}"/>
              </a:ext>
            </a:extLst>
          </p:cNvPr>
          <p:cNvSpPr>
            <a:spLocks noGrp="1"/>
          </p:cNvSpPr>
          <p:nvPr>
            <p:ph type="title"/>
          </p:nvPr>
        </p:nvSpPr>
        <p:spPr>
          <a:xfrm>
            <a:off x="457200" y="274638"/>
            <a:ext cx="8229600" cy="1354162"/>
          </a:xfrm>
        </p:spPr>
        <p:txBody>
          <a:bodyPr>
            <a:normAutofit/>
          </a:bodyPr>
          <a:lstStyle/>
          <a:p>
            <a:r>
              <a:rPr lang="cs-CZ" sz="4000" b="1" dirty="0">
                <a:solidFill>
                  <a:srgbClr val="92D050"/>
                </a:solidFill>
              </a:rPr>
              <a:t>Doporučené minimum</a:t>
            </a:r>
            <a:endParaRPr lang="cs-CZ" sz="4000" dirty="0"/>
          </a:p>
        </p:txBody>
      </p:sp>
      <p:sp>
        <p:nvSpPr>
          <p:cNvPr id="3" name="Zástupný obsah 2">
            <a:extLst>
              <a:ext uri="{FF2B5EF4-FFF2-40B4-BE49-F238E27FC236}">
                <a16:creationId xmlns:a16="http://schemas.microsoft.com/office/drawing/2014/main" id="{C34D9793-EB7B-45D4-B35A-2C04B2ED1213}"/>
              </a:ext>
            </a:extLst>
          </p:cNvPr>
          <p:cNvSpPr>
            <a:spLocks noGrp="1"/>
          </p:cNvSpPr>
          <p:nvPr>
            <p:ph idx="1"/>
          </p:nvPr>
        </p:nvSpPr>
        <p:spPr>
          <a:xfrm>
            <a:off x="457200" y="2132856"/>
            <a:ext cx="8229600" cy="4176464"/>
          </a:xfrm>
        </p:spPr>
        <p:txBody>
          <a:bodyPr/>
          <a:lstStyle/>
          <a:p>
            <a:pPr>
              <a:buFont typeface="Wingdings" panose="05000000000000000000" pitchFamily="2" charset="2"/>
              <a:buChar char="v"/>
            </a:pPr>
            <a:r>
              <a:rPr lang="cs-CZ" dirty="0"/>
              <a:t> snímek </a:t>
            </a:r>
            <a:r>
              <a:rPr lang="cs-CZ" sz="3600" b="1" dirty="0">
                <a:solidFill>
                  <a:srgbClr val="002060"/>
                </a:solidFill>
              </a:rPr>
              <a:t>129</a:t>
            </a:r>
          </a:p>
          <a:p>
            <a:pPr>
              <a:buFont typeface="Wingdings" panose="05000000000000000000" pitchFamily="2" charset="2"/>
              <a:buChar char="v"/>
            </a:pPr>
            <a:endParaRPr lang="cs-CZ" dirty="0"/>
          </a:p>
          <a:p>
            <a:pPr>
              <a:buFont typeface="Wingdings" panose="05000000000000000000" pitchFamily="2" charset="2"/>
              <a:buChar char="v"/>
            </a:pPr>
            <a:r>
              <a:rPr lang="cs-CZ" dirty="0"/>
              <a:t> snímek </a:t>
            </a:r>
            <a:r>
              <a:rPr lang="cs-CZ" sz="3600" b="1" dirty="0">
                <a:solidFill>
                  <a:srgbClr val="002060"/>
                </a:solidFill>
              </a:rPr>
              <a:t>130</a:t>
            </a:r>
          </a:p>
          <a:p>
            <a:pPr>
              <a:buFont typeface="Wingdings" panose="05000000000000000000" pitchFamily="2" charset="2"/>
              <a:buChar char="v"/>
            </a:pPr>
            <a:endParaRPr lang="cs-CZ" dirty="0"/>
          </a:p>
          <a:p>
            <a:pPr>
              <a:buFont typeface="Wingdings" panose="05000000000000000000" pitchFamily="2" charset="2"/>
              <a:buChar char="v"/>
            </a:pPr>
            <a:r>
              <a:rPr lang="cs-CZ" dirty="0"/>
              <a:t> snímek </a:t>
            </a:r>
            <a:r>
              <a:rPr lang="cs-CZ" sz="3600" b="1" dirty="0">
                <a:solidFill>
                  <a:srgbClr val="002060"/>
                </a:solidFill>
              </a:rPr>
              <a:t>131  </a:t>
            </a:r>
          </a:p>
          <a:p>
            <a:endParaRPr lang="cs-CZ" dirty="0"/>
          </a:p>
        </p:txBody>
      </p:sp>
    </p:spTree>
    <p:extLst>
      <p:ext uri="{BB962C8B-B14F-4D97-AF65-F5344CB8AC3E}">
        <p14:creationId xmlns:p14="http://schemas.microsoft.com/office/powerpoint/2010/main" val="204950362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576064"/>
          </a:xfrm>
        </p:spPr>
        <p:txBody>
          <a:bodyPr>
            <a:noAutofit/>
          </a:bodyPr>
          <a:lstStyle/>
          <a:p>
            <a:pPr marL="0" indent="0">
              <a:defRPr/>
            </a:pPr>
            <a:r>
              <a:rPr lang="cs-CZ" altLang="cs-CZ" sz="4000" b="1" dirty="0">
                <a:solidFill>
                  <a:srgbClr val="002060"/>
                </a:solidFill>
              </a:rPr>
              <a:t>Mezníky zkoumání dlouhých vln</a:t>
            </a:r>
          </a:p>
        </p:txBody>
      </p:sp>
      <p:sp>
        <p:nvSpPr>
          <p:cNvPr id="3" name="Zástupný symbol pro obsah 2"/>
          <p:cNvSpPr>
            <a:spLocks noGrp="1"/>
          </p:cNvSpPr>
          <p:nvPr>
            <p:ph idx="1"/>
          </p:nvPr>
        </p:nvSpPr>
        <p:spPr>
          <a:xfrm>
            <a:off x="323528" y="980728"/>
            <a:ext cx="8568952" cy="5877272"/>
          </a:xfrm>
        </p:spPr>
        <p:txBody>
          <a:bodyPr>
            <a:normAutofit fontScale="62500" lnSpcReduction="20000"/>
          </a:bodyPr>
          <a:lstStyle/>
          <a:p>
            <a:pPr>
              <a:lnSpc>
                <a:spcPct val="90000"/>
              </a:lnSpc>
              <a:buFont typeface="Wingdings" pitchFamily="2" charset="2"/>
              <a:buChar char="§"/>
              <a:defRPr/>
            </a:pPr>
            <a:r>
              <a:rPr lang="cs-CZ" altLang="cs-CZ" sz="3800" dirty="0"/>
              <a:t>první zmínka: </a:t>
            </a:r>
            <a:r>
              <a:rPr lang="cs-CZ" altLang="cs-CZ" sz="3800" dirty="0" err="1"/>
              <a:t>Clarke</a:t>
            </a:r>
            <a:r>
              <a:rPr lang="cs-CZ" altLang="cs-CZ" sz="3800" dirty="0"/>
              <a:t> (1847) </a:t>
            </a:r>
          </a:p>
          <a:p>
            <a:pPr>
              <a:lnSpc>
                <a:spcPct val="90000"/>
              </a:lnSpc>
              <a:buFont typeface="Wingdings" pitchFamily="2" charset="2"/>
              <a:buChar char="§"/>
              <a:defRPr/>
            </a:pPr>
            <a:r>
              <a:rPr lang="cs-CZ" altLang="cs-CZ" sz="3800" dirty="0"/>
              <a:t>průkopníci: </a:t>
            </a:r>
            <a:r>
              <a:rPr lang="cs-CZ" altLang="cs-CZ" sz="3800" dirty="0" err="1"/>
              <a:t>Parvus</a:t>
            </a:r>
            <a:r>
              <a:rPr lang="cs-CZ" altLang="cs-CZ" sz="3800" dirty="0"/>
              <a:t> (1901), Van </a:t>
            </a:r>
            <a:r>
              <a:rPr lang="cs-CZ" altLang="cs-CZ" sz="3800" dirty="0" err="1"/>
              <a:t>Gelderen</a:t>
            </a:r>
            <a:r>
              <a:rPr lang="cs-CZ" altLang="cs-CZ" sz="3800" dirty="0"/>
              <a:t> (1913), De </a:t>
            </a:r>
            <a:r>
              <a:rPr lang="cs-CZ" altLang="cs-CZ" sz="3800" dirty="0" err="1"/>
              <a:t>Wolff</a:t>
            </a:r>
            <a:r>
              <a:rPr lang="cs-CZ" altLang="cs-CZ" sz="3800" dirty="0"/>
              <a:t> (1929) </a:t>
            </a:r>
          </a:p>
          <a:p>
            <a:pPr>
              <a:lnSpc>
                <a:spcPct val="90000"/>
              </a:lnSpc>
              <a:buFont typeface="Wingdings" pitchFamily="2" charset="2"/>
              <a:buChar char="§"/>
              <a:defRPr/>
            </a:pPr>
            <a:r>
              <a:rPr lang="cs-CZ" altLang="cs-CZ" sz="3800" dirty="0"/>
              <a:t>zakladatel teorie: </a:t>
            </a:r>
            <a:r>
              <a:rPr lang="cs-CZ" altLang="cs-CZ" sz="4500" b="1" dirty="0"/>
              <a:t>N. D. Kondratěv</a:t>
            </a:r>
            <a:r>
              <a:rPr lang="cs-CZ" altLang="cs-CZ" sz="4500" dirty="0"/>
              <a:t> </a:t>
            </a:r>
            <a:r>
              <a:rPr lang="cs-CZ" altLang="cs-CZ" sz="3800" dirty="0"/>
              <a:t>– v 20. letech 20. století identifikuje tři </a:t>
            </a:r>
            <a:r>
              <a:rPr lang="cs-CZ" altLang="cs-CZ" sz="3800" i="1" dirty="0"/>
              <a:t>„velké konjunkturní cykly“, </a:t>
            </a:r>
            <a:r>
              <a:rPr lang="cs-CZ" altLang="cs-CZ" sz="3800" dirty="0"/>
              <a:t>podtrhuje pravidelný a cyklický charakter 48-55letých vln a mechanizmus spojuje s vnitřními procesy </a:t>
            </a:r>
          </a:p>
          <a:p>
            <a:pPr>
              <a:lnSpc>
                <a:spcPct val="90000"/>
              </a:lnSpc>
              <a:buFont typeface="Wingdings" pitchFamily="2" charset="2"/>
              <a:buChar char="§"/>
              <a:defRPr/>
            </a:pPr>
            <a:r>
              <a:rPr lang="cs-CZ" altLang="cs-CZ" sz="3800" dirty="0"/>
              <a:t>klíčová postava inovačních přístupů: </a:t>
            </a:r>
            <a:r>
              <a:rPr lang="cs-CZ" altLang="cs-CZ" sz="4500" b="1" dirty="0"/>
              <a:t>J. A. </a:t>
            </a:r>
            <a:r>
              <a:rPr lang="cs-CZ" altLang="cs-CZ" sz="4500" b="1" dirty="0" err="1"/>
              <a:t>Schumpeter</a:t>
            </a:r>
            <a:r>
              <a:rPr lang="cs-CZ" altLang="cs-CZ" sz="4500" dirty="0"/>
              <a:t>           </a:t>
            </a:r>
            <a:r>
              <a:rPr lang="cs-CZ" altLang="cs-CZ" sz="3800" dirty="0"/>
              <a:t>(1912, 1939, 1942) – báze cyklického vývoje tkví v nerovnoměrném rozložení spontánně vznikajících inovací, majících tendence shlukovat se do období a sektorů, </a:t>
            </a:r>
          </a:p>
          <a:p>
            <a:pPr>
              <a:lnSpc>
                <a:spcPct val="90000"/>
              </a:lnSpc>
              <a:buFont typeface="Wingdings" pitchFamily="2" charset="2"/>
              <a:buChar char="§"/>
              <a:defRPr/>
            </a:pPr>
            <a:r>
              <a:rPr lang="cs-CZ" altLang="cs-CZ" sz="3800" dirty="0"/>
              <a:t>rozpracování inovační teorie: G. O. </a:t>
            </a:r>
            <a:r>
              <a:rPr lang="cs-CZ" altLang="cs-CZ" sz="3800" dirty="0" err="1"/>
              <a:t>Mensch</a:t>
            </a:r>
            <a:r>
              <a:rPr lang="cs-CZ" altLang="cs-CZ" sz="3800" dirty="0"/>
              <a:t> (1979) – bazické inovace atd., </a:t>
            </a:r>
            <a:r>
              <a:rPr lang="cs-CZ" altLang="cs-CZ" sz="3800" b="1" dirty="0"/>
              <a:t>F. Valenta</a:t>
            </a:r>
            <a:r>
              <a:rPr lang="cs-CZ" altLang="cs-CZ" sz="3800" dirty="0"/>
              <a:t> (1969, 2001) – inovační řády aj.  </a:t>
            </a:r>
          </a:p>
          <a:p>
            <a:pPr>
              <a:lnSpc>
                <a:spcPct val="90000"/>
              </a:lnSpc>
              <a:buFont typeface="Wingdings" pitchFamily="2" charset="2"/>
              <a:buChar char="§"/>
              <a:defRPr/>
            </a:pPr>
            <a:r>
              <a:rPr lang="cs-CZ" altLang="cs-CZ" sz="3800" dirty="0"/>
              <a:t>další přístupy do 50. let: kapitálově investiční (</a:t>
            </a:r>
            <a:r>
              <a:rPr lang="cs-CZ" altLang="cs-CZ" sz="3800" dirty="0" err="1"/>
              <a:t>Gelderen</a:t>
            </a:r>
            <a:r>
              <a:rPr lang="cs-CZ" altLang="cs-CZ" sz="3800" dirty="0"/>
              <a:t>, Kondratěv)‚ kapitalistických krizí (</a:t>
            </a:r>
            <a:r>
              <a:rPr lang="cs-CZ" altLang="cs-CZ" sz="3800" dirty="0" err="1"/>
              <a:t>Trockij</a:t>
            </a:r>
            <a:r>
              <a:rPr lang="cs-CZ" altLang="cs-CZ" sz="3800" dirty="0"/>
              <a:t>), válečné a monetární (</a:t>
            </a:r>
            <a:r>
              <a:rPr lang="cs-CZ" altLang="cs-CZ" sz="3800" dirty="0" err="1"/>
              <a:t>Ciriacy-Wantrup</a:t>
            </a:r>
            <a:r>
              <a:rPr lang="cs-CZ" altLang="cs-CZ" sz="3800" dirty="0"/>
              <a:t>, </a:t>
            </a:r>
            <a:r>
              <a:rPr lang="cs-CZ" altLang="cs-CZ" sz="3800" dirty="0" err="1"/>
              <a:t>Simiand</a:t>
            </a:r>
            <a:r>
              <a:rPr lang="cs-CZ" altLang="cs-CZ" sz="3800" dirty="0"/>
              <a:t>, </a:t>
            </a:r>
            <a:r>
              <a:rPr lang="cs-CZ" altLang="cs-CZ" sz="3800" dirty="0" err="1"/>
              <a:t>Silberling</a:t>
            </a:r>
            <a:r>
              <a:rPr lang="cs-CZ" altLang="cs-CZ" sz="3800" dirty="0"/>
              <a:t>, </a:t>
            </a:r>
            <a:r>
              <a:rPr lang="cs-CZ" altLang="cs-CZ" sz="3800" dirty="0" err="1"/>
              <a:t>Bernstein</a:t>
            </a:r>
            <a:r>
              <a:rPr lang="cs-CZ" altLang="cs-CZ" sz="3800" dirty="0"/>
              <a:t>, </a:t>
            </a:r>
            <a:r>
              <a:rPr lang="cs-CZ" altLang="cs-CZ" sz="3800" dirty="0" err="1"/>
              <a:t>Cassel</a:t>
            </a:r>
            <a:r>
              <a:rPr lang="cs-CZ" altLang="cs-CZ" sz="3800" dirty="0"/>
              <a:t>) </a:t>
            </a:r>
          </a:p>
          <a:p>
            <a:pPr>
              <a:lnSpc>
                <a:spcPct val="90000"/>
              </a:lnSpc>
              <a:buFont typeface="Wingdings" pitchFamily="2" charset="2"/>
              <a:buChar char="§"/>
              <a:defRPr/>
            </a:pPr>
            <a:r>
              <a:rPr lang="cs-CZ" altLang="cs-CZ" sz="3800" dirty="0"/>
              <a:t>soudobé koncepce:</a:t>
            </a:r>
            <a:r>
              <a:rPr lang="cs-CZ" altLang="cs-CZ" sz="3800" i="1" dirty="0"/>
              <a:t> </a:t>
            </a:r>
            <a:r>
              <a:rPr lang="cs-CZ" altLang="cs-CZ" sz="3800" b="1" dirty="0"/>
              <a:t>inovační </a:t>
            </a:r>
            <a:r>
              <a:rPr lang="cs-CZ" altLang="cs-CZ" sz="3800" dirty="0"/>
              <a:t>(Schumpeter, </a:t>
            </a:r>
            <a:r>
              <a:rPr lang="cs-CZ" altLang="cs-CZ" sz="3800" dirty="0" err="1"/>
              <a:t>Mensch</a:t>
            </a:r>
            <a:r>
              <a:rPr lang="cs-CZ" altLang="cs-CZ" sz="3800" dirty="0"/>
              <a:t>), kapitálové (Mandel,  </a:t>
            </a:r>
            <a:r>
              <a:rPr lang="cs-CZ" altLang="cs-CZ" sz="3800" dirty="0" err="1"/>
              <a:t>Forrester</a:t>
            </a:r>
            <a:r>
              <a:rPr lang="cs-CZ" altLang="cs-CZ" sz="3800" dirty="0"/>
              <a:t>), zaměstnanosti (</a:t>
            </a:r>
            <a:r>
              <a:rPr lang="cs-CZ" altLang="cs-CZ" sz="3800" dirty="0" err="1"/>
              <a:t>Freeman</a:t>
            </a:r>
            <a:r>
              <a:rPr lang="cs-CZ" altLang="cs-CZ" sz="3800" dirty="0"/>
              <a:t>), důraz na potravinové a surovinové zdroje (</a:t>
            </a:r>
            <a:r>
              <a:rPr lang="cs-CZ" altLang="cs-CZ" sz="3800" dirty="0" err="1"/>
              <a:t>Rostow</a:t>
            </a:r>
            <a:r>
              <a:rPr lang="cs-CZ" altLang="cs-CZ" sz="3800" dirty="0"/>
              <a:t>) a syntézy (Van </a:t>
            </a:r>
            <a:r>
              <a:rPr lang="cs-CZ" altLang="cs-CZ" sz="3800" dirty="0" err="1"/>
              <a:t>Duijn</a:t>
            </a:r>
            <a:r>
              <a:rPr lang="cs-CZ" altLang="cs-CZ" sz="3800" dirty="0"/>
              <a:t> -  Van </a:t>
            </a:r>
            <a:r>
              <a:rPr lang="cs-CZ" altLang="cs-CZ" sz="3800" dirty="0" err="1"/>
              <a:t>Duijn</a:t>
            </a:r>
            <a:r>
              <a:rPr lang="cs-CZ" altLang="cs-CZ" sz="3800" dirty="0"/>
              <a:t>, J. J.: </a:t>
            </a:r>
            <a:r>
              <a:rPr lang="cs-CZ" altLang="cs-CZ" sz="3800" i="1" dirty="0"/>
              <a:t>Long </a:t>
            </a:r>
            <a:r>
              <a:rPr lang="cs-CZ" altLang="cs-CZ" sz="3800" i="1" dirty="0" err="1"/>
              <a:t>Wave</a:t>
            </a:r>
            <a:r>
              <a:rPr lang="cs-CZ" altLang="cs-CZ" sz="3800" i="1" dirty="0"/>
              <a:t> in </a:t>
            </a:r>
            <a:r>
              <a:rPr lang="cs-CZ" altLang="cs-CZ" sz="3800" i="1" dirty="0" err="1"/>
              <a:t>Economic</a:t>
            </a:r>
            <a:r>
              <a:rPr lang="cs-CZ" altLang="cs-CZ" sz="3800" i="1" dirty="0"/>
              <a:t> </a:t>
            </a:r>
            <a:r>
              <a:rPr lang="cs-CZ" altLang="cs-CZ" sz="3800" i="1" dirty="0" err="1"/>
              <a:t>Life</a:t>
            </a:r>
            <a:r>
              <a:rPr lang="cs-CZ" altLang="cs-CZ" sz="3800" dirty="0"/>
              <a:t>. </a:t>
            </a:r>
            <a:r>
              <a:rPr lang="cs-CZ" sz="3800" dirty="0">
                <a:effectLst/>
                <a:ea typeface="Times New Roman" panose="02020603050405020304" pitchFamily="18" charset="0"/>
              </a:rPr>
              <a:t>London: G. Allen and </a:t>
            </a:r>
            <a:r>
              <a:rPr lang="cs-CZ" sz="3800" dirty="0" err="1">
                <a:effectLst/>
                <a:ea typeface="Times New Roman" panose="02020603050405020304" pitchFamily="18" charset="0"/>
              </a:rPr>
              <a:t>Unwin</a:t>
            </a:r>
            <a:r>
              <a:rPr lang="cs-CZ" sz="3800" dirty="0">
                <a:effectLst/>
                <a:ea typeface="Times New Roman" panose="02020603050405020304" pitchFamily="18" charset="0"/>
              </a:rPr>
              <a:t>, 1983) </a:t>
            </a:r>
            <a:r>
              <a:rPr lang="cs-CZ" altLang="cs-CZ" sz="3800" dirty="0"/>
              <a:t> </a:t>
            </a:r>
            <a:endParaRPr lang="cs-CZ" sz="3800" dirty="0"/>
          </a:p>
        </p:txBody>
      </p:sp>
    </p:spTree>
    <p:extLst>
      <p:ext uri="{BB962C8B-B14F-4D97-AF65-F5344CB8AC3E}">
        <p14:creationId xmlns:p14="http://schemas.microsoft.com/office/powerpoint/2010/main" val="800789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7BB336-61E9-4145-BE3D-1492BEA76326}"/>
              </a:ext>
            </a:extLst>
          </p:cNvPr>
          <p:cNvSpPr>
            <a:spLocks noGrp="1"/>
          </p:cNvSpPr>
          <p:nvPr>
            <p:ph type="title"/>
          </p:nvPr>
        </p:nvSpPr>
        <p:spPr bwMode="ltGray">
          <a:xfrm>
            <a:off x="457200" y="274638"/>
            <a:ext cx="8229600" cy="994122"/>
          </a:xfrm>
        </p:spPr>
        <p:txBody>
          <a:bodyPr>
            <a:normAutofit/>
          </a:bodyPr>
          <a:lstStyle/>
          <a:p>
            <a:r>
              <a:rPr lang="cs-CZ" sz="4000" b="1" dirty="0">
                <a:solidFill>
                  <a:srgbClr val="92D050"/>
                </a:solidFill>
              </a:rPr>
              <a:t>Proč je Západ posedlý inovacemi?  </a:t>
            </a:r>
          </a:p>
        </p:txBody>
      </p:sp>
      <p:sp>
        <p:nvSpPr>
          <p:cNvPr id="3" name="Zástupný obsah 2">
            <a:extLst>
              <a:ext uri="{FF2B5EF4-FFF2-40B4-BE49-F238E27FC236}">
                <a16:creationId xmlns:a16="http://schemas.microsoft.com/office/drawing/2014/main" id="{85B6A5CC-E22C-4739-87F7-D8A85D8FC128}"/>
              </a:ext>
            </a:extLst>
          </p:cNvPr>
          <p:cNvSpPr>
            <a:spLocks noGrp="1"/>
          </p:cNvSpPr>
          <p:nvPr>
            <p:ph idx="1"/>
          </p:nvPr>
        </p:nvSpPr>
        <p:spPr bwMode="ltGray">
          <a:xfrm>
            <a:off x="457200" y="1412776"/>
            <a:ext cx="8229600" cy="5328592"/>
          </a:xfrm>
        </p:spPr>
        <p:txBody>
          <a:bodyPr>
            <a:normAutofit/>
          </a:bodyPr>
          <a:lstStyle/>
          <a:p>
            <a:pPr>
              <a:buFont typeface="Wingdings" panose="05000000000000000000" pitchFamily="2" charset="2"/>
              <a:buChar char="v"/>
            </a:pPr>
            <a:r>
              <a:rPr lang="cs-CZ" dirty="0"/>
              <a:t> klíčový význam inovací </a:t>
            </a:r>
            <a:r>
              <a:rPr lang="cs-CZ" b="1" dirty="0">
                <a:solidFill>
                  <a:srgbClr val="002060"/>
                </a:solidFill>
              </a:rPr>
              <a:t>pro firmy i ekonomiky </a:t>
            </a:r>
            <a:r>
              <a:rPr lang="cs-CZ" sz="2800" dirty="0"/>
              <a:t>(mikroekonomické a makroekonomické dimenze)</a:t>
            </a:r>
          </a:p>
          <a:p>
            <a:pPr>
              <a:buFont typeface="Wingdings" panose="05000000000000000000" pitchFamily="2" charset="2"/>
              <a:buChar char="v"/>
            </a:pPr>
            <a:r>
              <a:rPr lang="cs-CZ" dirty="0"/>
              <a:t> význam inovací nejen pro růst, ale i z hlediska </a:t>
            </a:r>
            <a:r>
              <a:rPr lang="cs-CZ" b="1" dirty="0">
                <a:solidFill>
                  <a:srgbClr val="002060"/>
                </a:solidFill>
              </a:rPr>
              <a:t>cyklického vývoje</a:t>
            </a:r>
            <a:r>
              <a:rPr lang="cs-CZ" b="1" dirty="0"/>
              <a:t> </a:t>
            </a:r>
            <a:r>
              <a:rPr lang="cs-CZ" sz="2800" dirty="0"/>
              <a:t>(zejména pro cykly dlouhodobé)  </a:t>
            </a:r>
          </a:p>
          <a:p>
            <a:pPr>
              <a:buFont typeface="Wingdings" panose="05000000000000000000" pitchFamily="2" charset="2"/>
              <a:buChar char="v"/>
            </a:pPr>
            <a:r>
              <a:rPr lang="cs-CZ" dirty="0"/>
              <a:t> </a:t>
            </a:r>
            <a:r>
              <a:rPr lang="cs-CZ" b="1" dirty="0">
                <a:solidFill>
                  <a:srgbClr val="002060"/>
                </a:solidFill>
              </a:rPr>
              <a:t>nadužívání inovační rétoriky </a:t>
            </a:r>
            <a:r>
              <a:rPr lang="cs-CZ" dirty="0"/>
              <a:t>hrozící jejím vyprázdněním </a:t>
            </a:r>
            <a:r>
              <a:rPr lang="cs-CZ" sz="2800" dirty="0"/>
              <a:t>(slova ztrácí svůj význam)</a:t>
            </a:r>
          </a:p>
          <a:p>
            <a:pPr>
              <a:buFont typeface="Wingdings" panose="05000000000000000000" pitchFamily="2" charset="2"/>
              <a:buChar char="v"/>
            </a:pPr>
            <a:r>
              <a:rPr lang="cs-CZ" dirty="0"/>
              <a:t> role soukromého sektoru </a:t>
            </a:r>
            <a:r>
              <a:rPr lang="cs-CZ" sz="2800" dirty="0"/>
              <a:t>(trhů) </a:t>
            </a:r>
            <a:r>
              <a:rPr lang="cs-CZ" dirty="0"/>
              <a:t>versus                           </a:t>
            </a:r>
            <a:r>
              <a:rPr lang="cs-CZ" b="1" dirty="0">
                <a:solidFill>
                  <a:srgbClr val="002060"/>
                </a:solidFill>
              </a:rPr>
              <a:t>stát jako hybatel inovací </a:t>
            </a:r>
            <a:r>
              <a:rPr lang="cs-CZ" dirty="0"/>
              <a:t> </a:t>
            </a:r>
          </a:p>
          <a:p>
            <a:pPr>
              <a:buFont typeface="Wingdings" panose="05000000000000000000" pitchFamily="2" charset="2"/>
              <a:buChar char="v"/>
            </a:pPr>
            <a:r>
              <a:rPr lang="cs-CZ" b="1" dirty="0"/>
              <a:t> ?</a:t>
            </a:r>
            <a:r>
              <a:rPr lang="cs-CZ" dirty="0"/>
              <a:t> Lze do nekonečna </a:t>
            </a:r>
            <a:r>
              <a:rPr lang="cs-CZ" b="1" dirty="0">
                <a:solidFill>
                  <a:srgbClr val="002060"/>
                </a:solidFill>
              </a:rPr>
              <a:t>nedostatek zdrojů nahrazovat inovacemi</a:t>
            </a:r>
            <a:r>
              <a:rPr lang="cs-CZ" b="1" dirty="0"/>
              <a:t>?</a:t>
            </a:r>
          </a:p>
        </p:txBody>
      </p:sp>
    </p:spTree>
    <p:extLst>
      <p:ext uri="{BB962C8B-B14F-4D97-AF65-F5344CB8AC3E}">
        <p14:creationId xmlns:p14="http://schemas.microsoft.com/office/powerpoint/2010/main" val="35587837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864096"/>
          </a:xfrm>
        </p:spPr>
        <p:txBody>
          <a:bodyPr>
            <a:noAutofit/>
          </a:bodyPr>
          <a:lstStyle/>
          <a:p>
            <a:r>
              <a:rPr lang="cs-CZ" sz="4000" b="1" dirty="0">
                <a:solidFill>
                  <a:srgbClr val="002060"/>
                </a:solidFill>
              </a:rPr>
              <a:t>Charakteristiky dlouhých K-vln</a:t>
            </a:r>
          </a:p>
        </p:txBody>
      </p:sp>
      <p:sp>
        <p:nvSpPr>
          <p:cNvPr id="3" name="Zástupný symbol pro obsah 2"/>
          <p:cNvSpPr>
            <a:spLocks noGrp="1"/>
          </p:cNvSpPr>
          <p:nvPr>
            <p:ph idx="1"/>
          </p:nvPr>
        </p:nvSpPr>
        <p:spPr>
          <a:xfrm>
            <a:off x="323528" y="1340768"/>
            <a:ext cx="8568952" cy="5517232"/>
          </a:xfrm>
        </p:spPr>
        <p:txBody>
          <a:bodyPr>
            <a:noAutofit/>
          </a:bodyPr>
          <a:lstStyle/>
          <a:p>
            <a:pPr>
              <a:buFont typeface="Wingdings" panose="05000000000000000000" pitchFamily="2" charset="2"/>
              <a:buChar char="§"/>
            </a:pPr>
            <a:r>
              <a:rPr lang="cs-CZ" sz="2400" dirty="0"/>
              <a:t>období </a:t>
            </a:r>
            <a:r>
              <a:rPr lang="cs-CZ" sz="2800" b="1" dirty="0"/>
              <a:t>bodů obratu </a:t>
            </a:r>
            <a:r>
              <a:rPr lang="cs-CZ" sz="2400" dirty="0"/>
              <a:t>zejména ekonomických dlouhých vln jsou </a:t>
            </a:r>
            <a:r>
              <a:rPr lang="cs-CZ" sz="2800" b="1" dirty="0"/>
              <a:t>přibližná </a:t>
            </a:r>
            <a:r>
              <a:rPr lang="cs-CZ" sz="2400" dirty="0"/>
              <a:t>a </a:t>
            </a:r>
            <a:r>
              <a:rPr lang="cs-CZ" sz="2800" b="1" dirty="0"/>
              <a:t>vztahují se k nejvyspělejší zemi či zemím </a:t>
            </a:r>
          </a:p>
          <a:p>
            <a:pPr>
              <a:buFont typeface="Wingdings" panose="05000000000000000000" pitchFamily="2" charset="2"/>
              <a:buChar char="§"/>
            </a:pPr>
            <a:r>
              <a:rPr lang="cs-CZ" sz="2400" dirty="0"/>
              <a:t>u jednotlivých vln lze identifikovat </a:t>
            </a:r>
            <a:r>
              <a:rPr lang="cs-CZ" sz="2800" b="1" dirty="0"/>
              <a:t>nosné obory technologických změn</a:t>
            </a:r>
            <a:r>
              <a:rPr lang="cs-CZ" sz="2800" dirty="0"/>
              <a:t> </a:t>
            </a:r>
            <a:r>
              <a:rPr lang="cs-CZ" sz="2400" dirty="0"/>
              <a:t>(tahouny) i </a:t>
            </a:r>
            <a:r>
              <a:rPr lang="cs-CZ" sz="2800" b="1" dirty="0"/>
              <a:t>příslušná centra </a:t>
            </a:r>
            <a:r>
              <a:rPr lang="cs-CZ" sz="2400" dirty="0"/>
              <a:t>(Británie u I. a částečně II. K-vlny či zejména USA ve 20. století)</a:t>
            </a:r>
          </a:p>
          <a:p>
            <a:pPr>
              <a:buFont typeface="Wingdings" panose="05000000000000000000" pitchFamily="2" charset="2"/>
              <a:buChar char="§"/>
            </a:pPr>
            <a:r>
              <a:rPr lang="cs-CZ" sz="2400" dirty="0"/>
              <a:t>každá z vln se skládá ze dvou základních fází: etapy</a:t>
            </a:r>
            <a:r>
              <a:rPr lang="cs-CZ" sz="2400" b="1" dirty="0"/>
              <a:t> </a:t>
            </a:r>
            <a:r>
              <a:rPr lang="cs-CZ" sz="2800" b="1" dirty="0"/>
              <a:t>vzestupu</a:t>
            </a:r>
            <a:r>
              <a:rPr lang="cs-CZ" sz="2400" b="1" dirty="0"/>
              <a:t> </a:t>
            </a:r>
            <a:r>
              <a:rPr lang="cs-CZ" sz="2400" dirty="0"/>
              <a:t>a </a:t>
            </a:r>
            <a:r>
              <a:rPr lang="cs-CZ" sz="2800" b="1" dirty="0"/>
              <a:t>poklesu</a:t>
            </a:r>
            <a:r>
              <a:rPr lang="cs-CZ" sz="2400" dirty="0"/>
              <a:t>, existují i </a:t>
            </a:r>
            <a:r>
              <a:rPr lang="cs-CZ" sz="2800" b="1" dirty="0"/>
              <a:t>schémata vícefázová </a:t>
            </a:r>
            <a:r>
              <a:rPr lang="cs-CZ" sz="2400" dirty="0"/>
              <a:t>(čistě ekonomické indikátory fází mohou být spojovány s vývojem HDP, tempy růstu průmyslové výroby, vývojem míry ziskové, produktivity kapitálu a dalšími ukazateli v národním i mezinárodním měřítku)</a:t>
            </a:r>
          </a:p>
          <a:p>
            <a:pPr>
              <a:buFont typeface="Wingdings" panose="05000000000000000000" pitchFamily="2" charset="2"/>
              <a:buChar char="§"/>
            </a:pPr>
            <a:r>
              <a:rPr lang="cs-CZ" sz="2400" dirty="0"/>
              <a:t>body obratu ekonomických dlouhých vln mohou být spojovány </a:t>
            </a:r>
            <a:r>
              <a:rPr lang="cs-CZ" sz="2800" b="1" dirty="0"/>
              <a:t>s pozadím historických událostí, revolucí, válek </a:t>
            </a:r>
            <a:r>
              <a:rPr lang="cs-CZ" sz="2400" dirty="0"/>
              <a:t>aj. </a:t>
            </a:r>
          </a:p>
        </p:txBody>
      </p:sp>
    </p:spTree>
    <p:extLst>
      <p:ext uri="{BB962C8B-B14F-4D97-AF65-F5344CB8AC3E}">
        <p14:creationId xmlns:p14="http://schemas.microsoft.com/office/powerpoint/2010/main" val="21869710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2475DD-7BD7-4F84-91ED-301D29FE1919}"/>
              </a:ext>
            </a:extLst>
          </p:cNvPr>
          <p:cNvSpPr>
            <a:spLocks noGrp="1"/>
          </p:cNvSpPr>
          <p:nvPr>
            <p:ph type="title"/>
          </p:nvPr>
        </p:nvSpPr>
        <p:spPr>
          <a:xfrm>
            <a:off x="457200" y="332656"/>
            <a:ext cx="8229600" cy="1008112"/>
          </a:xfrm>
        </p:spPr>
        <p:txBody>
          <a:bodyPr>
            <a:normAutofit fontScale="90000"/>
          </a:bodyPr>
          <a:lstStyle/>
          <a:p>
            <a:r>
              <a:rPr lang="cs-CZ" b="1" dirty="0">
                <a:solidFill>
                  <a:srgbClr val="002060"/>
                </a:solidFill>
              </a:rPr>
              <a:t>Dlouhé K-vlny jako fenomén               nejen ekonomický</a:t>
            </a:r>
          </a:p>
        </p:txBody>
      </p:sp>
      <p:sp>
        <p:nvSpPr>
          <p:cNvPr id="3" name="Zástupný obsah 2">
            <a:extLst>
              <a:ext uri="{FF2B5EF4-FFF2-40B4-BE49-F238E27FC236}">
                <a16:creationId xmlns:a16="http://schemas.microsoft.com/office/drawing/2014/main" id="{0438ADF0-E683-49CA-A094-F4C26492F18C}"/>
              </a:ext>
            </a:extLst>
          </p:cNvPr>
          <p:cNvSpPr>
            <a:spLocks noGrp="1"/>
          </p:cNvSpPr>
          <p:nvPr>
            <p:ph idx="1"/>
          </p:nvPr>
        </p:nvSpPr>
        <p:spPr>
          <a:xfrm>
            <a:off x="457200" y="1628800"/>
            <a:ext cx="8229600" cy="5112568"/>
          </a:xfrm>
        </p:spPr>
        <p:txBody>
          <a:bodyPr>
            <a:normAutofit lnSpcReduction="10000"/>
          </a:bodyPr>
          <a:lstStyle/>
          <a:p>
            <a:pPr>
              <a:buFont typeface="Wingdings" panose="05000000000000000000" pitchFamily="2" charset="2"/>
              <a:buChar char="§"/>
            </a:pPr>
            <a:r>
              <a:rPr lang="cs-CZ" sz="2000" dirty="0"/>
              <a:t>společenský vývoj jako komplikovaný proces provázaných změn, kde bývá nejednoznačné definovat, co je příčinou, a co následkem atd. </a:t>
            </a:r>
          </a:p>
          <a:p>
            <a:pPr>
              <a:buFont typeface="Wingdings" panose="05000000000000000000" pitchFamily="2" charset="2"/>
              <a:buChar char="§"/>
            </a:pPr>
            <a:r>
              <a:rPr lang="cs-CZ" sz="2400" b="1" dirty="0"/>
              <a:t>zásadní změny v technologiích a technice se postupně promítají do dalších společenských subsystémů </a:t>
            </a:r>
            <a:r>
              <a:rPr lang="cs-CZ" sz="2000" dirty="0"/>
              <a:t>(ekonomika, sociální struktura, hodnoty, politika) a do chování různých vrstev, jejichž pozice v systému se díky změnám mění – Prorok, V.: </a:t>
            </a:r>
            <a:r>
              <a:rPr lang="cs-CZ" sz="2000" i="1" dirty="0">
                <a:effectLst/>
                <a:ea typeface="Times New Roman" panose="02020603050405020304" pitchFamily="18" charset="0"/>
              </a:rPr>
              <a:t>Tvorba rozhodování a analýza v politice.</a:t>
            </a:r>
            <a:r>
              <a:rPr lang="cs-CZ" sz="2000" dirty="0">
                <a:effectLst/>
                <a:ea typeface="Times New Roman" panose="02020603050405020304" pitchFamily="18" charset="0"/>
              </a:rPr>
              <a:t> Praha, Grada 2012</a:t>
            </a:r>
            <a:endParaRPr lang="cs-CZ" sz="2000" dirty="0"/>
          </a:p>
          <a:p>
            <a:pPr>
              <a:buFont typeface="Wingdings" panose="05000000000000000000" pitchFamily="2" charset="2"/>
              <a:buChar char="§"/>
            </a:pPr>
            <a:r>
              <a:rPr lang="cs-CZ" sz="2000" dirty="0"/>
              <a:t>v širším, především politologickém, kontextu lze mapovat </a:t>
            </a:r>
            <a:r>
              <a:rPr lang="cs-CZ" sz="2400" b="1" dirty="0"/>
              <a:t>ideologické a historické pozadí fází vzestupů a sestupů K-vln</a:t>
            </a:r>
          </a:p>
          <a:p>
            <a:pPr>
              <a:buFont typeface="Wingdings" panose="05000000000000000000" pitchFamily="2" charset="2"/>
              <a:buChar char="§"/>
            </a:pPr>
            <a:r>
              <a:rPr lang="cs-CZ" sz="2400" b="1" dirty="0"/>
              <a:t>horní body obratu </a:t>
            </a:r>
            <a:r>
              <a:rPr lang="cs-CZ" sz="2000" dirty="0"/>
              <a:t>dlouhých K-vln mohou být spojovány s </a:t>
            </a:r>
            <a:r>
              <a:rPr lang="cs-CZ" sz="2400" b="1" dirty="0"/>
              <a:t>otevíracími krizemi </a:t>
            </a:r>
            <a:r>
              <a:rPr lang="cs-CZ" sz="2000" dirty="0"/>
              <a:t>(1810, 1871, 1917 nebo 1968), nastolujícími revoluční historické otázky a dějinné úkoly, včetně systémových proměn společenského uspořádání  </a:t>
            </a:r>
          </a:p>
          <a:p>
            <a:pPr>
              <a:buFont typeface="Wingdings" panose="05000000000000000000" pitchFamily="2" charset="2"/>
              <a:buChar char="§"/>
            </a:pPr>
            <a:r>
              <a:rPr lang="cs-CZ" sz="2400" b="1" dirty="0"/>
              <a:t>spodní body obratu </a:t>
            </a:r>
            <a:r>
              <a:rPr lang="cs-CZ" sz="2000" dirty="0"/>
              <a:t>dlouhých K-vln mohou mít vazbu na </a:t>
            </a:r>
            <a:r>
              <a:rPr lang="cs-CZ" sz="2400" b="1" dirty="0"/>
              <a:t>formační krize</a:t>
            </a:r>
            <a:r>
              <a:rPr lang="cs-CZ" sz="2000" dirty="0"/>
              <a:t> (1848, 1896, 1939-45), </a:t>
            </a:r>
            <a:r>
              <a:rPr lang="cs-CZ" sz="2000" b="1" dirty="0"/>
              <a:t>? </a:t>
            </a:r>
            <a:r>
              <a:rPr lang="cs-CZ" sz="2000" dirty="0"/>
              <a:t>formační krize u V. dlouhé K-vlny </a:t>
            </a:r>
          </a:p>
          <a:p>
            <a:pPr>
              <a:buFont typeface="Wingdings" panose="05000000000000000000" pitchFamily="2" charset="2"/>
              <a:buChar char="§"/>
            </a:pPr>
            <a:endParaRPr lang="cs-CZ" sz="3200" b="1" dirty="0"/>
          </a:p>
          <a:p>
            <a:endParaRPr lang="cs-CZ" dirty="0"/>
          </a:p>
        </p:txBody>
      </p:sp>
    </p:spTree>
    <p:extLst>
      <p:ext uri="{BB962C8B-B14F-4D97-AF65-F5344CB8AC3E}">
        <p14:creationId xmlns:p14="http://schemas.microsoft.com/office/powerpoint/2010/main" val="15966208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1152128"/>
          </a:xfrm>
        </p:spPr>
        <p:txBody>
          <a:bodyPr>
            <a:noAutofit/>
          </a:bodyPr>
          <a:lstStyle/>
          <a:p>
            <a:r>
              <a:rPr lang="cs-CZ" sz="4000" b="1" dirty="0"/>
              <a:t>Otevřené otázky inovační teorie dlouhých K-vln</a:t>
            </a:r>
          </a:p>
        </p:txBody>
      </p:sp>
      <p:sp>
        <p:nvSpPr>
          <p:cNvPr id="3" name="Zástupný symbol pro obsah 2"/>
          <p:cNvSpPr>
            <a:spLocks noGrp="1"/>
          </p:cNvSpPr>
          <p:nvPr>
            <p:ph idx="1"/>
          </p:nvPr>
        </p:nvSpPr>
        <p:spPr>
          <a:xfrm>
            <a:off x="323528" y="1340768"/>
            <a:ext cx="8496944" cy="5517232"/>
          </a:xfrm>
        </p:spPr>
        <p:txBody>
          <a:bodyPr>
            <a:noAutofit/>
          </a:bodyPr>
          <a:lstStyle/>
          <a:p>
            <a:pPr>
              <a:buFont typeface="Wingdings" pitchFamily="2" charset="2"/>
              <a:buChar char="§"/>
              <a:defRPr/>
            </a:pPr>
            <a:r>
              <a:rPr lang="cs-CZ" altLang="cs-CZ" sz="2000" b="1" dirty="0"/>
              <a:t>? </a:t>
            </a:r>
            <a:r>
              <a:rPr lang="cs-CZ" altLang="cs-CZ" sz="2400" b="1" dirty="0"/>
              <a:t>past </a:t>
            </a:r>
            <a:r>
              <a:rPr lang="cs-CZ" altLang="cs-CZ" sz="2400" b="1" dirty="0" err="1"/>
              <a:t>technicko-technologického</a:t>
            </a:r>
            <a:r>
              <a:rPr lang="cs-CZ" altLang="cs-CZ" sz="2400" b="1" dirty="0"/>
              <a:t> determinismu </a:t>
            </a:r>
            <a:r>
              <a:rPr lang="cs-CZ" altLang="cs-CZ" sz="2000" dirty="0"/>
              <a:t>(přecenění role technologií, podcenění subjektivních aj. faktorů vývoje)</a:t>
            </a:r>
          </a:p>
          <a:p>
            <a:pPr>
              <a:buFont typeface="Wingdings" pitchFamily="2" charset="2"/>
              <a:buChar char="§"/>
              <a:defRPr/>
            </a:pPr>
            <a:r>
              <a:rPr lang="cs-CZ" altLang="cs-CZ" sz="2000" b="1" dirty="0"/>
              <a:t>? </a:t>
            </a:r>
            <a:r>
              <a:rPr lang="cs-CZ" altLang="cs-CZ" sz="2400" b="1" dirty="0" err="1"/>
              <a:t>endogennost</a:t>
            </a:r>
            <a:r>
              <a:rPr lang="cs-CZ" altLang="cs-CZ" sz="2000" dirty="0"/>
              <a:t> – pojetí inovací jako čistě endogenního faktoru</a:t>
            </a:r>
          </a:p>
          <a:p>
            <a:pPr>
              <a:buFont typeface="Wingdings" pitchFamily="2" charset="2"/>
              <a:buChar char="§"/>
              <a:defRPr/>
            </a:pPr>
            <a:r>
              <a:rPr lang="cs-CZ" altLang="cs-CZ" sz="2000" b="1" dirty="0"/>
              <a:t>? </a:t>
            </a:r>
            <a:r>
              <a:rPr lang="cs-CZ" altLang="cs-CZ" sz="2400" b="1" dirty="0" err="1"/>
              <a:t>monokauzalita</a:t>
            </a:r>
            <a:r>
              <a:rPr lang="cs-CZ" altLang="cs-CZ" sz="2000" dirty="0"/>
              <a:t>  – objasnění všech cyklů (</a:t>
            </a:r>
            <a:r>
              <a:rPr lang="cs-CZ" altLang="cs-CZ" sz="2000" dirty="0" err="1"/>
              <a:t>Kitchinovy</a:t>
            </a:r>
            <a:r>
              <a:rPr lang="cs-CZ" altLang="cs-CZ" sz="2000" dirty="0"/>
              <a:t>, </a:t>
            </a:r>
            <a:r>
              <a:rPr lang="cs-CZ" altLang="cs-CZ" sz="2000" dirty="0" err="1"/>
              <a:t>Juglarovy</a:t>
            </a:r>
            <a:r>
              <a:rPr lang="cs-CZ" altLang="cs-CZ" sz="2000" dirty="0"/>
              <a:t>, Kondratěvovy, resp. </a:t>
            </a:r>
            <a:r>
              <a:rPr lang="cs-CZ" altLang="cs-CZ" sz="2000" dirty="0" err="1"/>
              <a:t>Wardwellovy</a:t>
            </a:r>
            <a:r>
              <a:rPr lang="cs-CZ" altLang="cs-CZ" sz="2000" dirty="0"/>
              <a:t> aj.) pomocí inovací (resp. řádů dle Valenty) </a:t>
            </a:r>
          </a:p>
          <a:p>
            <a:pPr>
              <a:buFont typeface="Wingdings" pitchFamily="2" charset="2"/>
              <a:buChar char="§"/>
              <a:defRPr/>
            </a:pPr>
            <a:r>
              <a:rPr lang="cs-CZ" altLang="cs-CZ" sz="2000" b="1" dirty="0"/>
              <a:t>? </a:t>
            </a:r>
            <a:r>
              <a:rPr lang="cs-CZ" altLang="cs-CZ" sz="2400" b="1" dirty="0"/>
              <a:t>shlukování</a:t>
            </a:r>
            <a:r>
              <a:rPr lang="cs-CZ" altLang="cs-CZ" sz="2400" dirty="0"/>
              <a:t> </a:t>
            </a:r>
            <a:r>
              <a:rPr lang="cs-CZ" altLang="cs-CZ" sz="2000" dirty="0"/>
              <a:t>inovací – empirická podpora, </a:t>
            </a:r>
            <a:r>
              <a:rPr lang="cs-CZ" altLang="cs-CZ" sz="2000" b="1" dirty="0"/>
              <a:t>?</a:t>
            </a:r>
            <a:r>
              <a:rPr lang="cs-CZ" altLang="cs-CZ" sz="2000" dirty="0"/>
              <a:t> shlukování ve stadiu invencí</a:t>
            </a:r>
          </a:p>
          <a:p>
            <a:pPr>
              <a:buFont typeface="Wingdings" pitchFamily="2" charset="2"/>
              <a:buChar char="§"/>
              <a:defRPr/>
            </a:pPr>
            <a:r>
              <a:rPr lang="cs-CZ" altLang="cs-CZ" sz="2000" b="1" dirty="0"/>
              <a:t>? </a:t>
            </a:r>
            <a:r>
              <a:rPr lang="cs-CZ" altLang="cs-CZ" sz="2400" b="1" dirty="0"/>
              <a:t>načasování</a:t>
            </a:r>
            <a:r>
              <a:rPr lang="cs-CZ" altLang="cs-CZ" sz="2400" dirty="0"/>
              <a:t> </a:t>
            </a:r>
            <a:r>
              <a:rPr lang="cs-CZ" altLang="cs-CZ" sz="2000" dirty="0"/>
              <a:t>inovací – potřebné podmínky, </a:t>
            </a:r>
            <a:r>
              <a:rPr lang="cs-CZ" altLang="cs-CZ" sz="2000" b="1" dirty="0"/>
              <a:t>vyčištění historického terénu    </a:t>
            </a:r>
          </a:p>
          <a:p>
            <a:pPr>
              <a:buFont typeface="Wingdings" pitchFamily="2" charset="2"/>
              <a:buChar char="§"/>
              <a:defRPr/>
            </a:pPr>
            <a:r>
              <a:rPr lang="cs-CZ" altLang="cs-CZ" sz="2000" b="1" dirty="0"/>
              <a:t>? </a:t>
            </a:r>
            <a:r>
              <a:rPr lang="cs-CZ" altLang="cs-CZ" sz="2400" b="1" dirty="0"/>
              <a:t>propojení</a:t>
            </a:r>
            <a:r>
              <a:rPr lang="cs-CZ" altLang="cs-CZ" sz="2400" dirty="0"/>
              <a:t> </a:t>
            </a:r>
            <a:r>
              <a:rPr lang="cs-CZ" altLang="cs-CZ" sz="2000" dirty="0"/>
              <a:t>cyklů – </a:t>
            </a:r>
            <a:r>
              <a:rPr lang="cs-CZ" altLang="cs-CZ" sz="2000" dirty="0" err="1"/>
              <a:t>multicykličnost</a:t>
            </a:r>
            <a:r>
              <a:rPr lang="cs-CZ" altLang="cs-CZ" sz="2000" dirty="0"/>
              <a:t>: 1 Kondratěv  =  6 </a:t>
            </a:r>
            <a:r>
              <a:rPr lang="cs-CZ" altLang="cs-CZ" sz="2000" dirty="0" err="1"/>
              <a:t>Juglarů</a:t>
            </a:r>
            <a:r>
              <a:rPr lang="cs-CZ" altLang="cs-CZ" sz="2000" dirty="0"/>
              <a:t> (J),  1 J = 3 </a:t>
            </a:r>
            <a:r>
              <a:rPr lang="cs-CZ" altLang="cs-CZ" sz="2000" dirty="0" err="1"/>
              <a:t>Kitchinové</a:t>
            </a:r>
            <a:r>
              <a:rPr lang="cs-CZ" altLang="cs-CZ" sz="2000" dirty="0"/>
              <a:t> (KI) (dle </a:t>
            </a:r>
            <a:r>
              <a:rPr lang="cs-CZ" altLang="cs-CZ" sz="2000" dirty="0" err="1"/>
              <a:t>Schumpetera</a:t>
            </a:r>
            <a:r>
              <a:rPr lang="cs-CZ" altLang="cs-CZ" sz="2000" dirty="0"/>
              <a:t>), </a:t>
            </a:r>
            <a:r>
              <a:rPr lang="cs-CZ" altLang="cs-CZ" sz="2000" b="1" dirty="0"/>
              <a:t>1 K = 2 </a:t>
            </a:r>
            <a:r>
              <a:rPr lang="cs-CZ" altLang="cs-CZ" sz="2000" b="1" dirty="0" err="1"/>
              <a:t>Wardwelly</a:t>
            </a:r>
            <a:r>
              <a:rPr lang="cs-CZ" altLang="cs-CZ" sz="2000" b="1" dirty="0"/>
              <a:t> = 6 J = 18 KI </a:t>
            </a:r>
            <a:r>
              <a:rPr lang="cs-CZ" altLang="cs-CZ" sz="2000" dirty="0"/>
              <a:t>(Valenta) </a:t>
            </a:r>
          </a:p>
          <a:p>
            <a:pPr>
              <a:buFont typeface="Wingdings" pitchFamily="2" charset="2"/>
              <a:buChar char="§"/>
              <a:defRPr/>
            </a:pPr>
            <a:r>
              <a:rPr lang="cs-CZ" altLang="cs-CZ" sz="2000" b="1" dirty="0"/>
              <a:t>? </a:t>
            </a:r>
            <a:r>
              <a:rPr lang="cs-CZ" altLang="cs-CZ" sz="2400" b="1" dirty="0"/>
              <a:t>symetričnost</a:t>
            </a:r>
            <a:r>
              <a:rPr lang="cs-CZ" altLang="cs-CZ" sz="2000" b="1" dirty="0"/>
              <a:t> </a:t>
            </a:r>
            <a:r>
              <a:rPr lang="cs-CZ" altLang="cs-CZ" sz="2000" dirty="0"/>
              <a:t>– vysvětlení horního i dolního bodu obratu stejnými faktory  </a:t>
            </a:r>
          </a:p>
          <a:p>
            <a:pPr>
              <a:buFont typeface="Wingdings" pitchFamily="2" charset="2"/>
              <a:buChar char="§"/>
              <a:defRPr/>
            </a:pPr>
            <a:r>
              <a:rPr lang="cs-CZ" altLang="cs-CZ" sz="2000" b="1" dirty="0"/>
              <a:t>? </a:t>
            </a:r>
            <a:r>
              <a:rPr lang="cs-CZ" altLang="cs-CZ" sz="2400" b="1" dirty="0"/>
              <a:t>mechaničnost</a:t>
            </a:r>
            <a:r>
              <a:rPr lang="cs-CZ" altLang="cs-CZ" sz="2400" dirty="0"/>
              <a:t> </a:t>
            </a:r>
            <a:r>
              <a:rPr lang="cs-CZ" altLang="cs-CZ" sz="2000" dirty="0"/>
              <a:t>– vlny, resp. inovace přímo nevyvolávají války či revoluce   </a:t>
            </a:r>
          </a:p>
          <a:p>
            <a:pPr>
              <a:buFont typeface="Wingdings" pitchFamily="2" charset="2"/>
              <a:buChar char="§"/>
              <a:defRPr/>
            </a:pPr>
            <a:r>
              <a:rPr lang="cs-CZ" altLang="cs-CZ" sz="2000" dirty="0"/>
              <a:t> </a:t>
            </a:r>
            <a:r>
              <a:rPr lang="cs-CZ" altLang="cs-CZ" sz="2000" b="1" dirty="0"/>
              <a:t>? </a:t>
            </a:r>
            <a:r>
              <a:rPr lang="cs-CZ" altLang="cs-CZ" sz="2000" dirty="0"/>
              <a:t>dlouhé </a:t>
            </a:r>
            <a:r>
              <a:rPr lang="cs-CZ" altLang="cs-CZ" sz="2000" b="1" dirty="0"/>
              <a:t>vlny </a:t>
            </a:r>
            <a:r>
              <a:rPr lang="cs-CZ" altLang="cs-CZ" sz="2000" dirty="0"/>
              <a:t>nebo dlouhodobé </a:t>
            </a:r>
            <a:r>
              <a:rPr lang="cs-CZ" altLang="cs-CZ" sz="2000" b="1" dirty="0"/>
              <a:t>cykly</a:t>
            </a:r>
            <a:r>
              <a:rPr lang="cs-CZ" altLang="cs-CZ" sz="2000" dirty="0"/>
              <a:t>, </a:t>
            </a:r>
            <a:r>
              <a:rPr lang="cs-CZ" altLang="cs-CZ" sz="2000" b="1" dirty="0"/>
              <a:t>? </a:t>
            </a:r>
            <a:r>
              <a:rPr lang="cs-CZ" altLang="cs-CZ" sz="2000" dirty="0"/>
              <a:t>dlouhodobé cykly </a:t>
            </a:r>
            <a:r>
              <a:rPr lang="cs-CZ" altLang="cs-CZ" sz="2000" b="1" dirty="0"/>
              <a:t>ekonomické aktivity</a:t>
            </a:r>
            <a:r>
              <a:rPr lang="cs-CZ" altLang="cs-CZ" sz="2000" dirty="0"/>
              <a:t> nebo </a:t>
            </a:r>
            <a:r>
              <a:rPr lang="cs-CZ" altLang="cs-CZ" sz="2000" b="1" dirty="0"/>
              <a:t>cenového vývoje</a:t>
            </a:r>
            <a:r>
              <a:rPr lang="cs-CZ" altLang="cs-CZ" sz="2000" dirty="0"/>
              <a:t>, </a:t>
            </a:r>
            <a:r>
              <a:rPr lang="cs-CZ" altLang="cs-CZ" sz="2000" b="1" dirty="0"/>
              <a:t>? hospodářské </a:t>
            </a:r>
            <a:r>
              <a:rPr lang="cs-CZ" altLang="cs-CZ" sz="2000" dirty="0"/>
              <a:t>dlouhé vlny nebo dlouhé vlny </a:t>
            </a:r>
            <a:r>
              <a:rPr lang="cs-CZ" altLang="cs-CZ" sz="2000" b="1" dirty="0"/>
              <a:t>sociálně-ekonomického vývoje, ? propojení sfér </a:t>
            </a:r>
            <a:r>
              <a:rPr lang="cs-CZ" altLang="cs-CZ" sz="2000" dirty="0"/>
              <a:t>celého systému </a:t>
            </a:r>
            <a:r>
              <a:rPr lang="cs-CZ" altLang="cs-CZ" sz="2000" dirty="0" err="1"/>
              <a:t>etc</a:t>
            </a:r>
            <a:r>
              <a:rPr lang="cs-CZ" altLang="cs-CZ" sz="2000" dirty="0"/>
              <a:t>.</a:t>
            </a:r>
          </a:p>
        </p:txBody>
      </p:sp>
    </p:spTree>
    <p:extLst>
      <p:ext uri="{BB962C8B-B14F-4D97-AF65-F5344CB8AC3E}">
        <p14:creationId xmlns:p14="http://schemas.microsoft.com/office/powerpoint/2010/main" val="349297106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E499F9-B020-42E7-B79D-A17942A331A4}"/>
              </a:ext>
            </a:extLst>
          </p:cNvPr>
          <p:cNvSpPr>
            <a:spLocks noGrp="1"/>
          </p:cNvSpPr>
          <p:nvPr>
            <p:ph type="title"/>
          </p:nvPr>
        </p:nvSpPr>
        <p:spPr>
          <a:xfrm>
            <a:off x="456213" y="116632"/>
            <a:ext cx="8229600" cy="2088232"/>
          </a:xfrm>
        </p:spPr>
        <p:txBody>
          <a:bodyPr>
            <a:normAutofit/>
          </a:bodyPr>
          <a:lstStyle/>
          <a:p>
            <a:r>
              <a:rPr lang="cs-CZ" sz="4000" b="1" dirty="0">
                <a:solidFill>
                  <a:srgbClr val="92D050"/>
                </a:solidFill>
              </a:rPr>
              <a:t>Kdy skončila IV. dlouhá K-vlny?                 Funguje instrumentarium dlouhých   K-vln i v postindustriální éře?  </a:t>
            </a:r>
          </a:p>
        </p:txBody>
      </p:sp>
      <p:sp>
        <p:nvSpPr>
          <p:cNvPr id="3" name="Zástupný obsah 2">
            <a:extLst>
              <a:ext uri="{FF2B5EF4-FFF2-40B4-BE49-F238E27FC236}">
                <a16:creationId xmlns:a16="http://schemas.microsoft.com/office/drawing/2014/main" id="{E41AA545-D213-4E86-A6E4-152FC42B9D77}"/>
              </a:ext>
            </a:extLst>
          </p:cNvPr>
          <p:cNvSpPr>
            <a:spLocks noGrp="1"/>
          </p:cNvSpPr>
          <p:nvPr>
            <p:ph idx="1"/>
          </p:nvPr>
        </p:nvSpPr>
        <p:spPr>
          <a:xfrm>
            <a:off x="456213" y="2276872"/>
            <a:ext cx="8229600" cy="4581128"/>
          </a:xfrm>
        </p:spPr>
        <p:txBody>
          <a:bodyPr>
            <a:normAutofit fontScale="85000" lnSpcReduction="10000"/>
          </a:bodyPr>
          <a:lstStyle/>
          <a:p>
            <a:pPr>
              <a:buFont typeface="Wingdings" panose="05000000000000000000" pitchFamily="2" charset="2"/>
              <a:buChar char="v"/>
            </a:pPr>
            <a:r>
              <a:rPr lang="cs-CZ" b="1" dirty="0"/>
              <a:t> </a:t>
            </a:r>
            <a:r>
              <a:rPr lang="cs-CZ" sz="3300" dirty="0"/>
              <a:t>relativní</a:t>
            </a:r>
            <a:r>
              <a:rPr lang="cs-CZ" sz="3300" b="1" dirty="0"/>
              <a:t> </a:t>
            </a:r>
            <a:r>
              <a:rPr lang="cs-CZ" sz="3300" b="1" dirty="0">
                <a:solidFill>
                  <a:srgbClr val="002060"/>
                </a:solidFill>
              </a:rPr>
              <a:t>shoda ohledně čtyř dlouhých K-vln cca do druhé poloviny 20. století</a:t>
            </a:r>
          </a:p>
          <a:p>
            <a:pPr>
              <a:buFont typeface="Wingdings" panose="05000000000000000000" pitchFamily="2" charset="2"/>
              <a:buChar char="v"/>
            </a:pPr>
            <a:r>
              <a:rPr lang="cs-CZ" dirty="0"/>
              <a:t> </a:t>
            </a:r>
            <a:r>
              <a:rPr lang="cs-CZ" sz="3300" b="1" dirty="0">
                <a:solidFill>
                  <a:srgbClr val="002060"/>
                </a:solidFill>
              </a:rPr>
              <a:t>různá pojetí (ne)nástupu V. dlouhé K-vlny</a:t>
            </a:r>
            <a:r>
              <a:rPr lang="cs-CZ" sz="3300" dirty="0"/>
              <a:t>,          resp. identifikace a charakteristik vln dalších </a:t>
            </a:r>
          </a:p>
          <a:p>
            <a:pPr>
              <a:buFont typeface="Wingdings" panose="05000000000000000000" pitchFamily="2" charset="2"/>
              <a:buChar char="v"/>
            </a:pPr>
            <a:r>
              <a:rPr lang="cs-CZ" dirty="0"/>
              <a:t> </a:t>
            </a:r>
            <a:r>
              <a:rPr lang="cs-CZ" sz="3300" dirty="0"/>
              <a:t>modifikace industriálních schémat → </a:t>
            </a:r>
            <a:r>
              <a:rPr lang="cs-CZ" sz="3300" b="1" dirty="0">
                <a:solidFill>
                  <a:srgbClr val="002060"/>
                </a:solidFill>
              </a:rPr>
              <a:t>postindustriální dlouhé K-vlny mohou být významně modifikovány </a:t>
            </a:r>
            <a:r>
              <a:rPr lang="cs-CZ" sz="3000" dirty="0"/>
              <a:t>(</a:t>
            </a:r>
            <a:r>
              <a:rPr lang="cs-CZ" sz="3000" b="1" dirty="0">
                <a:solidFill>
                  <a:srgbClr val="002060"/>
                </a:solidFill>
              </a:rPr>
              <a:t>zkracování</a:t>
            </a:r>
            <a:r>
              <a:rPr lang="cs-CZ" sz="3000" dirty="0"/>
              <a:t>, </a:t>
            </a:r>
            <a:r>
              <a:rPr lang="cs-CZ" sz="3000" b="1" dirty="0">
                <a:solidFill>
                  <a:srgbClr val="002060"/>
                </a:solidFill>
              </a:rPr>
              <a:t>oddalování plného náběhu </a:t>
            </a:r>
            <a:r>
              <a:rPr lang="cs-CZ" sz="3000" dirty="0"/>
              <a:t>nových technologií, </a:t>
            </a:r>
            <a:r>
              <a:rPr lang="cs-CZ" sz="3000" b="1" dirty="0" err="1">
                <a:solidFill>
                  <a:srgbClr val="002060"/>
                </a:solidFill>
              </a:rPr>
              <a:t>mezietapy</a:t>
            </a:r>
            <a:r>
              <a:rPr lang="cs-CZ" sz="3000" dirty="0"/>
              <a:t>, problémy předeher krizí, </a:t>
            </a:r>
            <a:r>
              <a:rPr lang="cs-CZ" sz="3000" b="1" dirty="0">
                <a:solidFill>
                  <a:srgbClr val="002060"/>
                </a:solidFill>
              </a:rPr>
              <a:t>mixy rozporů </a:t>
            </a:r>
            <a:r>
              <a:rPr lang="cs-CZ" sz="3000" dirty="0"/>
              <a:t>IV. a V. (či VI.) dlouhé K-vlny, souvislosti       s </a:t>
            </a:r>
            <a:r>
              <a:rPr lang="cs-CZ" sz="3000" b="1" dirty="0">
                <a:solidFill>
                  <a:srgbClr val="002060"/>
                </a:solidFill>
              </a:rPr>
              <a:t>globalizací a jejími etapami </a:t>
            </a:r>
            <a:r>
              <a:rPr lang="cs-CZ" sz="3000" dirty="0"/>
              <a:t>apod.) </a:t>
            </a:r>
          </a:p>
          <a:p>
            <a:pPr>
              <a:buFont typeface="Wingdings" panose="05000000000000000000" pitchFamily="2" charset="2"/>
              <a:buChar char="v"/>
            </a:pPr>
            <a:r>
              <a:rPr lang="cs-CZ" altLang="cs-CZ" sz="3300" b="1" dirty="0">
                <a:solidFill>
                  <a:srgbClr val="002060"/>
                </a:solidFill>
              </a:rPr>
              <a:t>? COVID-19 – kolaps nebo restart (neoliberální) G?</a:t>
            </a:r>
            <a:r>
              <a:rPr lang="cs-CZ" sz="3300" dirty="0">
                <a:solidFill>
                  <a:srgbClr val="002060"/>
                </a:solidFill>
              </a:rPr>
              <a:t> </a:t>
            </a:r>
          </a:p>
          <a:p>
            <a:pPr>
              <a:buFont typeface="Wingdings" panose="05000000000000000000" pitchFamily="2" charset="2"/>
              <a:buChar char="v"/>
            </a:pPr>
            <a:endParaRPr lang="cs-CZ" sz="2800" b="1" dirty="0"/>
          </a:p>
        </p:txBody>
      </p:sp>
    </p:spTree>
    <p:extLst>
      <p:ext uri="{BB962C8B-B14F-4D97-AF65-F5344CB8AC3E}">
        <p14:creationId xmlns:p14="http://schemas.microsoft.com/office/powerpoint/2010/main" val="363668297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F97D0D-15BC-43EC-AF01-618FB00C390C}"/>
              </a:ext>
            </a:extLst>
          </p:cNvPr>
          <p:cNvSpPr>
            <a:spLocks noGrp="1"/>
          </p:cNvSpPr>
          <p:nvPr>
            <p:ph type="title"/>
          </p:nvPr>
        </p:nvSpPr>
        <p:spPr>
          <a:xfrm>
            <a:off x="457200" y="476672"/>
            <a:ext cx="8229600" cy="1152128"/>
          </a:xfrm>
        </p:spPr>
        <p:txBody>
          <a:bodyPr>
            <a:normAutofit/>
          </a:bodyPr>
          <a:lstStyle/>
          <a:p>
            <a:r>
              <a:rPr lang="cs-CZ" sz="4000" b="1" dirty="0">
                <a:solidFill>
                  <a:srgbClr val="92D050"/>
                </a:solidFill>
              </a:rPr>
              <a:t>Doporučené minimum</a:t>
            </a:r>
            <a:endParaRPr lang="cs-CZ" sz="4000" dirty="0"/>
          </a:p>
        </p:txBody>
      </p:sp>
      <p:sp>
        <p:nvSpPr>
          <p:cNvPr id="3" name="Zástupný obsah 2">
            <a:extLst>
              <a:ext uri="{FF2B5EF4-FFF2-40B4-BE49-F238E27FC236}">
                <a16:creationId xmlns:a16="http://schemas.microsoft.com/office/drawing/2014/main" id="{929EA23B-21CB-4788-94F4-7BFF29FE4BC2}"/>
              </a:ext>
            </a:extLst>
          </p:cNvPr>
          <p:cNvSpPr>
            <a:spLocks noGrp="1"/>
          </p:cNvSpPr>
          <p:nvPr>
            <p:ph idx="1"/>
          </p:nvPr>
        </p:nvSpPr>
        <p:spPr>
          <a:xfrm>
            <a:off x="457200" y="2204864"/>
            <a:ext cx="8229600" cy="3921299"/>
          </a:xfrm>
        </p:spPr>
        <p:txBody>
          <a:bodyPr>
            <a:normAutofit fontScale="92500" lnSpcReduction="10000"/>
          </a:bodyPr>
          <a:lstStyle/>
          <a:p>
            <a:pPr>
              <a:buFont typeface="Wingdings" panose="05000000000000000000" pitchFamily="2" charset="2"/>
              <a:buChar char="v"/>
            </a:pPr>
            <a:r>
              <a:rPr lang="cs-CZ" dirty="0"/>
              <a:t> snímek </a:t>
            </a:r>
            <a:r>
              <a:rPr lang="cs-CZ" sz="3600" b="1" dirty="0">
                <a:solidFill>
                  <a:srgbClr val="002060"/>
                </a:solidFill>
              </a:rPr>
              <a:t>135</a:t>
            </a:r>
          </a:p>
          <a:p>
            <a:pPr>
              <a:buFont typeface="Wingdings" panose="05000000000000000000" pitchFamily="2" charset="2"/>
              <a:buChar char="v"/>
            </a:pPr>
            <a:r>
              <a:rPr lang="cs-CZ" dirty="0"/>
              <a:t> snímek </a:t>
            </a:r>
            <a:r>
              <a:rPr lang="cs-CZ" sz="3600" b="1" dirty="0">
                <a:solidFill>
                  <a:srgbClr val="002060"/>
                </a:solidFill>
              </a:rPr>
              <a:t>136</a:t>
            </a:r>
          </a:p>
          <a:p>
            <a:pPr>
              <a:buFont typeface="Wingdings" panose="05000000000000000000" pitchFamily="2" charset="2"/>
              <a:buChar char="v"/>
            </a:pPr>
            <a:r>
              <a:rPr lang="cs-CZ" dirty="0"/>
              <a:t> snímek </a:t>
            </a:r>
            <a:r>
              <a:rPr lang="cs-CZ" sz="3600" b="1" dirty="0">
                <a:solidFill>
                  <a:srgbClr val="002060"/>
                </a:solidFill>
              </a:rPr>
              <a:t>137  </a:t>
            </a:r>
          </a:p>
          <a:p>
            <a:pPr>
              <a:buFont typeface="Wingdings" panose="05000000000000000000" pitchFamily="2" charset="2"/>
              <a:buChar char="v"/>
            </a:pPr>
            <a:r>
              <a:rPr lang="cs-CZ" dirty="0"/>
              <a:t> snímek </a:t>
            </a:r>
            <a:r>
              <a:rPr lang="cs-CZ" sz="3600" b="1" dirty="0">
                <a:solidFill>
                  <a:srgbClr val="002060"/>
                </a:solidFill>
              </a:rPr>
              <a:t>138</a:t>
            </a:r>
          </a:p>
          <a:p>
            <a:pPr>
              <a:buFont typeface="Wingdings" panose="05000000000000000000" pitchFamily="2" charset="2"/>
              <a:buChar char="v"/>
            </a:pPr>
            <a:r>
              <a:rPr lang="cs-CZ" dirty="0"/>
              <a:t> snímek </a:t>
            </a:r>
            <a:r>
              <a:rPr lang="cs-CZ" sz="3600" b="1" dirty="0">
                <a:solidFill>
                  <a:srgbClr val="002060"/>
                </a:solidFill>
              </a:rPr>
              <a:t>139</a:t>
            </a:r>
          </a:p>
          <a:p>
            <a:pPr>
              <a:buFont typeface="Wingdings" panose="05000000000000000000" pitchFamily="2" charset="2"/>
              <a:buChar char="v"/>
            </a:pPr>
            <a:r>
              <a:rPr lang="cs-CZ" dirty="0"/>
              <a:t> snímek </a:t>
            </a:r>
            <a:r>
              <a:rPr lang="cs-CZ" sz="3600" b="1" dirty="0">
                <a:solidFill>
                  <a:srgbClr val="002060"/>
                </a:solidFill>
              </a:rPr>
              <a:t>140</a:t>
            </a:r>
          </a:p>
          <a:p>
            <a:pPr>
              <a:buFont typeface="Wingdings" panose="05000000000000000000" pitchFamily="2" charset="2"/>
              <a:buChar char="v"/>
            </a:pPr>
            <a:r>
              <a:rPr lang="cs-CZ" dirty="0"/>
              <a:t> snímek </a:t>
            </a:r>
            <a:r>
              <a:rPr lang="cs-CZ" sz="3600" b="1" dirty="0">
                <a:solidFill>
                  <a:srgbClr val="002060"/>
                </a:solidFill>
              </a:rPr>
              <a:t>143 </a:t>
            </a:r>
          </a:p>
          <a:p>
            <a:endParaRPr lang="cs-CZ" dirty="0"/>
          </a:p>
        </p:txBody>
      </p:sp>
    </p:spTree>
    <p:extLst>
      <p:ext uri="{BB962C8B-B14F-4D97-AF65-F5344CB8AC3E}">
        <p14:creationId xmlns:p14="http://schemas.microsoft.com/office/powerpoint/2010/main" val="405942038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DDB26F-428C-4058-90A0-011D06CE4DBB}"/>
              </a:ext>
            </a:extLst>
          </p:cNvPr>
          <p:cNvSpPr>
            <a:spLocks noGrp="1"/>
          </p:cNvSpPr>
          <p:nvPr>
            <p:ph type="title"/>
          </p:nvPr>
        </p:nvSpPr>
        <p:spPr>
          <a:xfrm>
            <a:off x="457200" y="404664"/>
            <a:ext cx="8229600" cy="936104"/>
          </a:xfrm>
        </p:spPr>
        <p:txBody>
          <a:bodyPr>
            <a:noAutofit/>
          </a:bodyPr>
          <a:lstStyle/>
          <a:p>
            <a:r>
              <a:rPr lang="cs-CZ" sz="4000" b="1" dirty="0">
                <a:solidFill>
                  <a:srgbClr val="002060"/>
                </a:solidFill>
              </a:rPr>
              <a:t>Magie V. (či VI., VII.) dlouhé K-vlny </a:t>
            </a:r>
            <a:r>
              <a:rPr lang="cs-CZ" sz="4000" dirty="0">
                <a:solidFill>
                  <a:srgbClr val="002060"/>
                </a:solidFill>
              </a:rPr>
              <a:t>(1)</a:t>
            </a:r>
          </a:p>
        </p:txBody>
      </p:sp>
      <p:sp>
        <p:nvSpPr>
          <p:cNvPr id="3" name="Zástupný obsah 2">
            <a:extLst>
              <a:ext uri="{FF2B5EF4-FFF2-40B4-BE49-F238E27FC236}">
                <a16:creationId xmlns:a16="http://schemas.microsoft.com/office/drawing/2014/main" id="{BB8FDE25-A416-4A9A-9D03-F63FC9E0B487}"/>
              </a:ext>
            </a:extLst>
          </p:cNvPr>
          <p:cNvSpPr>
            <a:spLocks noGrp="1"/>
          </p:cNvSpPr>
          <p:nvPr>
            <p:ph idx="1"/>
          </p:nvPr>
        </p:nvSpPr>
        <p:spPr>
          <a:xfrm>
            <a:off x="457200" y="1484784"/>
            <a:ext cx="8229600" cy="5373216"/>
          </a:xfrm>
        </p:spPr>
        <p:txBody>
          <a:bodyPr>
            <a:normAutofit lnSpcReduction="10000"/>
          </a:bodyPr>
          <a:lstStyle/>
          <a:p>
            <a:pPr>
              <a:buFont typeface="Wingdings" panose="05000000000000000000" pitchFamily="2" charset="2"/>
              <a:buChar char="§"/>
            </a:pPr>
            <a:r>
              <a:rPr lang="cs-CZ" dirty="0"/>
              <a:t>panuje vesměs </a:t>
            </a:r>
            <a:r>
              <a:rPr lang="cs-CZ" b="1" dirty="0"/>
              <a:t>shoda ohledně čtyř dlouhých K-vln cca do druhé poloviny 20. století</a:t>
            </a:r>
          </a:p>
          <a:p>
            <a:pPr>
              <a:buFont typeface="Wingdings" panose="05000000000000000000" pitchFamily="2" charset="2"/>
              <a:buChar char="§"/>
            </a:pPr>
            <a:r>
              <a:rPr lang="cs-CZ" b="1" dirty="0"/>
              <a:t>? </a:t>
            </a:r>
            <a:r>
              <a:rPr lang="cs-CZ" dirty="0"/>
              <a:t>hypotéza o</a:t>
            </a:r>
            <a:r>
              <a:rPr lang="cs-CZ" b="1" dirty="0"/>
              <a:t> zkracování dlouhých K-vln           </a:t>
            </a:r>
            <a:r>
              <a:rPr lang="cs-CZ" dirty="0"/>
              <a:t>v 20. a 21. století </a:t>
            </a:r>
          </a:p>
          <a:p>
            <a:pPr>
              <a:buFont typeface="Wingdings" panose="05000000000000000000" pitchFamily="2" charset="2"/>
              <a:buChar char="§"/>
            </a:pPr>
            <a:r>
              <a:rPr lang="cs-CZ" b="1" dirty="0"/>
              <a:t>? </a:t>
            </a:r>
            <a:r>
              <a:rPr lang="cs-CZ" dirty="0"/>
              <a:t>hypotéza o</a:t>
            </a:r>
            <a:r>
              <a:rPr lang="cs-CZ" b="1" dirty="0"/>
              <a:t> </a:t>
            </a:r>
            <a:r>
              <a:rPr lang="cs-CZ" b="1" dirty="0" err="1"/>
              <a:t>mezietapách</a:t>
            </a:r>
            <a:r>
              <a:rPr lang="cs-CZ" b="1" dirty="0"/>
              <a:t> a dalších modifikacích </a:t>
            </a:r>
            <a:r>
              <a:rPr lang="cs-CZ" dirty="0"/>
              <a:t>koncem 20. a v 21. století </a:t>
            </a:r>
          </a:p>
          <a:p>
            <a:pPr>
              <a:buFont typeface="Wingdings" panose="05000000000000000000" pitchFamily="2" charset="2"/>
              <a:buChar char="§"/>
            </a:pPr>
            <a:r>
              <a:rPr lang="cs-CZ" b="1" dirty="0"/>
              <a:t>? </a:t>
            </a:r>
            <a:r>
              <a:rPr lang="cs-CZ" dirty="0"/>
              <a:t>úvahy o</a:t>
            </a:r>
            <a:r>
              <a:rPr lang="cs-CZ" b="1" dirty="0"/>
              <a:t> 4IR – informační, spojované         s V. dlouhou K-vlnou                                                   </a:t>
            </a:r>
            <a:r>
              <a:rPr lang="cs-CZ" sz="2800" dirty="0"/>
              <a:t>(s různým datováním, resp. nástupem mezi              60.-90. léty 20. století),</a:t>
            </a:r>
            <a:r>
              <a:rPr lang="cs-CZ" dirty="0"/>
              <a:t> včetně vazeb na              tzv. novou ekonomiku 90. let 20. století </a:t>
            </a:r>
          </a:p>
          <a:p>
            <a:pPr>
              <a:buFont typeface="Wingdings" panose="05000000000000000000" pitchFamily="2" charset="2"/>
              <a:buChar char="§"/>
            </a:pPr>
            <a:endParaRPr lang="cs-CZ" sz="2300" dirty="0"/>
          </a:p>
        </p:txBody>
      </p:sp>
    </p:spTree>
    <p:extLst>
      <p:ext uri="{BB962C8B-B14F-4D97-AF65-F5344CB8AC3E}">
        <p14:creationId xmlns:p14="http://schemas.microsoft.com/office/powerpoint/2010/main" val="193651161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3A02D9-73D9-4004-931F-37F17A29AF68}"/>
              </a:ext>
            </a:extLst>
          </p:cNvPr>
          <p:cNvSpPr>
            <a:spLocks noGrp="1"/>
          </p:cNvSpPr>
          <p:nvPr>
            <p:ph type="title"/>
          </p:nvPr>
        </p:nvSpPr>
        <p:spPr>
          <a:xfrm>
            <a:off x="457200" y="188640"/>
            <a:ext cx="8229600" cy="864096"/>
          </a:xfrm>
        </p:spPr>
        <p:txBody>
          <a:bodyPr>
            <a:normAutofit/>
          </a:bodyPr>
          <a:lstStyle/>
          <a:p>
            <a:r>
              <a:rPr lang="cs-CZ" sz="4000" b="1" dirty="0">
                <a:solidFill>
                  <a:srgbClr val="002060"/>
                </a:solidFill>
              </a:rPr>
              <a:t>Magie V. (či VI., VII.) dlouhé K-vlny </a:t>
            </a:r>
            <a:r>
              <a:rPr lang="cs-CZ" sz="4000" dirty="0">
                <a:solidFill>
                  <a:srgbClr val="002060"/>
                </a:solidFill>
              </a:rPr>
              <a:t>(2)</a:t>
            </a:r>
          </a:p>
        </p:txBody>
      </p:sp>
      <p:sp>
        <p:nvSpPr>
          <p:cNvPr id="3" name="Zástupný obsah 2">
            <a:extLst>
              <a:ext uri="{FF2B5EF4-FFF2-40B4-BE49-F238E27FC236}">
                <a16:creationId xmlns:a16="http://schemas.microsoft.com/office/drawing/2014/main" id="{32B90492-EDDD-4A71-9D0A-90A344F915B8}"/>
              </a:ext>
            </a:extLst>
          </p:cNvPr>
          <p:cNvSpPr>
            <a:spLocks noGrp="1"/>
          </p:cNvSpPr>
          <p:nvPr>
            <p:ph idx="1"/>
          </p:nvPr>
        </p:nvSpPr>
        <p:spPr>
          <a:xfrm>
            <a:off x="179512" y="1124744"/>
            <a:ext cx="8784976" cy="5616624"/>
          </a:xfrm>
        </p:spPr>
        <p:txBody>
          <a:bodyPr>
            <a:normAutofit/>
          </a:bodyPr>
          <a:lstStyle/>
          <a:p>
            <a:pPr>
              <a:buFont typeface="Wingdings" panose="05000000000000000000" pitchFamily="2" charset="2"/>
              <a:buChar char="§"/>
            </a:pPr>
            <a:r>
              <a:rPr lang="cs-CZ" sz="2000" b="1" dirty="0"/>
              <a:t>? další periodizace</a:t>
            </a:r>
            <a:r>
              <a:rPr lang="cs-CZ" sz="2000" dirty="0"/>
              <a:t>  </a:t>
            </a:r>
          </a:p>
          <a:p>
            <a:pPr lvl="1">
              <a:buFont typeface="Wingdings" panose="05000000000000000000" pitchFamily="2" charset="2"/>
              <a:buChar char="§"/>
            </a:pPr>
            <a:r>
              <a:rPr lang="cs-CZ" sz="1800" dirty="0"/>
              <a:t>dle L. A. </a:t>
            </a:r>
            <a:r>
              <a:rPr lang="cs-CZ" sz="1800" dirty="0" err="1"/>
              <a:t>Nefiodow</a:t>
            </a:r>
            <a:r>
              <a:rPr lang="cs-CZ" sz="1800" dirty="0"/>
              <a:t>: 1. K-cyklus (1780 až 1830-50, parní stroj, textilní průmysl, oděvy), 2. (1830-50 až 1870-90, železnice, ocel, hromadná doprava),                                         3. (1870-90 až 1920-35, elektrotechnologie, chemický průmysl, masová spotřeba),                4. (1920-35 až 1950-80, automobily, petrochemie, individuální mobilita),                   </a:t>
            </a:r>
            <a:r>
              <a:rPr lang="cs-CZ" sz="2000" b="1" dirty="0"/>
              <a:t>5. (1950-80 až 2000-05, ICT)</a:t>
            </a:r>
            <a:r>
              <a:rPr lang="cs-CZ" sz="2000" dirty="0"/>
              <a:t>,</a:t>
            </a:r>
            <a:r>
              <a:rPr lang="cs-CZ" sz="2000" b="1" dirty="0"/>
              <a:t> 6. (od 2000-05, biotechnologie, psychosociální zdraví, celostní zdraví)</a:t>
            </a:r>
            <a:r>
              <a:rPr lang="cs-CZ" sz="1800" dirty="0"/>
              <a:t>, 5. K-cyklus měla ukončit krize 2000-03, nosičem 6. K-cyklu má být zdraví v celostním pojímání, včetně aspektů fyzických, psychických, mentálních, sociálních, ekologických, duchovních, základní inovace reprezentují psychosociální zdraví a biotechnologie</a:t>
            </a:r>
          </a:p>
          <a:p>
            <a:pPr lvl="1">
              <a:buFont typeface="Wingdings" panose="05000000000000000000" pitchFamily="2" charset="2"/>
              <a:buChar char="§"/>
            </a:pPr>
            <a:r>
              <a:rPr lang="cs-CZ" sz="1800" dirty="0"/>
              <a:t>dle L. E. </a:t>
            </a:r>
            <a:r>
              <a:rPr lang="cs-CZ" sz="1800" dirty="0" err="1"/>
              <a:t>Grinin</a:t>
            </a:r>
            <a:r>
              <a:rPr lang="cs-CZ" sz="1800" dirty="0"/>
              <a:t>, A. L. </a:t>
            </a:r>
            <a:r>
              <a:rPr lang="cs-CZ" sz="1800" dirty="0" err="1"/>
              <a:t>Grinin</a:t>
            </a:r>
            <a:r>
              <a:rPr lang="cs-CZ" sz="1800" dirty="0"/>
              <a:t>: </a:t>
            </a:r>
            <a:r>
              <a:rPr lang="cs-CZ" sz="2000" b="1" dirty="0"/>
              <a:t>6. K-vlnu datují 2020-30 až 2050-60 </a:t>
            </a:r>
            <a:r>
              <a:rPr lang="cs-CZ" sz="1800" dirty="0"/>
              <a:t>a spojují s technologiemi MBNRIC (med-bio-nano-robo-</a:t>
            </a:r>
            <a:r>
              <a:rPr lang="cs-CZ" sz="1800" dirty="0" err="1"/>
              <a:t>info</a:t>
            </a:r>
            <a:r>
              <a:rPr lang="cs-CZ" sz="1800" dirty="0"/>
              <a:t>-</a:t>
            </a:r>
            <a:r>
              <a:rPr lang="cs-CZ" sz="1800" dirty="0" err="1"/>
              <a:t>cognitive</a:t>
            </a:r>
            <a:r>
              <a:rPr lang="cs-CZ" sz="1800" dirty="0"/>
              <a:t>), zdůrazňují zdravotnické služby a plně vědeckou kybernetiku, u </a:t>
            </a:r>
            <a:r>
              <a:rPr lang="cs-CZ" sz="2000" b="1" dirty="0"/>
              <a:t>5. K-vlny (1980-2020) </a:t>
            </a:r>
            <a:r>
              <a:rPr lang="cs-CZ" sz="1800" dirty="0"/>
              <a:t>má být klíčová mikroelektronika, osobní počítače, vysoce kvalifikované služby a počátky vědecké kybernetiky, </a:t>
            </a:r>
            <a:r>
              <a:rPr lang="cs-CZ" sz="2000" b="1" dirty="0"/>
              <a:t>kybernetická revoluce 6. K-vlny by zde mohla částečně korespondovat s i4.0</a:t>
            </a:r>
          </a:p>
          <a:p>
            <a:pPr lvl="1">
              <a:buFont typeface="Wingdings" panose="05000000000000000000" pitchFamily="2" charset="2"/>
              <a:buChar char="§"/>
            </a:pPr>
            <a:r>
              <a:rPr lang="cs-CZ" sz="1800" dirty="0"/>
              <a:t>dle E. U. </a:t>
            </a:r>
            <a:r>
              <a:rPr lang="cs-CZ" sz="1800" dirty="0" err="1"/>
              <a:t>Weizsäcker</a:t>
            </a:r>
            <a:r>
              <a:rPr lang="cs-CZ" sz="1800" dirty="0"/>
              <a:t>: </a:t>
            </a:r>
            <a:r>
              <a:rPr lang="cs-CZ" sz="2000" b="1" dirty="0"/>
              <a:t>5. K-cyklus má probíhat od 80. let 20. století </a:t>
            </a:r>
            <a:r>
              <a:rPr lang="cs-CZ" sz="1800" dirty="0"/>
              <a:t>(ve znamení ICT a biotechnologie), </a:t>
            </a:r>
            <a:r>
              <a:rPr lang="cs-CZ" sz="2000" b="1" dirty="0"/>
              <a:t>dnes má startovat 6. K-cyklus</a:t>
            </a:r>
            <a:r>
              <a:rPr lang="cs-CZ" sz="1800" dirty="0"/>
              <a:t>, který má být </a:t>
            </a:r>
            <a:r>
              <a:rPr lang="cs-CZ" sz="1800" i="1" dirty="0"/>
              <a:t>„zelený“</a:t>
            </a:r>
            <a:r>
              <a:rPr lang="cs-CZ" sz="1800" dirty="0"/>
              <a:t> </a:t>
            </a:r>
          </a:p>
          <a:p>
            <a:pPr lvl="1">
              <a:buFont typeface="Wingdings" panose="05000000000000000000" pitchFamily="2" charset="2"/>
              <a:buChar char="§"/>
            </a:pPr>
            <a:endParaRPr lang="cs-CZ" sz="1800" dirty="0"/>
          </a:p>
          <a:p>
            <a:endParaRPr lang="cs-CZ" dirty="0"/>
          </a:p>
        </p:txBody>
      </p:sp>
    </p:spTree>
    <p:extLst>
      <p:ext uri="{BB962C8B-B14F-4D97-AF65-F5344CB8AC3E}">
        <p14:creationId xmlns:p14="http://schemas.microsoft.com/office/powerpoint/2010/main" val="44851823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E850FB-EB9D-4A8F-B91C-435F7E7E6520}"/>
              </a:ext>
            </a:extLst>
          </p:cNvPr>
          <p:cNvSpPr>
            <a:spLocks noGrp="1"/>
          </p:cNvSpPr>
          <p:nvPr>
            <p:ph type="title"/>
          </p:nvPr>
        </p:nvSpPr>
        <p:spPr>
          <a:xfrm>
            <a:off x="457200" y="260648"/>
            <a:ext cx="8229600" cy="1080120"/>
          </a:xfrm>
        </p:spPr>
        <p:txBody>
          <a:bodyPr>
            <a:normAutofit/>
          </a:bodyPr>
          <a:lstStyle/>
          <a:p>
            <a:r>
              <a:rPr lang="cs-CZ" sz="4000" b="1" dirty="0">
                <a:solidFill>
                  <a:srgbClr val="002060"/>
                </a:solidFill>
              </a:rPr>
              <a:t>Magie V. (či VI., VII.) dlouhé K-vlny </a:t>
            </a:r>
            <a:r>
              <a:rPr lang="cs-CZ" sz="4000" dirty="0">
                <a:solidFill>
                  <a:srgbClr val="002060"/>
                </a:solidFill>
              </a:rPr>
              <a:t>(3)</a:t>
            </a:r>
          </a:p>
        </p:txBody>
      </p:sp>
      <p:sp>
        <p:nvSpPr>
          <p:cNvPr id="3" name="Zástupný obsah 2">
            <a:extLst>
              <a:ext uri="{FF2B5EF4-FFF2-40B4-BE49-F238E27FC236}">
                <a16:creationId xmlns:a16="http://schemas.microsoft.com/office/drawing/2014/main" id="{FB79D480-07E7-4A8C-87E7-0D3B67030B11}"/>
              </a:ext>
            </a:extLst>
          </p:cNvPr>
          <p:cNvSpPr>
            <a:spLocks noGrp="1"/>
          </p:cNvSpPr>
          <p:nvPr>
            <p:ph idx="1"/>
          </p:nvPr>
        </p:nvSpPr>
        <p:spPr>
          <a:xfrm>
            <a:off x="457200" y="1556792"/>
            <a:ext cx="8291264" cy="5184576"/>
          </a:xfrm>
        </p:spPr>
        <p:txBody>
          <a:bodyPr>
            <a:normAutofit fontScale="92500" lnSpcReduction="20000"/>
          </a:bodyPr>
          <a:lstStyle/>
          <a:p>
            <a:pPr>
              <a:buFont typeface="Wingdings" panose="05000000000000000000" pitchFamily="2" charset="2"/>
              <a:buChar char="§"/>
            </a:pPr>
            <a:r>
              <a:rPr lang="cs-CZ" dirty="0"/>
              <a:t>jiné interpretace upozorňují </a:t>
            </a:r>
            <a:r>
              <a:rPr lang="cs-CZ" b="1" dirty="0"/>
              <a:t>na prodloužené dobíhání IV. dlouhé K-vlny a komplikace se startem V. dlouhé K-vlny, alespoň v globálním měřítku </a:t>
            </a:r>
            <a:r>
              <a:rPr lang="cs-CZ" sz="3000" dirty="0"/>
              <a:t>(různé země se nacházejí v odlišných fázích)</a:t>
            </a:r>
          </a:p>
          <a:p>
            <a:pPr>
              <a:buFont typeface="Wingdings" panose="05000000000000000000" pitchFamily="2" charset="2"/>
              <a:buChar char="§"/>
            </a:pPr>
            <a:r>
              <a:rPr lang="cs-CZ" dirty="0"/>
              <a:t>v  90. letech 20. století očekávaný plný náběh nových, především ICT </a:t>
            </a:r>
            <a:r>
              <a:rPr lang="cs-CZ" b="1" dirty="0"/>
              <a:t>nenastává</a:t>
            </a:r>
            <a:r>
              <a:rPr lang="cs-CZ" dirty="0"/>
              <a:t> a bublina               tzv. nové ekonomiky splaskává</a:t>
            </a:r>
          </a:p>
          <a:p>
            <a:pPr>
              <a:buFont typeface="Wingdings" panose="05000000000000000000" pitchFamily="2" charset="2"/>
              <a:buChar char="§"/>
            </a:pPr>
            <a:r>
              <a:rPr lang="cs-CZ" b="1" dirty="0"/>
              <a:t>náběh nových technologií mohl být i záměrně oddalován</a:t>
            </a:r>
            <a:r>
              <a:rPr lang="cs-CZ" dirty="0"/>
              <a:t>, kdy vyspělé země mohou příslušnou fázi prodlužovat </a:t>
            </a:r>
            <a:r>
              <a:rPr lang="cs-CZ" sz="3000" dirty="0"/>
              <a:t>(zadlužováním, financializací, militarizací)</a:t>
            </a:r>
            <a:r>
              <a:rPr lang="cs-CZ" dirty="0"/>
              <a:t> a </a:t>
            </a:r>
            <a:r>
              <a:rPr lang="cs-CZ" i="1" dirty="0"/>
              <a:t>„kupovat si čas“ </a:t>
            </a:r>
            <a:r>
              <a:rPr lang="cs-CZ" dirty="0"/>
              <a:t>i </a:t>
            </a:r>
            <a:r>
              <a:rPr lang="cs-CZ" b="1" dirty="0"/>
              <a:t>v souvislosti se zapojením nových zemí a trhů po pádu východního bloku</a:t>
            </a:r>
          </a:p>
          <a:p>
            <a:pPr marL="0" indent="0">
              <a:buNone/>
            </a:pPr>
            <a:endParaRPr lang="cs-CZ" dirty="0"/>
          </a:p>
        </p:txBody>
      </p:sp>
    </p:spTree>
    <p:extLst>
      <p:ext uri="{BB962C8B-B14F-4D97-AF65-F5344CB8AC3E}">
        <p14:creationId xmlns:p14="http://schemas.microsoft.com/office/powerpoint/2010/main" val="4647793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2262FB-1369-4177-84B2-754863838DE0}"/>
              </a:ext>
            </a:extLst>
          </p:cNvPr>
          <p:cNvSpPr>
            <a:spLocks noGrp="1"/>
          </p:cNvSpPr>
          <p:nvPr>
            <p:ph type="title"/>
          </p:nvPr>
        </p:nvSpPr>
        <p:spPr>
          <a:xfrm>
            <a:off x="457200" y="332656"/>
            <a:ext cx="8229600" cy="792088"/>
          </a:xfrm>
        </p:spPr>
        <p:txBody>
          <a:bodyPr>
            <a:normAutofit fontScale="90000"/>
          </a:bodyPr>
          <a:lstStyle/>
          <a:p>
            <a:r>
              <a:rPr lang="cs-CZ" sz="4400" b="1" dirty="0">
                <a:solidFill>
                  <a:srgbClr val="002060"/>
                </a:solidFill>
              </a:rPr>
              <a:t>Magie V. (či VI., VII.) dlouhé K-vlny </a:t>
            </a:r>
            <a:r>
              <a:rPr lang="cs-CZ" sz="4400" dirty="0">
                <a:solidFill>
                  <a:srgbClr val="002060"/>
                </a:solidFill>
              </a:rPr>
              <a:t>(4)</a:t>
            </a:r>
            <a:endParaRPr lang="cs-CZ" dirty="0">
              <a:solidFill>
                <a:srgbClr val="002060"/>
              </a:solidFill>
            </a:endParaRPr>
          </a:p>
        </p:txBody>
      </p:sp>
      <p:sp>
        <p:nvSpPr>
          <p:cNvPr id="3" name="Zástupný obsah 2">
            <a:extLst>
              <a:ext uri="{FF2B5EF4-FFF2-40B4-BE49-F238E27FC236}">
                <a16:creationId xmlns:a16="http://schemas.microsoft.com/office/drawing/2014/main" id="{B8BDFBC0-6B77-4DE3-8B79-403C3BC6D0A8}"/>
              </a:ext>
            </a:extLst>
          </p:cNvPr>
          <p:cNvSpPr>
            <a:spLocks noGrp="1"/>
          </p:cNvSpPr>
          <p:nvPr>
            <p:ph idx="1"/>
          </p:nvPr>
        </p:nvSpPr>
        <p:spPr>
          <a:xfrm>
            <a:off x="323528" y="1268760"/>
            <a:ext cx="8424936" cy="5589240"/>
          </a:xfrm>
        </p:spPr>
        <p:txBody>
          <a:bodyPr>
            <a:normAutofit fontScale="70000" lnSpcReduction="20000"/>
          </a:bodyPr>
          <a:lstStyle/>
          <a:p>
            <a:pPr>
              <a:buFont typeface="Wingdings" panose="05000000000000000000" pitchFamily="2" charset="2"/>
              <a:buChar char="§"/>
            </a:pPr>
            <a:r>
              <a:rPr lang="cs-CZ" sz="3400" dirty="0"/>
              <a:t>koncem první dekády 21. století přichází nečekaná </a:t>
            </a:r>
            <a:r>
              <a:rPr lang="cs-CZ" sz="4000" b="1" dirty="0"/>
              <a:t>Velká recese</a:t>
            </a:r>
            <a:r>
              <a:rPr lang="cs-CZ" sz="3400" dirty="0"/>
              <a:t>, která mohla zafungovat jako </a:t>
            </a:r>
            <a:r>
              <a:rPr lang="cs-CZ" sz="3400" i="1" dirty="0"/>
              <a:t>„čistič“</a:t>
            </a:r>
            <a:r>
              <a:rPr lang="cs-CZ" sz="3400" dirty="0"/>
              <a:t> historického terénu pro plnou aplikaci nových technologií </a:t>
            </a:r>
          </a:p>
          <a:p>
            <a:pPr>
              <a:buFont typeface="Wingdings" panose="05000000000000000000" pitchFamily="2" charset="2"/>
              <a:buChar char="§"/>
            </a:pPr>
            <a:r>
              <a:rPr lang="cs-CZ" sz="3400" b="1" dirty="0"/>
              <a:t>?</a:t>
            </a:r>
            <a:r>
              <a:rPr lang="cs-CZ" sz="3400" dirty="0"/>
              <a:t> nové technologie (i4.0) nesoucí V. dlouhou K-vlnu </a:t>
            </a:r>
            <a:r>
              <a:rPr lang="cs-CZ" sz="4000" b="1" dirty="0"/>
              <a:t>s nástupem opožděným cca o 10-20 let pod vlivem pádu Východu</a:t>
            </a:r>
            <a:r>
              <a:rPr lang="cs-CZ" sz="3400" dirty="0"/>
              <a:t>, který Západu prospěl a zpomalil tlak na jejich masovější aplikaci </a:t>
            </a:r>
          </a:p>
          <a:p>
            <a:pPr>
              <a:buFont typeface="Wingdings" panose="05000000000000000000" pitchFamily="2" charset="2"/>
              <a:buChar char="§"/>
            </a:pPr>
            <a:r>
              <a:rPr lang="cs-CZ" sz="3400" b="1" dirty="0"/>
              <a:t>?</a:t>
            </a:r>
            <a:r>
              <a:rPr lang="cs-CZ" sz="3400" dirty="0"/>
              <a:t> </a:t>
            </a:r>
            <a:r>
              <a:rPr lang="cs-CZ" sz="3400" b="1" dirty="0"/>
              <a:t>další faktory </a:t>
            </a:r>
            <a:r>
              <a:rPr lang="cs-CZ" sz="3400" dirty="0"/>
              <a:t>pomalého náběhu nových technologií,                 resp. nástupu V. dlouhé K-vlny</a:t>
            </a:r>
          </a:p>
          <a:p>
            <a:pPr lvl="1">
              <a:buFont typeface="Wingdings" panose="05000000000000000000" pitchFamily="2" charset="2"/>
              <a:buChar char="§"/>
            </a:pPr>
            <a:r>
              <a:rPr lang="cs-CZ" sz="3300" b="1" dirty="0"/>
              <a:t>zvětšování prostoru</a:t>
            </a:r>
            <a:r>
              <a:rPr lang="cs-CZ" sz="3300" dirty="0"/>
              <a:t>, na kterém vzájemně provázané ekonomické procesy probíhají (</a:t>
            </a:r>
            <a:r>
              <a:rPr lang="cs-CZ" sz="3300" b="1" dirty="0"/>
              <a:t>vliv globalizace</a:t>
            </a:r>
            <a:r>
              <a:rPr lang="cs-CZ" sz="3300" dirty="0"/>
              <a:t>) </a:t>
            </a:r>
          </a:p>
          <a:p>
            <a:pPr lvl="1">
              <a:buFont typeface="Wingdings" panose="05000000000000000000" pitchFamily="2" charset="2"/>
              <a:buChar char="§"/>
            </a:pPr>
            <a:r>
              <a:rPr lang="cs-CZ" sz="3300" dirty="0"/>
              <a:t>charakter činností, které se mají stát tahouny nové globální dlouhodobé expanze – pro které mohou být </a:t>
            </a:r>
            <a:r>
              <a:rPr lang="cs-CZ" sz="3300" b="1" dirty="0"/>
              <a:t>tržně-kapitalistické mantinely již úzké</a:t>
            </a:r>
          </a:p>
          <a:p>
            <a:pPr lvl="1">
              <a:buFont typeface="Wingdings" panose="05000000000000000000" pitchFamily="2" charset="2"/>
              <a:buChar char="§"/>
            </a:pPr>
            <a:r>
              <a:rPr lang="cs-CZ" sz="3300" dirty="0"/>
              <a:t>v některých sférách (kosmický průmysl) stále významnější místo zaujímají </a:t>
            </a:r>
            <a:r>
              <a:rPr lang="cs-CZ" sz="3300" b="1" dirty="0"/>
              <a:t>soukromé společnosti</a:t>
            </a:r>
            <a:r>
              <a:rPr lang="cs-CZ" sz="3300" dirty="0"/>
              <a:t> a státní agentury vyklízejí pozice</a:t>
            </a:r>
          </a:p>
          <a:p>
            <a:pPr>
              <a:buFont typeface="Wingdings" panose="05000000000000000000" pitchFamily="2" charset="2"/>
              <a:buChar char="§"/>
            </a:pPr>
            <a:endParaRPr lang="cs-CZ" sz="3300" dirty="0"/>
          </a:p>
          <a:p>
            <a:pPr>
              <a:buFont typeface="Wingdings" panose="05000000000000000000" pitchFamily="2" charset="2"/>
              <a:buChar char="§"/>
            </a:pPr>
            <a:endParaRPr lang="cs-CZ" sz="3400" dirty="0"/>
          </a:p>
          <a:p>
            <a:pPr>
              <a:buFont typeface="Wingdings" panose="05000000000000000000" pitchFamily="2" charset="2"/>
              <a:buChar char="§"/>
            </a:pPr>
            <a:endParaRPr lang="cs-CZ" sz="3400" dirty="0"/>
          </a:p>
          <a:p>
            <a:endParaRPr lang="cs-CZ" dirty="0"/>
          </a:p>
        </p:txBody>
      </p:sp>
    </p:spTree>
    <p:extLst>
      <p:ext uri="{BB962C8B-B14F-4D97-AF65-F5344CB8AC3E}">
        <p14:creationId xmlns:p14="http://schemas.microsoft.com/office/powerpoint/2010/main" val="41976108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D49A55-D381-4ACE-A69A-1DBC2C9C421F}"/>
              </a:ext>
            </a:extLst>
          </p:cNvPr>
          <p:cNvSpPr>
            <a:spLocks noGrp="1"/>
          </p:cNvSpPr>
          <p:nvPr>
            <p:ph type="title"/>
          </p:nvPr>
        </p:nvSpPr>
        <p:spPr>
          <a:xfrm>
            <a:off x="457200" y="332656"/>
            <a:ext cx="8229600" cy="936104"/>
          </a:xfrm>
        </p:spPr>
        <p:txBody>
          <a:bodyPr>
            <a:normAutofit/>
          </a:bodyPr>
          <a:lstStyle/>
          <a:p>
            <a:r>
              <a:rPr lang="cs-CZ" sz="4000" b="1" dirty="0">
                <a:solidFill>
                  <a:srgbClr val="002060"/>
                </a:solidFill>
              </a:rPr>
              <a:t>Magie V. (či VI., VII.) dlouhé K-vlny </a:t>
            </a:r>
            <a:r>
              <a:rPr lang="cs-CZ" sz="4000" dirty="0">
                <a:solidFill>
                  <a:srgbClr val="002060"/>
                </a:solidFill>
              </a:rPr>
              <a:t>(5)</a:t>
            </a:r>
          </a:p>
        </p:txBody>
      </p:sp>
      <p:sp>
        <p:nvSpPr>
          <p:cNvPr id="3" name="Zástupný obsah 2">
            <a:extLst>
              <a:ext uri="{FF2B5EF4-FFF2-40B4-BE49-F238E27FC236}">
                <a16:creationId xmlns:a16="http://schemas.microsoft.com/office/drawing/2014/main" id="{4157FF95-CF70-4467-B87C-7FEAFA04E7D3}"/>
              </a:ext>
            </a:extLst>
          </p:cNvPr>
          <p:cNvSpPr>
            <a:spLocks noGrp="1"/>
          </p:cNvSpPr>
          <p:nvPr>
            <p:ph idx="1"/>
          </p:nvPr>
        </p:nvSpPr>
        <p:spPr>
          <a:xfrm>
            <a:off x="251520" y="1484784"/>
            <a:ext cx="8568952" cy="5184576"/>
          </a:xfrm>
        </p:spPr>
        <p:txBody>
          <a:bodyPr>
            <a:normAutofit fontScale="62500" lnSpcReduction="20000"/>
          </a:bodyPr>
          <a:lstStyle/>
          <a:p>
            <a:pPr>
              <a:buFont typeface="Wingdings" panose="05000000000000000000" pitchFamily="2" charset="2"/>
              <a:buChar char="§"/>
            </a:pPr>
            <a:r>
              <a:rPr lang="cs-CZ" sz="3800" dirty="0"/>
              <a:t>mnohé asijské země se vzpamatovaly z Velké recese lépe nežli zaostávající Západ </a:t>
            </a:r>
          </a:p>
          <a:p>
            <a:pPr lvl="1">
              <a:buFont typeface="Wingdings" panose="05000000000000000000" pitchFamily="2" charset="2"/>
              <a:buChar char="§"/>
            </a:pPr>
            <a:r>
              <a:rPr lang="cs-CZ" sz="3800" b="1" dirty="0"/>
              <a:t>? V. (či další) dlouhá K-vlna jako </a:t>
            </a:r>
            <a:r>
              <a:rPr lang="cs-CZ" sz="4500" b="1" dirty="0"/>
              <a:t>vlna čínská, resp. asijská </a:t>
            </a:r>
            <a:r>
              <a:rPr lang="cs-CZ" sz="3200" dirty="0"/>
              <a:t>(s centry v Asii)</a:t>
            </a:r>
          </a:p>
          <a:p>
            <a:pPr lvl="1">
              <a:buFont typeface="Wingdings" panose="05000000000000000000" pitchFamily="2" charset="2"/>
              <a:buChar char="§"/>
            </a:pPr>
            <a:r>
              <a:rPr lang="cs-CZ" sz="3800" b="1" dirty="0"/>
              <a:t>koncept 4IR – </a:t>
            </a:r>
            <a:r>
              <a:rPr lang="cs-CZ" sz="3800" dirty="0"/>
              <a:t>především evropský – jako </a:t>
            </a:r>
            <a:r>
              <a:rPr lang="cs-CZ" sz="3800" b="1" dirty="0"/>
              <a:t>pokus zvrátit nepříznivé trendy a zabránit dalším propadům</a:t>
            </a:r>
          </a:p>
          <a:p>
            <a:pPr>
              <a:buFont typeface="Wingdings" panose="05000000000000000000" pitchFamily="2" charset="2"/>
              <a:buChar char="§"/>
            </a:pPr>
            <a:r>
              <a:rPr lang="cs-CZ" sz="3800" b="1" dirty="0"/>
              <a:t>? různé části světa se nacházejí v odlišných fázích dlouhodobého technologického, hospodářského i sociálně-ekonomického cyklu</a:t>
            </a:r>
            <a:r>
              <a:rPr lang="cs-CZ" sz="3800" dirty="0"/>
              <a:t>, které se mohou v nových podmínkách významně rozcházet, roli může hrát také </a:t>
            </a:r>
            <a:r>
              <a:rPr lang="cs-CZ" sz="3800" b="1" dirty="0"/>
              <a:t>případný souběh </a:t>
            </a:r>
            <a:r>
              <a:rPr lang="cs-CZ" sz="3800" dirty="0"/>
              <a:t>ekonomických cyklů různých délek </a:t>
            </a:r>
            <a:r>
              <a:rPr lang="cs-CZ" dirty="0"/>
              <a:t>(např. J-vln, W-vln a K-vln koncem první dekády 21. století ve smyslu </a:t>
            </a:r>
            <a:r>
              <a:rPr lang="cs-CZ" b="1" i="1" dirty="0"/>
              <a:t>„dokonalé bouře“</a:t>
            </a:r>
            <a:r>
              <a:rPr lang="cs-CZ" dirty="0"/>
              <a:t>)</a:t>
            </a:r>
          </a:p>
          <a:p>
            <a:pPr>
              <a:buFont typeface="Wingdings" panose="05000000000000000000" pitchFamily="2" charset="2"/>
              <a:buChar char="§"/>
            </a:pPr>
            <a:r>
              <a:rPr lang="cs-CZ" sz="3800" b="1" dirty="0"/>
              <a:t>? </a:t>
            </a:r>
            <a:r>
              <a:rPr lang="cs-CZ" sz="3800" dirty="0"/>
              <a:t>nové technologie možná přináší změny natolik zásadní, že by se</a:t>
            </a:r>
            <a:r>
              <a:rPr lang="cs-CZ" sz="3800" b="1" dirty="0"/>
              <a:t> neoliberální globální systém stal již neudržitelným</a:t>
            </a:r>
            <a:r>
              <a:rPr lang="cs-CZ" sz="3800" dirty="0"/>
              <a:t>,                      pro plný rozvoj možná technologie V. a dalších dlouhých K-vln potřebují odlišné podmínky a jiná „</a:t>
            </a:r>
            <a:r>
              <a:rPr lang="cs-CZ" sz="3800" i="1" dirty="0"/>
              <a:t>pravidla hry“</a:t>
            </a:r>
            <a:r>
              <a:rPr lang="cs-CZ" sz="3800" dirty="0"/>
              <a:t> </a:t>
            </a:r>
          </a:p>
          <a:p>
            <a:pPr>
              <a:buFont typeface="Wingdings" panose="05000000000000000000" pitchFamily="2" charset="2"/>
              <a:buChar char="§"/>
            </a:pPr>
            <a:endParaRPr lang="cs-CZ" sz="2000" b="1" dirty="0"/>
          </a:p>
          <a:p>
            <a:pPr>
              <a:buFont typeface="Wingdings" panose="05000000000000000000" pitchFamily="2" charset="2"/>
              <a:buChar char="§"/>
            </a:pPr>
            <a:endParaRPr lang="cs-CZ" sz="2000" b="1" dirty="0"/>
          </a:p>
          <a:p>
            <a:endParaRPr lang="cs-CZ" dirty="0"/>
          </a:p>
        </p:txBody>
      </p:sp>
    </p:spTree>
    <p:extLst>
      <p:ext uri="{BB962C8B-B14F-4D97-AF65-F5344CB8AC3E}">
        <p14:creationId xmlns:p14="http://schemas.microsoft.com/office/powerpoint/2010/main" val="421833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0FDDDE-CC21-46E0-A308-54FC36DFD484}"/>
              </a:ext>
            </a:extLst>
          </p:cNvPr>
          <p:cNvSpPr>
            <a:spLocks noGrp="1"/>
          </p:cNvSpPr>
          <p:nvPr>
            <p:ph type="title"/>
          </p:nvPr>
        </p:nvSpPr>
        <p:spPr>
          <a:xfrm>
            <a:off x="457200" y="404664"/>
            <a:ext cx="8229600" cy="1296144"/>
          </a:xfrm>
        </p:spPr>
        <p:txBody>
          <a:bodyPr>
            <a:normAutofit/>
          </a:bodyPr>
          <a:lstStyle/>
          <a:p>
            <a:r>
              <a:rPr lang="cs-CZ" sz="4000" b="1" dirty="0">
                <a:solidFill>
                  <a:srgbClr val="92D050"/>
                </a:solidFill>
              </a:rPr>
              <a:t>Doporučené minimum</a:t>
            </a:r>
            <a:endParaRPr lang="cs-CZ" sz="4000" dirty="0"/>
          </a:p>
        </p:txBody>
      </p:sp>
      <p:sp>
        <p:nvSpPr>
          <p:cNvPr id="3" name="Zástupný obsah 2">
            <a:extLst>
              <a:ext uri="{FF2B5EF4-FFF2-40B4-BE49-F238E27FC236}">
                <a16:creationId xmlns:a16="http://schemas.microsoft.com/office/drawing/2014/main" id="{67190DBB-B5F8-449F-BC3B-EE78D22E2570}"/>
              </a:ext>
            </a:extLst>
          </p:cNvPr>
          <p:cNvSpPr>
            <a:spLocks noGrp="1"/>
          </p:cNvSpPr>
          <p:nvPr>
            <p:ph idx="1"/>
          </p:nvPr>
        </p:nvSpPr>
        <p:spPr>
          <a:xfrm>
            <a:off x="457200" y="2348880"/>
            <a:ext cx="8229600" cy="3777283"/>
          </a:xfrm>
        </p:spPr>
        <p:txBody>
          <a:bodyPr/>
          <a:lstStyle/>
          <a:p>
            <a:pPr>
              <a:buFont typeface="Wingdings" panose="05000000000000000000" pitchFamily="2" charset="2"/>
              <a:buChar char="v"/>
            </a:pPr>
            <a:r>
              <a:rPr lang="cs-CZ" dirty="0"/>
              <a:t> snímek </a:t>
            </a:r>
            <a:r>
              <a:rPr lang="cs-CZ" sz="3600" b="1" dirty="0">
                <a:solidFill>
                  <a:srgbClr val="002060"/>
                </a:solidFill>
              </a:rPr>
              <a:t>15</a:t>
            </a:r>
          </a:p>
          <a:p>
            <a:pPr>
              <a:buFont typeface="Wingdings" panose="05000000000000000000" pitchFamily="2" charset="2"/>
              <a:buChar char="v"/>
            </a:pPr>
            <a:endParaRPr lang="cs-CZ" dirty="0"/>
          </a:p>
          <a:p>
            <a:pPr>
              <a:buFont typeface="Wingdings" panose="05000000000000000000" pitchFamily="2" charset="2"/>
              <a:buChar char="v"/>
            </a:pPr>
            <a:r>
              <a:rPr lang="cs-CZ" dirty="0"/>
              <a:t> snímek </a:t>
            </a:r>
            <a:r>
              <a:rPr lang="cs-CZ" sz="3600" b="1" dirty="0">
                <a:solidFill>
                  <a:srgbClr val="002060"/>
                </a:solidFill>
              </a:rPr>
              <a:t>19</a:t>
            </a:r>
          </a:p>
          <a:p>
            <a:pPr>
              <a:buFont typeface="Wingdings" panose="05000000000000000000" pitchFamily="2" charset="2"/>
              <a:buChar char="v"/>
            </a:pPr>
            <a:endParaRPr lang="cs-CZ" dirty="0"/>
          </a:p>
          <a:p>
            <a:pPr>
              <a:buFont typeface="Wingdings" panose="05000000000000000000" pitchFamily="2" charset="2"/>
              <a:buChar char="v"/>
            </a:pPr>
            <a:r>
              <a:rPr lang="cs-CZ" dirty="0"/>
              <a:t> snímek </a:t>
            </a:r>
            <a:r>
              <a:rPr lang="cs-CZ" sz="3600" b="1" dirty="0">
                <a:solidFill>
                  <a:srgbClr val="002060"/>
                </a:solidFill>
              </a:rPr>
              <a:t>20  </a:t>
            </a:r>
          </a:p>
          <a:p>
            <a:endParaRPr lang="cs-CZ" dirty="0"/>
          </a:p>
        </p:txBody>
      </p:sp>
    </p:spTree>
    <p:extLst>
      <p:ext uri="{BB962C8B-B14F-4D97-AF65-F5344CB8AC3E}">
        <p14:creationId xmlns:p14="http://schemas.microsoft.com/office/powerpoint/2010/main" val="130777000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4518A1-D102-4FC2-8D67-DF41E58B65E8}"/>
              </a:ext>
            </a:extLst>
          </p:cNvPr>
          <p:cNvSpPr>
            <a:spLocks noGrp="1"/>
          </p:cNvSpPr>
          <p:nvPr>
            <p:ph type="title"/>
          </p:nvPr>
        </p:nvSpPr>
        <p:spPr>
          <a:xfrm>
            <a:off x="457200" y="116632"/>
            <a:ext cx="8229600" cy="792088"/>
          </a:xfrm>
        </p:spPr>
        <p:txBody>
          <a:bodyPr>
            <a:normAutofit fontScale="90000"/>
          </a:bodyPr>
          <a:lstStyle/>
          <a:p>
            <a:r>
              <a:rPr lang="cs-CZ" sz="4400" b="1" dirty="0">
                <a:solidFill>
                  <a:srgbClr val="002060"/>
                </a:solidFill>
              </a:rPr>
              <a:t>Magie V. (či VI., VII.) dlouhé K-vlny </a:t>
            </a:r>
            <a:r>
              <a:rPr lang="cs-CZ" sz="4400" dirty="0">
                <a:solidFill>
                  <a:srgbClr val="002060"/>
                </a:solidFill>
              </a:rPr>
              <a:t>(6)</a:t>
            </a:r>
            <a:endParaRPr lang="cs-CZ" dirty="0">
              <a:solidFill>
                <a:srgbClr val="002060"/>
              </a:solidFill>
            </a:endParaRPr>
          </a:p>
        </p:txBody>
      </p:sp>
      <p:sp>
        <p:nvSpPr>
          <p:cNvPr id="3" name="Zástupný obsah 2">
            <a:extLst>
              <a:ext uri="{FF2B5EF4-FFF2-40B4-BE49-F238E27FC236}">
                <a16:creationId xmlns:a16="http://schemas.microsoft.com/office/drawing/2014/main" id="{9DCA4F86-0984-4FEE-8215-E37736DAA82D}"/>
              </a:ext>
            </a:extLst>
          </p:cNvPr>
          <p:cNvSpPr>
            <a:spLocks noGrp="1"/>
          </p:cNvSpPr>
          <p:nvPr>
            <p:ph idx="1"/>
          </p:nvPr>
        </p:nvSpPr>
        <p:spPr>
          <a:xfrm>
            <a:off x="107504" y="908720"/>
            <a:ext cx="8856984" cy="5949280"/>
          </a:xfrm>
        </p:spPr>
        <p:txBody>
          <a:bodyPr>
            <a:normAutofit fontScale="70000" lnSpcReduction="20000"/>
          </a:bodyPr>
          <a:lstStyle/>
          <a:p>
            <a:pPr>
              <a:buFont typeface="Wingdings" panose="05000000000000000000" pitchFamily="2" charset="2"/>
              <a:buChar char="§"/>
            </a:pPr>
            <a:r>
              <a:rPr lang="cs-CZ" sz="3400" b="1" dirty="0"/>
              <a:t>? </a:t>
            </a:r>
            <a:r>
              <a:rPr lang="cs-CZ" sz="3400" dirty="0"/>
              <a:t>svět se dlouho potácel (či stále potácí) v </a:t>
            </a:r>
            <a:r>
              <a:rPr lang="cs-CZ" sz="3400" b="1" dirty="0"/>
              <a:t>přechodové fázi, resp. chaotických </a:t>
            </a:r>
            <a:r>
              <a:rPr lang="cs-CZ" sz="3400" b="1" dirty="0" err="1"/>
              <a:t>mezietapách</a:t>
            </a:r>
            <a:r>
              <a:rPr lang="cs-CZ" sz="3400" b="1" dirty="0"/>
              <a:t> spojených s koncem IV. dlouhé K-vlny</a:t>
            </a:r>
            <a:endParaRPr lang="cs-CZ" sz="3400" dirty="0"/>
          </a:p>
          <a:p>
            <a:pPr>
              <a:buFont typeface="Wingdings" panose="05000000000000000000" pitchFamily="2" charset="2"/>
              <a:buChar char="§"/>
            </a:pPr>
            <a:r>
              <a:rPr lang="cs-CZ" sz="3400" b="1" dirty="0"/>
              <a:t>? vazby </a:t>
            </a:r>
            <a:r>
              <a:rPr lang="cs-CZ" sz="3400" dirty="0"/>
              <a:t>soudobých turbulencí </a:t>
            </a:r>
            <a:r>
              <a:rPr lang="cs-CZ" sz="3400" b="1" dirty="0"/>
              <a:t>na formační krizi </a:t>
            </a:r>
            <a:r>
              <a:rPr lang="cs-CZ" sz="3400" dirty="0"/>
              <a:t>doběhu IV. dlouhé   K-vlny, předchozí formační krize </a:t>
            </a:r>
            <a:r>
              <a:rPr lang="cs-CZ" sz="2900" dirty="0"/>
              <a:t>(1848, 1896, 1939-45)</a:t>
            </a:r>
            <a:r>
              <a:rPr lang="cs-CZ" sz="3400" dirty="0"/>
              <a:t> měly i předehry </a:t>
            </a:r>
            <a:r>
              <a:rPr lang="cs-CZ" sz="2900" dirty="0"/>
              <a:t>(předehrou formační krize minulé, spojené s II. světovou válkou, byla Velká krize a válka představovala zlom nebo vyvrcholení)</a:t>
            </a:r>
            <a:r>
              <a:rPr lang="cs-CZ" sz="3400" dirty="0"/>
              <a:t>, počátky aktuální formační krize, resp. její předehry či předeher, mohou být spojovány s událostmi let 1989, 1991, 1998, 1999, 2001, 2003, 2008 či ještě pozdějších </a:t>
            </a:r>
            <a:r>
              <a:rPr lang="cs-CZ" sz="2900" dirty="0"/>
              <a:t>(pravděpodobnější jsou data začínajícím dvojkou, neboť </a:t>
            </a:r>
            <a:r>
              <a:rPr lang="cs-CZ" sz="2900" b="1" dirty="0"/>
              <a:t>demontáž socialistické soustavy významně prospěla Západu a nástup krize se oddálil</a:t>
            </a:r>
            <a:r>
              <a:rPr lang="cs-CZ" sz="2900" dirty="0"/>
              <a:t>)</a:t>
            </a:r>
            <a:r>
              <a:rPr lang="cs-CZ" sz="3400" dirty="0"/>
              <a:t>, soudobá formační krize může být delší a komplikovanější – </a:t>
            </a:r>
            <a:r>
              <a:rPr lang="cs-CZ" sz="3400" b="1" dirty="0"/>
              <a:t>vývoj technologií vytváří předpoklady pro uzavření celé industriální historie</a:t>
            </a:r>
          </a:p>
          <a:p>
            <a:pPr>
              <a:buFont typeface="Wingdings" panose="05000000000000000000" pitchFamily="2" charset="2"/>
              <a:buChar char="§"/>
            </a:pPr>
            <a:r>
              <a:rPr lang="cs-CZ" sz="3400" b="1" dirty="0"/>
              <a:t>? </a:t>
            </a:r>
            <a:r>
              <a:rPr lang="cs-CZ" sz="2900" dirty="0"/>
              <a:t>s jakým kataklyzmatem bude zlom či vyvrcholení formační krize spojen</a:t>
            </a:r>
          </a:p>
          <a:p>
            <a:pPr>
              <a:buFont typeface="Wingdings" panose="05000000000000000000" pitchFamily="2" charset="2"/>
              <a:buChar char="§"/>
            </a:pPr>
            <a:r>
              <a:rPr lang="cs-CZ" sz="3400" b="1" dirty="0"/>
              <a:t>? globální pandemie 2020-22 </a:t>
            </a:r>
            <a:r>
              <a:rPr lang="cs-CZ" sz="2900" dirty="0"/>
              <a:t>jako</a:t>
            </a:r>
            <a:r>
              <a:rPr lang="cs-CZ" sz="2900" b="1" dirty="0"/>
              <a:t> </a:t>
            </a:r>
            <a:r>
              <a:rPr lang="cs-CZ" sz="2900" i="1" dirty="0"/>
              <a:t>„čistič“</a:t>
            </a:r>
            <a:r>
              <a:rPr lang="cs-CZ" sz="2900" dirty="0"/>
              <a:t> historického terénu pro nové globální uspořádání i nový technologický cyklus (</a:t>
            </a:r>
            <a:r>
              <a:rPr lang="cs-CZ" sz="2900" b="1" dirty="0"/>
              <a:t>?</a:t>
            </a:r>
            <a:r>
              <a:rPr lang="cs-CZ" sz="2900" dirty="0"/>
              <a:t> </a:t>
            </a:r>
            <a:r>
              <a:rPr lang="cs-CZ" sz="3400" b="1" dirty="0"/>
              <a:t>Stane se farmacie,           resp. zdravotnictví tahounem </a:t>
            </a:r>
            <a:r>
              <a:rPr lang="cs-CZ" sz="2900" dirty="0"/>
              <a:t>a motorem světa či evropské integrace?) </a:t>
            </a:r>
          </a:p>
          <a:p>
            <a:pPr>
              <a:buFont typeface="Wingdings" panose="05000000000000000000" pitchFamily="2" charset="2"/>
              <a:buChar char="§"/>
            </a:pPr>
            <a:r>
              <a:rPr lang="cs-CZ" sz="3400" b="1" dirty="0"/>
              <a:t>? válka o Ukrajinu 2022 </a:t>
            </a:r>
            <a:r>
              <a:rPr lang="cs-CZ" sz="3400" dirty="0"/>
              <a:t>jako </a:t>
            </a:r>
            <a:r>
              <a:rPr lang="cs-CZ" sz="3400" b="1" dirty="0"/>
              <a:t>další formační krize </a:t>
            </a:r>
            <a:r>
              <a:rPr lang="cs-CZ" sz="2900" dirty="0"/>
              <a:t>(Které dlouhé                     K-vlny?), anebo jde o krizi otevírací? (Které dlouhé K-vlny?)  </a:t>
            </a:r>
          </a:p>
        </p:txBody>
      </p:sp>
    </p:spTree>
    <p:extLst>
      <p:ext uri="{BB962C8B-B14F-4D97-AF65-F5344CB8AC3E}">
        <p14:creationId xmlns:p14="http://schemas.microsoft.com/office/powerpoint/2010/main" val="23884357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720080"/>
          </a:xfrm>
        </p:spPr>
        <p:txBody>
          <a:bodyPr>
            <a:noAutofit/>
          </a:bodyPr>
          <a:lstStyle/>
          <a:p>
            <a:r>
              <a:rPr lang="cs-CZ" sz="4000" b="1" dirty="0"/>
              <a:t>Globalizace ve světle dlouhých vln </a:t>
            </a:r>
          </a:p>
        </p:txBody>
      </p:sp>
      <p:sp>
        <p:nvSpPr>
          <p:cNvPr id="3" name="Zástupný symbol pro obsah 2"/>
          <p:cNvSpPr>
            <a:spLocks noGrp="1"/>
          </p:cNvSpPr>
          <p:nvPr>
            <p:ph idx="1"/>
          </p:nvPr>
        </p:nvSpPr>
        <p:spPr>
          <a:xfrm>
            <a:off x="457200" y="1124744"/>
            <a:ext cx="8229600" cy="5616624"/>
          </a:xfrm>
        </p:spPr>
        <p:txBody>
          <a:bodyPr>
            <a:noAutofit/>
          </a:bodyPr>
          <a:lstStyle/>
          <a:p>
            <a:pPr>
              <a:buFont typeface="Wingdings" panose="05000000000000000000" pitchFamily="2" charset="2"/>
              <a:buChar char="§"/>
            </a:pPr>
            <a:r>
              <a:rPr lang="cs-CZ" sz="2400" dirty="0"/>
              <a:t>na </a:t>
            </a:r>
            <a:r>
              <a:rPr lang="cs-CZ" sz="2400" b="1" dirty="0"/>
              <a:t>soudobou globalizaci </a:t>
            </a:r>
            <a:r>
              <a:rPr lang="cs-CZ" sz="2400" dirty="0"/>
              <a:t>lze nahlížet jako na </a:t>
            </a:r>
            <a:r>
              <a:rPr lang="cs-CZ" sz="2800" b="1" dirty="0"/>
              <a:t>třetí etapu vývoje kapitalismu</a:t>
            </a:r>
            <a:r>
              <a:rPr lang="cs-CZ" sz="2400" dirty="0"/>
              <a:t>, po předmonopolním a monopolním stádiu, s politickou nadstavbou tzv. ultraimperialismem</a:t>
            </a:r>
          </a:p>
          <a:p>
            <a:pPr>
              <a:buFont typeface="Wingdings" panose="05000000000000000000" pitchFamily="2" charset="2"/>
              <a:buChar char="§"/>
            </a:pPr>
            <a:r>
              <a:rPr lang="cs-CZ" sz="2400" b="1" dirty="0"/>
              <a:t>nástup globalizace koreluje s racionalizační fází </a:t>
            </a:r>
            <a:r>
              <a:rPr lang="cs-CZ" sz="2000" b="1" dirty="0"/>
              <a:t>(zahájenou 1965-70)</a:t>
            </a:r>
            <a:r>
              <a:rPr lang="cs-CZ" sz="2400" b="1" dirty="0"/>
              <a:t> v rámci sestupu IV. dlouhé K-vlny</a:t>
            </a:r>
            <a:r>
              <a:rPr lang="cs-CZ" sz="2400" dirty="0"/>
              <a:t>, s analogiemi v sestupu II. dlouhé K-vlny </a:t>
            </a:r>
            <a:r>
              <a:rPr lang="cs-CZ" sz="2000" dirty="0"/>
              <a:t>(cca 1870-96), </a:t>
            </a:r>
            <a:r>
              <a:rPr lang="cs-CZ" sz="2400" dirty="0"/>
              <a:t>kdy sílily procesy monopolizace, koncentrace a centralizace, start                        III. dlouhé K-vlny se omezoval na několik nejvyspělejších zemí, u V. dlouhé K-vlny možná musí jít </a:t>
            </a:r>
            <a:r>
              <a:rPr lang="cs-CZ" sz="2400" b="1" dirty="0"/>
              <a:t>o měřítko širší </a:t>
            </a:r>
            <a:r>
              <a:rPr lang="cs-CZ" sz="2400" dirty="0"/>
              <a:t>či dokonce globální </a:t>
            </a:r>
            <a:r>
              <a:rPr lang="cs-CZ" sz="2000" dirty="0"/>
              <a:t>(včetně předpokladů institucionálních, resp. dalších specifik případné nové vlny)</a:t>
            </a:r>
            <a:r>
              <a:rPr lang="cs-CZ" sz="2400" dirty="0"/>
              <a:t> – což ovšem aktuální vývoj zatím nepotvrzuje</a:t>
            </a:r>
          </a:p>
          <a:p>
            <a:pPr>
              <a:buFont typeface="Wingdings" panose="05000000000000000000" pitchFamily="2" charset="2"/>
              <a:buChar char="§"/>
            </a:pPr>
            <a:r>
              <a:rPr lang="cs-CZ" sz="2800" b="1" dirty="0"/>
              <a:t>různá etapizace globalizace</a:t>
            </a:r>
            <a:r>
              <a:rPr lang="cs-CZ" sz="2400" dirty="0"/>
              <a:t>, s bodem obratu kolem roku 2000 – problémy </a:t>
            </a:r>
            <a:r>
              <a:rPr lang="cs-CZ" sz="2400" b="1" dirty="0"/>
              <a:t>lokalizace </a:t>
            </a:r>
            <a:r>
              <a:rPr lang="cs-CZ" sz="2000" dirty="0"/>
              <a:t>(resp. </a:t>
            </a:r>
            <a:r>
              <a:rPr lang="cs-CZ" sz="2000" dirty="0" err="1"/>
              <a:t>glokalizace</a:t>
            </a:r>
            <a:r>
              <a:rPr lang="cs-CZ" sz="2000" dirty="0"/>
              <a:t>), </a:t>
            </a:r>
            <a:r>
              <a:rPr lang="cs-CZ" sz="2400" b="1" dirty="0" err="1"/>
              <a:t>deglobalizace</a:t>
            </a:r>
            <a:r>
              <a:rPr lang="cs-CZ" sz="2400" dirty="0"/>
              <a:t>, </a:t>
            </a:r>
            <a:r>
              <a:rPr lang="cs-CZ" sz="2400" b="1" dirty="0"/>
              <a:t>COVID-19 jako konec neoliberální globalizace, ?</a:t>
            </a:r>
            <a:r>
              <a:rPr lang="cs-CZ" sz="2400" dirty="0"/>
              <a:t> nový restart  </a:t>
            </a:r>
          </a:p>
          <a:p>
            <a:endParaRPr lang="cs-CZ" sz="2000" dirty="0"/>
          </a:p>
        </p:txBody>
      </p:sp>
    </p:spTree>
    <p:extLst>
      <p:ext uri="{BB962C8B-B14F-4D97-AF65-F5344CB8AC3E}">
        <p14:creationId xmlns:p14="http://schemas.microsoft.com/office/powerpoint/2010/main" val="26921124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DC8D8A-26FB-4885-907F-0245AF095357}"/>
              </a:ext>
            </a:extLst>
          </p:cNvPr>
          <p:cNvSpPr>
            <a:spLocks noGrp="1"/>
          </p:cNvSpPr>
          <p:nvPr>
            <p:ph type="title"/>
          </p:nvPr>
        </p:nvSpPr>
        <p:spPr>
          <a:xfrm>
            <a:off x="457200" y="116632"/>
            <a:ext cx="8229600" cy="864096"/>
          </a:xfrm>
        </p:spPr>
        <p:txBody>
          <a:bodyPr>
            <a:normAutofit/>
          </a:bodyPr>
          <a:lstStyle/>
          <a:p>
            <a:r>
              <a:rPr lang="cs-CZ" sz="4000" b="1" dirty="0"/>
              <a:t>Globalizace (G) vývoje </a:t>
            </a:r>
          </a:p>
        </p:txBody>
      </p:sp>
      <p:sp>
        <p:nvSpPr>
          <p:cNvPr id="3" name="Zástupný obsah 2">
            <a:extLst>
              <a:ext uri="{FF2B5EF4-FFF2-40B4-BE49-F238E27FC236}">
                <a16:creationId xmlns:a16="http://schemas.microsoft.com/office/drawing/2014/main" id="{B740D216-EB2D-45D7-AEB0-AF4599CCB51A}"/>
              </a:ext>
            </a:extLst>
          </p:cNvPr>
          <p:cNvSpPr>
            <a:spLocks noGrp="1"/>
          </p:cNvSpPr>
          <p:nvPr>
            <p:ph idx="1"/>
          </p:nvPr>
        </p:nvSpPr>
        <p:spPr>
          <a:xfrm>
            <a:off x="35496" y="980728"/>
            <a:ext cx="8928992" cy="5760640"/>
          </a:xfrm>
        </p:spPr>
        <p:txBody>
          <a:bodyPr>
            <a:noAutofit/>
          </a:bodyPr>
          <a:lstStyle/>
          <a:p>
            <a:pPr lvl="1" eaLnBrk="1" hangingPunct="1">
              <a:lnSpc>
                <a:spcPct val="90000"/>
              </a:lnSpc>
              <a:buFont typeface="Wingdings" panose="05000000000000000000" pitchFamily="2" charset="2"/>
              <a:buChar char="§"/>
            </a:pPr>
            <a:r>
              <a:rPr lang="cs-CZ" altLang="cs-CZ" sz="2400" b="1" dirty="0"/>
              <a:t>různá pojetí</a:t>
            </a:r>
            <a:r>
              <a:rPr lang="cs-CZ" altLang="cs-CZ" sz="2400" dirty="0"/>
              <a:t>, klasifikace, </a:t>
            </a:r>
            <a:r>
              <a:rPr lang="cs-CZ" altLang="cs-CZ" sz="2400" b="1" dirty="0"/>
              <a:t>datování</a:t>
            </a:r>
            <a:r>
              <a:rPr lang="cs-CZ" altLang="cs-CZ" sz="2400" dirty="0"/>
              <a:t>, </a:t>
            </a:r>
            <a:r>
              <a:rPr lang="cs-CZ" altLang="cs-CZ" sz="2400" b="1" dirty="0"/>
              <a:t>rozměry,</a:t>
            </a:r>
            <a:r>
              <a:rPr lang="cs-CZ" altLang="cs-CZ" sz="2400" dirty="0"/>
              <a:t> perspektivy a scénáře procesů G </a:t>
            </a:r>
          </a:p>
          <a:p>
            <a:pPr lvl="1" eaLnBrk="1" hangingPunct="1">
              <a:lnSpc>
                <a:spcPct val="90000"/>
              </a:lnSpc>
              <a:buFont typeface="Wingdings" panose="05000000000000000000" pitchFamily="2" charset="2"/>
              <a:buChar char="§"/>
            </a:pPr>
            <a:r>
              <a:rPr lang="cs-CZ" altLang="cs-CZ" sz="2400" dirty="0"/>
              <a:t>úrovně G – </a:t>
            </a:r>
            <a:r>
              <a:rPr lang="cs-CZ" altLang="cs-CZ" sz="2400" b="1" dirty="0"/>
              <a:t>technologická</a:t>
            </a:r>
            <a:r>
              <a:rPr lang="cs-CZ" altLang="cs-CZ" sz="2400" dirty="0"/>
              <a:t>, </a:t>
            </a:r>
            <a:r>
              <a:rPr lang="cs-CZ" altLang="cs-CZ" sz="2400" b="1" dirty="0"/>
              <a:t>ekonomická</a:t>
            </a:r>
            <a:r>
              <a:rPr lang="cs-CZ" altLang="cs-CZ" sz="2400" dirty="0"/>
              <a:t>, </a:t>
            </a:r>
            <a:r>
              <a:rPr lang="cs-CZ" altLang="cs-CZ" sz="2400" b="1" dirty="0"/>
              <a:t>sociální</a:t>
            </a:r>
            <a:r>
              <a:rPr lang="cs-CZ" altLang="cs-CZ" sz="2400" dirty="0"/>
              <a:t>, </a:t>
            </a:r>
            <a:r>
              <a:rPr lang="cs-CZ" altLang="cs-CZ" sz="2400" b="1" dirty="0"/>
              <a:t>politická </a:t>
            </a:r>
            <a:r>
              <a:rPr lang="cs-CZ" altLang="cs-CZ" sz="2400" dirty="0"/>
              <a:t>              </a:t>
            </a:r>
            <a:r>
              <a:rPr lang="cs-CZ" altLang="cs-CZ" sz="1800" dirty="0"/>
              <a:t>(např. dle </a:t>
            </a:r>
            <a:r>
              <a:rPr lang="cs-CZ" sz="1800" dirty="0">
                <a:effectLst/>
                <a:ea typeface="Times New Roman" panose="02020603050405020304" pitchFamily="18" charset="0"/>
              </a:rPr>
              <a:t>Sirůček, P.: Globalizace: vybrané teoretické aspekty, vývoj, výhledy. In Soukup, J. a kol.: </a:t>
            </a:r>
            <a:r>
              <a:rPr lang="cs-CZ" sz="1800" i="1" dirty="0">
                <a:effectLst/>
                <a:ea typeface="Times New Roman" panose="02020603050405020304" pitchFamily="18" charset="0"/>
              </a:rPr>
              <a:t>Zdroje a perspektivy rozvoje evropských ekonomik na počátku               21. století v kontextu soudobé globalizace.</a:t>
            </a:r>
            <a:r>
              <a:rPr lang="cs-CZ" sz="1800" dirty="0">
                <a:effectLst/>
                <a:ea typeface="Times New Roman" panose="02020603050405020304" pitchFamily="18" charset="0"/>
              </a:rPr>
              <a:t> Praha, Management </a:t>
            </a:r>
            <a:r>
              <a:rPr lang="cs-CZ" sz="1800" dirty="0" err="1">
                <a:effectLst/>
                <a:ea typeface="Times New Roman" panose="02020603050405020304" pitchFamily="18" charset="0"/>
              </a:rPr>
              <a:t>Press</a:t>
            </a:r>
            <a:r>
              <a:rPr lang="cs-CZ" sz="1800" dirty="0">
                <a:effectLst/>
                <a:ea typeface="Times New Roman" panose="02020603050405020304" pitchFamily="18" charset="0"/>
              </a:rPr>
              <a:t> 2015)</a:t>
            </a:r>
          </a:p>
          <a:p>
            <a:pPr lvl="1" eaLnBrk="1" hangingPunct="1">
              <a:lnSpc>
                <a:spcPct val="90000"/>
              </a:lnSpc>
              <a:buFont typeface="Wingdings" panose="05000000000000000000" pitchFamily="2" charset="2"/>
              <a:buChar char="§"/>
            </a:pPr>
            <a:r>
              <a:rPr lang="cs-CZ" altLang="cs-CZ" sz="2400" dirty="0"/>
              <a:t>kvantifikace globalizačních tendencí </a:t>
            </a:r>
            <a:r>
              <a:rPr lang="cs-CZ" altLang="cs-CZ" sz="1800" dirty="0"/>
              <a:t>(např. dle Žídek, L.: Globalizace a světové hospodářství. </a:t>
            </a:r>
            <a:r>
              <a:rPr lang="cs-CZ" altLang="cs-CZ" sz="1800" i="1" dirty="0"/>
              <a:t>Politická ekonomie</a:t>
            </a:r>
            <a:r>
              <a:rPr lang="cs-CZ" altLang="cs-CZ" sz="1800" dirty="0"/>
              <a:t>, 2009, č. 5)  </a:t>
            </a:r>
          </a:p>
          <a:p>
            <a:pPr lvl="1" eaLnBrk="1" hangingPunct="1">
              <a:lnSpc>
                <a:spcPct val="90000"/>
              </a:lnSpc>
              <a:buFont typeface="Wingdings" panose="05000000000000000000" pitchFamily="2" charset="2"/>
              <a:buChar char="§"/>
            </a:pPr>
            <a:r>
              <a:rPr lang="cs-CZ" altLang="cs-CZ" sz="2400" dirty="0"/>
              <a:t>lokální a globální charakter společenských rozporů</a:t>
            </a:r>
          </a:p>
          <a:p>
            <a:pPr lvl="1" eaLnBrk="1" hangingPunct="1">
              <a:lnSpc>
                <a:spcPct val="90000"/>
              </a:lnSpc>
              <a:buFont typeface="Wingdings" panose="05000000000000000000" pitchFamily="2" charset="2"/>
              <a:buChar char="§"/>
            </a:pPr>
            <a:r>
              <a:rPr lang="cs-CZ" altLang="cs-CZ" sz="2400" dirty="0"/>
              <a:t>G jako </a:t>
            </a:r>
            <a:r>
              <a:rPr lang="cs-CZ" altLang="cs-CZ" sz="2400" b="1" dirty="0"/>
              <a:t>objektivní civilizační trend </a:t>
            </a:r>
            <a:r>
              <a:rPr lang="cs-CZ" altLang="cs-CZ" sz="2400" dirty="0"/>
              <a:t>versus kapitalistická (</a:t>
            </a:r>
            <a:r>
              <a:rPr lang="cs-CZ" altLang="cs-CZ" sz="2400" b="1" dirty="0"/>
              <a:t>neoliberální</a:t>
            </a:r>
            <a:r>
              <a:rPr lang="cs-CZ" altLang="cs-CZ" sz="2400" dirty="0"/>
              <a:t>) </a:t>
            </a:r>
            <a:r>
              <a:rPr lang="cs-CZ" altLang="cs-CZ" sz="2400" b="1" dirty="0"/>
              <a:t>forma G</a:t>
            </a:r>
          </a:p>
          <a:p>
            <a:pPr lvl="1" eaLnBrk="1" hangingPunct="1">
              <a:lnSpc>
                <a:spcPct val="90000"/>
              </a:lnSpc>
              <a:buFont typeface="Wingdings" panose="05000000000000000000" pitchFamily="2" charset="2"/>
              <a:buChar char="§"/>
            </a:pPr>
            <a:r>
              <a:rPr lang="cs-CZ" altLang="cs-CZ" sz="2400" b="1" dirty="0"/>
              <a:t>ekonomická G</a:t>
            </a:r>
            <a:r>
              <a:rPr lang="cs-CZ" altLang="cs-CZ" sz="2400" dirty="0"/>
              <a:t> </a:t>
            </a:r>
            <a:r>
              <a:rPr lang="cs-CZ" altLang="cs-CZ" sz="1800" dirty="0"/>
              <a:t>(internacionalizace, </a:t>
            </a:r>
            <a:r>
              <a:rPr lang="cs-CZ" altLang="cs-CZ" sz="1800" dirty="0" err="1"/>
              <a:t>transnacionalita</a:t>
            </a:r>
            <a:r>
              <a:rPr lang="cs-CZ" altLang="cs-CZ" sz="1800" dirty="0"/>
              <a:t>, propojení výrobních a informačních sítí apod.) </a:t>
            </a:r>
          </a:p>
          <a:p>
            <a:pPr lvl="1" eaLnBrk="1" hangingPunct="1">
              <a:lnSpc>
                <a:spcPct val="90000"/>
              </a:lnSpc>
              <a:buFont typeface="Wingdings" panose="05000000000000000000" pitchFamily="2" charset="2"/>
              <a:buChar char="§"/>
            </a:pPr>
            <a:r>
              <a:rPr lang="cs-CZ" altLang="cs-CZ" sz="2400" b="1" dirty="0"/>
              <a:t>objekty</a:t>
            </a:r>
            <a:r>
              <a:rPr lang="cs-CZ" altLang="cs-CZ" sz="2400" dirty="0"/>
              <a:t> a </a:t>
            </a:r>
            <a:r>
              <a:rPr lang="cs-CZ" altLang="cs-CZ" sz="2400" b="1" dirty="0"/>
              <a:t>subjekty</a:t>
            </a:r>
            <a:r>
              <a:rPr lang="cs-CZ" altLang="cs-CZ" sz="2400" dirty="0"/>
              <a:t> procesů G</a:t>
            </a:r>
          </a:p>
          <a:p>
            <a:pPr lvl="1" eaLnBrk="1" hangingPunct="1">
              <a:lnSpc>
                <a:spcPct val="90000"/>
              </a:lnSpc>
              <a:buFont typeface="Wingdings" panose="05000000000000000000" pitchFamily="2" charset="2"/>
              <a:buChar char="§"/>
            </a:pPr>
            <a:r>
              <a:rPr lang="cs-CZ" altLang="cs-CZ" sz="2400" b="1" dirty="0"/>
              <a:t>anti- a alter- G hnutí</a:t>
            </a:r>
            <a:r>
              <a:rPr lang="cs-CZ" altLang="cs-CZ" sz="2400" dirty="0"/>
              <a:t> </a:t>
            </a:r>
            <a:r>
              <a:rPr lang="cs-CZ" altLang="cs-CZ" sz="1800" dirty="0"/>
              <a:t>(např. proti </a:t>
            </a:r>
            <a:r>
              <a:rPr lang="cs-CZ" altLang="cs-CZ" sz="1800" i="1" dirty="0"/>
              <a:t>„G finančních trhů“ </a:t>
            </a:r>
            <a:r>
              <a:rPr lang="cs-CZ" altLang="cs-CZ" sz="1800" dirty="0"/>
              <a:t>postavit  </a:t>
            </a:r>
            <a:r>
              <a:rPr lang="cs-CZ" altLang="cs-CZ" sz="1800" i="1" dirty="0"/>
              <a:t>„G solidarity“</a:t>
            </a:r>
            <a:r>
              <a:rPr lang="cs-CZ" altLang="cs-CZ" sz="1800" dirty="0"/>
              <a:t>,    G versus zespolečenštění nebo </a:t>
            </a:r>
            <a:r>
              <a:rPr lang="cs-CZ" altLang="cs-CZ" sz="1800" i="1" dirty="0"/>
              <a:t>„mondializace“</a:t>
            </a:r>
            <a:r>
              <a:rPr lang="cs-CZ" altLang="cs-CZ" sz="1800" dirty="0"/>
              <a:t>, modernita apod.)</a:t>
            </a:r>
          </a:p>
          <a:p>
            <a:pPr lvl="1" eaLnBrk="1" hangingPunct="1">
              <a:lnSpc>
                <a:spcPct val="90000"/>
              </a:lnSpc>
              <a:buFont typeface="Wingdings" panose="05000000000000000000" pitchFamily="2" charset="2"/>
              <a:buChar char="§"/>
            </a:pPr>
            <a:r>
              <a:rPr lang="cs-CZ" altLang="cs-CZ" sz="2400" b="1" dirty="0"/>
              <a:t>rozpory G</a:t>
            </a:r>
            <a:r>
              <a:rPr lang="cs-CZ" altLang="cs-CZ" sz="2400" dirty="0"/>
              <a:t> a </a:t>
            </a:r>
            <a:r>
              <a:rPr lang="cs-CZ" altLang="cs-CZ" sz="2400" b="1" dirty="0" err="1"/>
              <a:t>protitrendy</a:t>
            </a:r>
            <a:r>
              <a:rPr lang="cs-CZ" altLang="cs-CZ" sz="2400" dirty="0"/>
              <a:t> </a:t>
            </a:r>
            <a:r>
              <a:rPr lang="cs-CZ" altLang="cs-CZ" sz="1800" dirty="0"/>
              <a:t>(</a:t>
            </a:r>
            <a:r>
              <a:rPr lang="cs-CZ" altLang="cs-CZ" sz="1800" b="1" dirty="0" err="1"/>
              <a:t>deglobalizace</a:t>
            </a:r>
            <a:r>
              <a:rPr lang="cs-CZ" altLang="cs-CZ" sz="1800" dirty="0"/>
              <a:t>, </a:t>
            </a:r>
            <a:r>
              <a:rPr lang="cs-CZ" altLang="cs-CZ" sz="1800" dirty="0" err="1"/>
              <a:t>glokalizace</a:t>
            </a:r>
            <a:r>
              <a:rPr lang="cs-CZ" altLang="cs-CZ" sz="1800" dirty="0"/>
              <a:t>, </a:t>
            </a:r>
            <a:r>
              <a:rPr lang="cs-CZ" altLang="cs-CZ" sz="1800" i="1" dirty="0"/>
              <a:t>„obraty“ </a:t>
            </a:r>
            <a:r>
              <a:rPr lang="cs-CZ" altLang="cs-CZ" sz="1800" dirty="0"/>
              <a:t>a zpětné vlny G)</a:t>
            </a:r>
            <a:endParaRPr lang="cs-CZ" sz="1800" dirty="0"/>
          </a:p>
        </p:txBody>
      </p:sp>
    </p:spTree>
    <p:extLst>
      <p:ext uri="{BB962C8B-B14F-4D97-AF65-F5344CB8AC3E}">
        <p14:creationId xmlns:p14="http://schemas.microsoft.com/office/powerpoint/2010/main" val="218007564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A43B93-DC7B-4E54-8298-17F47F8C0402}"/>
              </a:ext>
            </a:extLst>
          </p:cNvPr>
          <p:cNvSpPr>
            <a:spLocks noGrp="1"/>
          </p:cNvSpPr>
          <p:nvPr>
            <p:ph type="title"/>
          </p:nvPr>
        </p:nvSpPr>
        <p:spPr>
          <a:xfrm>
            <a:off x="457200" y="116632"/>
            <a:ext cx="8229600" cy="1584176"/>
          </a:xfrm>
        </p:spPr>
        <p:txBody>
          <a:bodyPr>
            <a:normAutofit fontScale="90000"/>
          </a:bodyPr>
          <a:lstStyle/>
          <a:p>
            <a:r>
              <a:rPr lang="cs-CZ" b="1" dirty="0">
                <a:solidFill>
                  <a:srgbClr val="002060"/>
                </a:solidFill>
              </a:rPr>
              <a:t>Kdo má prospěch z G?</a:t>
            </a:r>
            <a:br>
              <a:rPr lang="cs-CZ" b="1" dirty="0">
                <a:solidFill>
                  <a:srgbClr val="002060"/>
                </a:solidFill>
              </a:rPr>
            </a:br>
            <a:r>
              <a:rPr lang="cs-CZ" sz="2200" dirty="0"/>
              <a:t>dle </a:t>
            </a:r>
            <a:r>
              <a:rPr lang="cs-CZ" sz="2200" dirty="0" err="1"/>
              <a:t>Rodrik</a:t>
            </a:r>
            <a:r>
              <a:rPr lang="cs-CZ" sz="2200" dirty="0"/>
              <a:t>, D.: </a:t>
            </a:r>
            <a:r>
              <a:rPr lang="en-US" sz="2200" i="1" dirty="0"/>
              <a:t>The Globalization Paradox: Democracy and the Future of the World Economy</a:t>
            </a:r>
            <a:r>
              <a:rPr lang="cs-CZ" sz="2200" dirty="0"/>
              <a:t>. </a:t>
            </a:r>
            <a:r>
              <a:rPr lang="en-US" sz="2200" dirty="0"/>
              <a:t>New York and London</a:t>
            </a:r>
            <a:r>
              <a:rPr lang="cs-CZ" sz="2200" dirty="0"/>
              <a:t>,</a:t>
            </a:r>
            <a:r>
              <a:rPr lang="en-US" sz="2200" dirty="0"/>
              <a:t> W.</a:t>
            </a:r>
            <a:r>
              <a:rPr lang="cs-CZ" sz="2200" dirty="0"/>
              <a:t> </a:t>
            </a:r>
            <a:r>
              <a:rPr lang="en-US" sz="2200" dirty="0"/>
              <a:t>W. Norton 2011 </a:t>
            </a:r>
            <a:br>
              <a:rPr lang="en-US" sz="1050" b="1" dirty="0"/>
            </a:br>
            <a:endParaRPr lang="cs-CZ" sz="2200" dirty="0"/>
          </a:p>
        </p:txBody>
      </p:sp>
      <p:sp>
        <p:nvSpPr>
          <p:cNvPr id="3" name="Zástupný obsah 2">
            <a:extLst>
              <a:ext uri="{FF2B5EF4-FFF2-40B4-BE49-F238E27FC236}">
                <a16:creationId xmlns:a16="http://schemas.microsoft.com/office/drawing/2014/main" id="{2E58F5BF-0934-47F1-8D35-FD88C9C5DF54}"/>
              </a:ext>
            </a:extLst>
          </p:cNvPr>
          <p:cNvSpPr>
            <a:spLocks noGrp="1"/>
          </p:cNvSpPr>
          <p:nvPr>
            <p:ph idx="1"/>
          </p:nvPr>
        </p:nvSpPr>
        <p:spPr>
          <a:xfrm>
            <a:off x="457200" y="1484784"/>
            <a:ext cx="8229600" cy="5373216"/>
          </a:xfrm>
        </p:spPr>
        <p:txBody>
          <a:bodyPr>
            <a:normAutofit fontScale="92500" lnSpcReduction="10000"/>
          </a:bodyPr>
          <a:lstStyle/>
          <a:p>
            <a:pPr>
              <a:buFont typeface="Wingdings" panose="05000000000000000000" pitchFamily="2" charset="2"/>
              <a:buChar char="§"/>
            </a:pPr>
            <a:r>
              <a:rPr lang="cs-CZ" sz="2200" b="1" dirty="0">
                <a:effectLst/>
              </a:rPr>
              <a:t>negativa G</a:t>
            </a:r>
            <a:r>
              <a:rPr lang="cs-CZ" sz="1900" dirty="0">
                <a:effectLst/>
              </a:rPr>
              <a:t>, G se stala cílem a samoúčelem </a:t>
            </a:r>
          </a:p>
          <a:p>
            <a:pPr>
              <a:buFont typeface="Wingdings" panose="05000000000000000000" pitchFamily="2" charset="2"/>
              <a:buChar char="§"/>
            </a:pPr>
            <a:r>
              <a:rPr lang="cs-CZ" sz="1900" dirty="0">
                <a:effectLst/>
              </a:rPr>
              <a:t>G v pokročilých stadiích vyvolává politicky výbušné reakce,                                          </a:t>
            </a:r>
            <a:r>
              <a:rPr lang="cs-CZ" sz="2200" b="1" dirty="0">
                <a:effectLst/>
              </a:rPr>
              <a:t>vytváří skupiny poražených, prohlubuje rozpory a rozdíly </a:t>
            </a:r>
          </a:p>
          <a:p>
            <a:pPr>
              <a:buFont typeface="Wingdings" panose="05000000000000000000" pitchFamily="2" charset="2"/>
              <a:buChar char="§"/>
            </a:pPr>
            <a:r>
              <a:rPr lang="cs-CZ" sz="2200" b="1" dirty="0" err="1">
                <a:effectLst/>
              </a:rPr>
              <a:t>hyperG</a:t>
            </a:r>
            <a:r>
              <a:rPr lang="cs-CZ" sz="2200" dirty="0">
                <a:effectLst/>
              </a:rPr>
              <a:t> </a:t>
            </a:r>
            <a:r>
              <a:rPr lang="cs-CZ" sz="1900" dirty="0">
                <a:effectLst/>
              </a:rPr>
              <a:t>(= směřování všech zemí k otevřené globální ekonomice, s globálním i trhy a minimem pravidel) </a:t>
            </a:r>
            <a:r>
              <a:rPr lang="cs-CZ" sz="2200" b="1" dirty="0">
                <a:effectLst/>
              </a:rPr>
              <a:t>je dlouhodobě neudržitelná </a:t>
            </a:r>
          </a:p>
          <a:p>
            <a:pPr>
              <a:buFont typeface="Wingdings" panose="05000000000000000000" pitchFamily="2" charset="2"/>
              <a:buChar char="§"/>
            </a:pPr>
            <a:r>
              <a:rPr lang="cs-CZ" sz="1900" b="1" dirty="0"/>
              <a:t>? </a:t>
            </a:r>
            <a:r>
              <a:rPr lang="cs-CZ" sz="1900" dirty="0"/>
              <a:t> demokratické odpovědnost a toho, v čí prospěch jsou nastavena pravidla </a:t>
            </a:r>
          </a:p>
          <a:p>
            <a:pPr>
              <a:buFont typeface="Wingdings" panose="05000000000000000000" pitchFamily="2" charset="2"/>
              <a:buChar char="§"/>
            </a:pPr>
            <a:r>
              <a:rPr lang="cs-CZ" sz="1900" dirty="0">
                <a:effectLst/>
              </a:rPr>
              <a:t>neslučitelnost fungující demokracie a neustále se prohlubující integrace </a:t>
            </a:r>
          </a:p>
          <a:p>
            <a:pPr>
              <a:buFont typeface="Wingdings" panose="05000000000000000000" pitchFamily="2" charset="2"/>
              <a:buChar char="§"/>
            </a:pPr>
            <a:r>
              <a:rPr lang="cs-CZ" sz="2200" b="1" dirty="0"/>
              <a:t>trilema </a:t>
            </a:r>
            <a:r>
              <a:rPr lang="cs-CZ" sz="1900" dirty="0"/>
              <a:t>soudobé politické ekonomie: </a:t>
            </a:r>
            <a:r>
              <a:rPr lang="cs-CZ" sz="2200" b="1" dirty="0" err="1"/>
              <a:t>hyperglobalizovaná</a:t>
            </a:r>
            <a:r>
              <a:rPr lang="cs-CZ" sz="2200" b="1" dirty="0"/>
              <a:t> ekonomika, demokracie a národní stát – společně nemohou existovat, vždy můžeme mít pouze dvě hodnoty </a:t>
            </a:r>
            <a:r>
              <a:rPr lang="cs-CZ" sz="1900" dirty="0"/>
              <a:t>(resp. přidáme v jedné, musíme ubrat v jiné) </a:t>
            </a:r>
          </a:p>
          <a:p>
            <a:pPr>
              <a:buFont typeface="Wingdings" panose="05000000000000000000" pitchFamily="2" charset="2"/>
              <a:buChar char="§"/>
            </a:pPr>
            <a:r>
              <a:rPr lang="cs-CZ" sz="2200" b="1" dirty="0"/>
              <a:t>intenzivní integrace vyžaduje zrušení odlišných pravidel mezi státy, sjednocování je nedemokratické </a:t>
            </a:r>
            <a:r>
              <a:rPr lang="cs-CZ" sz="1900" dirty="0"/>
              <a:t>(odlišné představy různých zemí)</a:t>
            </a:r>
          </a:p>
          <a:p>
            <a:pPr lvl="1">
              <a:buFont typeface="Wingdings" panose="05000000000000000000" pitchFamily="2" charset="2"/>
              <a:buChar char="§"/>
            </a:pPr>
            <a:r>
              <a:rPr lang="cs-CZ" sz="1900" dirty="0"/>
              <a:t>řešení v podobě omezení demokracie</a:t>
            </a:r>
          </a:p>
          <a:p>
            <a:pPr lvl="1">
              <a:buFont typeface="Wingdings" panose="05000000000000000000" pitchFamily="2" charset="2"/>
              <a:buChar char="§"/>
            </a:pPr>
            <a:r>
              <a:rPr lang="cs-CZ" sz="1900" dirty="0"/>
              <a:t>řešení v podobě omezení národního státu                                                     (demokratická odpovědnost politiků na globální úrovni) </a:t>
            </a:r>
          </a:p>
          <a:p>
            <a:pPr lvl="1">
              <a:buFont typeface="Wingdings" panose="05000000000000000000" pitchFamily="2" charset="2"/>
              <a:buChar char="§"/>
            </a:pPr>
            <a:r>
              <a:rPr lang="cs-CZ" sz="1900" dirty="0"/>
              <a:t>řešení v podobě </a:t>
            </a:r>
            <a:r>
              <a:rPr lang="cs-CZ" sz="2200" b="1" dirty="0"/>
              <a:t>omezení ekonomické integrace </a:t>
            </a:r>
            <a:r>
              <a:rPr lang="cs-CZ" sz="1900" dirty="0"/>
              <a:t>–                                                 pro zachování demokracie a národního státu </a:t>
            </a:r>
            <a:r>
              <a:rPr lang="cs-CZ" sz="2200" b="1" dirty="0"/>
              <a:t>musí G zařadit zpátečku</a:t>
            </a:r>
            <a:r>
              <a:rPr lang="cs-CZ" sz="1900" dirty="0"/>
              <a:t>,                        přednost národních priorit a zájmů       </a:t>
            </a:r>
            <a:endParaRPr lang="cs-CZ" sz="1900" dirty="0">
              <a:effectLst/>
            </a:endParaRPr>
          </a:p>
          <a:p>
            <a:endParaRPr lang="cs-CZ" sz="1400" dirty="0"/>
          </a:p>
          <a:p>
            <a:endParaRPr lang="cs-CZ" sz="1200" dirty="0">
              <a:effectLst/>
            </a:endParaRPr>
          </a:p>
        </p:txBody>
      </p:sp>
    </p:spTree>
    <p:extLst>
      <p:ext uri="{BB962C8B-B14F-4D97-AF65-F5344CB8AC3E}">
        <p14:creationId xmlns:p14="http://schemas.microsoft.com/office/powerpoint/2010/main" val="9446143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FB4110-4F58-4A1F-AE08-5DE2190832AB}"/>
              </a:ext>
            </a:extLst>
          </p:cNvPr>
          <p:cNvSpPr>
            <a:spLocks noGrp="1"/>
          </p:cNvSpPr>
          <p:nvPr>
            <p:ph type="title"/>
          </p:nvPr>
        </p:nvSpPr>
        <p:spPr>
          <a:xfrm>
            <a:off x="457200" y="260648"/>
            <a:ext cx="8229600" cy="504056"/>
          </a:xfrm>
        </p:spPr>
        <p:txBody>
          <a:bodyPr>
            <a:noAutofit/>
          </a:bodyPr>
          <a:lstStyle/>
          <a:p>
            <a:r>
              <a:rPr lang="cs-CZ" sz="4000" b="1" dirty="0"/>
              <a:t>Rozpory a datování G </a:t>
            </a:r>
          </a:p>
        </p:txBody>
      </p:sp>
      <p:sp>
        <p:nvSpPr>
          <p:cNvPr id="3" name="Zástupný obsah 2">
            <a:extLst>
              <a:ext uri="{FF2B5EF4-FFF2-40B4-BE49-F238E27FC236}">
                <a16:creationId xmlns:a16="http://schemas.microsoft.com/office/drawing/2014/main" id="{67E82998-988F-4838-A117-91BBD75C31B6}"/>
              </a:ext>
            </a:extLst>
          </p:cNvPr>
          <p:cNvSpPr>
            <a:spLocks noGrp="1"/>
          </p:cNvSpPr>
          <p:nvPr>
            <p:ph idx="1"/>
          </p:nvPr>
        </p:nvSpPr>
        <p:spPr>
          <a:xfrm>
            <a:off x="179512" y="908720"/>
            <a:ext cx="8712968" cy="5949280"/>
          </a:xfrm>
        </p:spPr>
        <p:txBody>
          <a:bodyPr>
            <a:normAutofit lnSpcReduction="10000"/>
          </a:bodyPr>
          <a:lstStyle/>
          <a:p>
            <a:pPr>
              <a:buFont typeface="Wingdings" panose="05000000000000000000" pitchFamily="2" charset="2"/>
              <a:buChar char="§"/>
            </a:pPr>
            <a:r>
              <a:rPr lang="cs-CZ" altLang="cs-CZ" sz="2200" dirty="0"/>
              <a:t>G jako</a:t>
            </a:r>
            <a:r>
              <a:rPr lang="cs-CZ" altLang="cs-CZ" sz="2200" b="1" dirty="0"/>
              <a:t> multidimenzionální, ambivalentní, dynamický, společensko-ekonomický fenomén, který probíhá na řadě úrovní a může nabývat různých podob a forem, včetně odklonů i </a:t>
            </a:r>
            <a:r>
              <a:rPr lang="cs-CZ" altLang="cs-CZ" sz="2200" b="1" dirty="0" err="1"/>
              <a:t>protitendencí</a:t>
            </a:r>
            <a:r>
              <a:rPr lang="cs-CZ" altLang="cs-CZ" sz="2200" b="1" dirty="0"/>
              <a:t> </a:t>
            </a:r>
          </a:p>
          <a:p>
            <a:pPr>
              <a:buFont typeface="Wingdings" panose="05000000000000000000" pitchFamily="2" charset="2"/>
              <a:buChar char="§"/>
            </a:pPr>
            <a:r>
              <a:rPr lang="cs-CZ" altLang="cs-CZ" sz="2200" dirty="0"/>
              <a:t>G spojována primárně s politickou či kulturní nadstavbou </a:t>
            </a:r>
            <a:r>
              <a:rPr lang="cs-CZ" altLang="cs-CZ" sz="2000" dirty="0"/>
              <a:t>(ve smyslu procesů </a:t>
            </a:r>
            <a:r>
              <a:rPr lang="cs-CZ" altLang="cs-CZ" sz="2000" b="1" dirty="0"/>
              <a:t>internacionalizace kultury a hodnot</a:t>
            </a:r>
            <a:r>
              <a:rPr lang="cs-CZ" altLang="cs-CZ" sz="2000" dirty="0"/>
              <a:t>) </a:t>
            </a:r>
            <a:r>
              <a:rPr lang="cs-CZ" altLang="cs-CZ" sz="2200" dirty="0"/>
              <a:t>– již v antice</a:t>
            </a:r>
          </a:p>
          <a:p>
            <a:pPr eaLnBrk="1" hangingPunct="1">
              <a:lnSpc>
                <a:spcPct val="80000"/>
              </a:lnSpc>
            </a:pPr>
            <a:r>
              <a:rPr lang="cs-CZ" altLang="cs-CZ" sz="2200" dirty="0"/>
              <a:t>G ekonomická </a:t>
            </a:r>
            <a:r>
              <a:rPr lang="cs-CZ" altLang="cs-CZ" sz="2000" dirty="0"/>
              <a:t>(procesy </a:t>
            </a:r>
            <a:r>
              <a:rPr lang="cs-CZ" altLang="cs-CZ" sz="2000" b="1" dirty="0"/>
              <a:t>internacionalizace či ekonomické integrace</a:t>
            </a:r>
            <a:r>
              <a:rPr lang="cs-CZ" altLang="cs-CZ" sz="2000" dirty="0"/>
              <a:t>) </a:t>
            </a:r>
            <a:r>
              <a:rPr lang="cs-CZ" altLang="cs-CZ" sz="2200" dirty="0"/>
              <a:t>od cca 16. – 17. století, včetně akcelerace v posledních dekádách, různé </a:t>
            </a:r>
            <a:r>
              <a:rPr lang="cs-CZ" altLang="cs-CZ" sz="2200" i="1" dirty="0"/>
              <a:t>„vlny“ </a:t>
            </a:r>
            <a:r>
              <a:rPr lang="cs-CZ" altLang="cs-CZ" sz="2200" dirty="0"/>
              <a:t>či fáze G </a:t>
            </a:r>
            <a:r>
              <a:rPr lang="cs-CZ" altLang="cs-CZ" sz="2000" dirty="0"/>
              <a:t>(od 60. či 80. let 20. století) </a:t>
            </a:r>
            <a:r>
              <a:rPr lang="cs-CZ" altLang="cs-CZ" sz="2200" dirty="0"/>
              <a:t>apod.   </a:t>
            </a:r>
          </a:p>
          <a:p>
            <a:pPr eaLnBrk="1" hangingPunct="1">
              <a:lnSpc>
                <a:spcPct val="80000"/>
              </a:lnSpc>
            </a:pPr>
            <a:r>
              <a:rPr lang="cs-CZ" altLang="cs-CZ" sz="2200" dirty="0"/>
              <a:t>spojení G s technologickými změnami a jejich vlivem na ekonomiku a společenskou nadstavbu </a:t>
            </a:r>
            <a:r>
              <a:rPr lang="cs-CZ" altLang="cs-CZ" sz="2200" i="1" dirty="0"/>
              <a:t>–</a:t>
            </a:r>
            <a:r>
              <a:rPr lang="cs-CZ" altLang="cs-CZ" sz="2200" dirty="0"/>
              <a:t>  v</a:t>
            </a:r>
            <a:r>
              <a:rPr lang="cs-CZ" altLang="cs-CZ" sz="2200" b="1" dirty="0"/>
              <a:t> technologickém pohledu </a:t>
            </a:r>
            <a:r>
              <a:rPr lang="cs-CZ" altLang="cs-CZ" sz="2200" dirty="0"/>
              <a:t>G figuruje jako forma rozvoje výrobních sil vázaná na nové komunikační a informační technologie </a:t>
            </a:r>
            <a:r>
              <a:rPr lang="cs-CZ" altLang="cs-CZ" sz="2000" dirty="0"/>
              <a:t>(s nástupem v 80. letech či 60. letech ve spojení s vrcholem         IV. dlouhé K-vlny nastartované II. SV)</a:t>
            </a:r>
          </a:p>
          <a:p>
            <a:pPr eaLnBrk="1" hangingPunct="1">
              <a:lnSpc>
                <a:spcPct val="80000"/>
              </a:lnSpc>
            </a:pPr>
            <a:r>
              <a:rPr lang="cs-CZ" altLang="cs-CZ" sz="2200" b="1" dirty="0"/>
              <a:t>rozdílná hodnocení a vnímání</a:t>
            </a:r>
            <a:r>
              <a:rPr lang="cs-CZ" altLang="cs-CZ" sz="2200" dirty="0"/>
              <a:t> důsledků soudobé G  </a:t>
            </a:r>
          </a:p>
          <a:p>
            <a:pPr eaLnBrk="1" hangingPunct="1">
              <a:lnSpc>
                <a:spcPct val="80000"/>
              </a:lnSpc>
            </a:pPr>
            <a:r>
              <a:rPr lang="cs-CZ" altLang="cs-CZ" sz="2200" b="1" dirty="0"/>
              <a:t>perspektivy procesů G</a:t>
            </a:r>
            <a:r>
              <a:rPr lang="cs-CZ" altLang="cs-CZ" sz="2200" dirty="0"/>
              <a:t> z hlediska politických ideologií </a:t>
            </a:r>
            <a:r>
              <a:rPr lang="cs-CZ" altLang="cs-CZ" sz="2000" dirty="0"/>
              <a:t>(liberální, sociálně-demokratické, </a:t>
            </a:r>
            <a:r>
              <a:rPr lang="cs-CZ" altLang="cs-CZ" sz="2000" dirty="0" err="1"/>
              <a:t>neokonzervativní</a:t>
            </a:r>
            <a:r>
              <a:rPr lang="cs-CZ" altLang="cs-CZ" sz="2000" dirty="0"/>
              <a:t>, socialistické, marxistické, ekologické aj. scénáře)</a:t>
            </a:r>
            <a:r>
              <a:rPr lang="cs-CZ" altLang="cs-CZ" sz="2200" dirty="0"/>
              <a:t>, </a:t>
            </a:r>
            <a:r>
              <a:rPr lang="cs-CZ" altLang="cs-CZ" sz="2200" dirty="0" err="1"/>
              <a:t>chaotizace</a:t>
            </a:r>
            <a:r>
              <a:rPr lang="cs-CZ" altLang="cs-CZ" sz="2200" dirty="0"/>
              <a:t> vývoje, kumulace a souběh krizí  </a:t>
            </a:r>
          </a:p>
          <a:p>
            <a:pPr eaLnBrk="1" hangingPunct="1">
              <a:lnSpc>
                <a:spcPct val="80000"/>
              </a:lnSpc>
            </a:pPr>
            <a:r>
              <a:rPr lang="cs-CZ" altLang="cs-CZ" sz="2200" b="1" dirty="0"/>
              <a:t>nestability a rizika</a:t>
            </a:r>
            <a:r>
              <a:rPr lang="cs-CZ" altLang="cs-CZ" sz="2200" dirty="0"/>
              <a:t> současné fáze G, zpomalování a krize neoliberální G</a:t>
            </a:r>
          </a:p>
          <a:p>
            <a:pPr eaLnBrk="1" hangingPunct="1">
              <a:lnSpc>
                <a:spcPct val="80000"/>
              </a:lnSpc>
            </a:pPr>
            <a:r>
              <a:rPr lang="cs-CZ" altLang="cs-CZ" sz="2200" b="1" dirty="0"/>
              <a:t>? </a:t>
            </a:r>
            <a:r>
              <a:rPr lang="cs-CZ" altLang="cs-CZ" sz="2200" dirty="0"/>
              <a:t>obraty k </a:t>
            </a:r>
            <a:r>
              <a:rPr lang="cs-CZ" altLang="cs-CZ" sz="2200" b="1" dirty="0"/>
              <a:t>lokalizaci </a:t>
            </a:r>
            <a:r>
              <a:rPr lang="cs-CZ" altLang="cs-CZ" sz="2200" dirty="0"/>
              <a:t>a</a:t>
            </a:r>
            <a:r>
              <a:rPr lang="cs-CZ" altLang="cs-CZ" sz="2200" b="1" dirty="0"/>
              <a:t> </a:t>
            </a:r>
            <a:r>
              <a:rPr lang="cs-CZ" altLang="cs-CZ" sz="2200" b="1" dirty="0" err="1"/>
              <a:t>deglobalizaci</a:t>
            </a:r>
            <a:r>
              <a:rPr lang="cs-CZ" altLang="cs-CZ" sz="2200" dirty="0"/>
              <a:t>  </a:t>
            </a:r>
          </a:p>
          <a:p>
            <a:pPr eaLnBrk="1" hangingPunct="1">
              <a:lnSpc>
                <a:spcPct val="80000"/>
              </a:lnSpc>
            </a:pPr>
            <a:r>
              <a:rPr lang="cs-CZ" altLang="cs-CZ" sz="2000" b="1" dirty="0"/>
              <a:t>? </a:t>
            </a:r>
            <a:r>
              <a:rPr lang="cs-CZ" altLang="cs-CZ" sz="2200" b="1" dirty="0"/>
              <a:t>COVID-19 – kolaps nebo restart (neoliberální) G  </a:t>
            </a:r>
          </a:p>
          <a:p>
            <a:pPr eaLnBrk="1" hangingPunct="1">
              <a:lnSpc>
                <a:spcPct val="80000"/>
              </a:lnSpc>
            </a:pPr>
            <a:r>
              <a:rPr lang="cs-CZ" altLang="cs-CZ" sz="2200" b="1" dirty="0"/>
              <a:t>? události roku 2022 – konec G či odložení G jako takové        </a:t>
            </a:r>
          </a:p>
          <a:p>
            <a:endParaRPr lang="cs-CZ" dirty="0"/>
          </a:p>
        </p:txBody>
      </p:sp>
    </p:spTree>
    <p:extLst>
      <p:ext uri="{BB962C8B-B14F-4D97-AF65-F5344CB8AC3E}">
        <p14:creationId xmlns:p14="http://schemas.microsoft.com/office/powerpoint/2010/main" val="2830817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1152128"/>
          </a:xfrm>
        </p:spPr>
        <p:txBody>
          <a:bodyPr>
            <a:noAutofit/>
          </a:bodyPr>
          <a:lstStyle/>
          <a:p>
            <a:r>
              <a:rPr lang="cs-CZ" sz="3200" b="1" dirty="0"/>
              <a:t>Další prameny k inovacím, K-vlnám, futurologii, globalizaci, pandemii</a:t>
            </a:r>
          </a:p>
        </p:txBody>
      </p:sp>
      <p:sp>
        <p:nvSpPr>
          <p:cNvPr id="3" name="Zástupný symbol pro obsah 2"/>
          <p:cNvSpPr>
            <a:spLocks noGrp="1"/>
          </p:cNvSpPr>
          <p:nvPr>
            <p:ph idx="1"/>
          </p:nvPr>
        </p:nvSpPr>
        <p:spPr>
          <a:xfrm>
            <a:off x="107504" y="1268760"/>
            <a:ext cx="8712968" cy="5589240"/>
          </a:xfrm>
        </p:spPr>
        <p:txBody>
          <a:bodyPr>
            <a:normAutofit fontScale="32500" lnSpcReduction="20000"/>
          </a:bodyPr>
          <a:lstStyle/>
          <a:p>
            <a:r>
              <a:rPr lang="cs-CZ" sz="6200" dirty="0" err="1">
                <a:effectLst/>
                <a:ea typeface="Times New Roman" panose="02020603050405020304" pitchFamily="18" charset="0"/>
                <a:cs typeface="Times New Roman" panose="02020603050405020304" pitchFamily="18" charset="0"/>
              </a:rPr>
              <a:t>Borio</a:t>
            </a:r>
            <a:r>
              <a:rPr lang="cs-CZ" sz="6200" dirty="0">
                <a:effectLst/>
                <a:ea typeface="Times New Roman" panose="02020603050405020304" pitchFamily="18" charset="0"/>
                <a:cs typeface="Times New Roman" panose="02020603050405020304" pitchFamily="18" charset="0"/>
              </a:rPr>
              <a:t>, C.: </a:t>
            </a:r>
            <a:r>
              <a:rPr lang="cs-CZ" sz="6200" dirty="0" err="1">
                <a:effectLst/>
                <a:ea typeface="Times New Roman" panose="02020603050405020304" pitchFamily="18" charset="0"/>
                <a:cs typeface="Times New Roman" panose="02020603050405020304" pitchFamily="18" charset="0"/>
              </a:rPr>
              <a:t>The</a:t>
            </a:r>
            <a:r>
              <a:rPr lang="cs-CZ" sz="6200" dirty="0">
                <a:effectLst/>
                <a:ea typeface="Times New Roman" panose="02020603050405020304" pitchFamily="18" charset="0"/>
                <a:cs typeface="Times New Roman" panose="02020603050405020304" pitchFamily="18" charset="0"/>
              </a:rPr>
              <a:t> Covid-19 </a:t>
            </a:r>
            <a:r>
              <a:rPr lang="cs-CZ" sz="6200" dirty="0" err="1">
                <a:effectLst/>
                <a:ea typeface="Times New Roman" panose="02020603050405020304" pitchFamily="18" charset="0"/>
                <a:cs typeface="Times New Roman" panose="02020603050405020304" pitchFamily="18" charset="0"/>
              </a:rPr>
              <a:t>Economic</a:t>
            </a:r>
            <a:r>
              <a:rPr lang="cs-CZ" sz="6200" dirty="0">
                <a:effectLst/>
                <a:ea typeface="Times New Roman" panose="02020603050405020304" pitchFamily="18" charset="0"/>
                <a:cs typeface="Times New Roman" panose="02020603050405020304" pitchFamily="18" charset="0"/>
              </a:rPr>
              <a:t> </a:t>
            </a:r>
            <a:r>
              <a:rPr lang="cs-CZ" sz="6200" dirty="0" err="1">
                <a:effectLst/>
                <a:ea typeface="Times New Roman" panose="02020603050405020304" pitchFamily="18" charset="0"/>
                <a:cs typeface="Times New Roman" panose="02020603050405020304" pitchFamily="18" charset="0"/>
              </a:rPr>
              <a:t>Crisis</a:t>
            </a:r>
            <a:r>
              <a:rPr lang="cs-CZ" sz="6200" dirty="0">
                <a:effectLst/>
                <a:ea typeface="Times New Roman" panose="02020603050405020304" pitchFamily="18" charset="0"/>
                <a:cs typeface="Times New Roman" panose="02020603050405020304" pitchFamily="18" charset="0"/>
              </a:rPr>
              <a:t>: </a:t>
            </a:r>
            <a:r>
              <a:rPr lang="cs-CZ" sz="6200" dirty="0" err="1">
                <a:effectLst/>
                <a:ea typeface="Times New Roman" panose="02020603050405020304" pitchFamily="18" charset="0"/>
                <a:cs typeface="Times New Roman" panose="02020603050405020304" pitchFamily="18" charset="0"/>
              </a:rPr>
              <a:t>Dangerously</a:t>
            </a:r>
            <a:r>
              <a:rPr lang="cs-CZ" sz="6200" dirty="0">
                <a:effectLst/>
                <a:ea typeface="Times New Roman" panose="02020603050405020304" pitchFamily="18" charset="0"/>
                <a:cs typeface="Times New Roman" panose="02020603050405020304" pitchFamily="18" charset="0"/>
              </a:rPr>
              <a:t> </a:t>
            </a:r>
            <a:r>
              <a:rPr lang="cs-CZ" sz="6200" dirty="0" err="1">
                <a:effectLst/>
                <a:ea typeface="Times New Roman" panose="02020603050405020304" pitchFamily="18" charset="0"/>
                <a:cs typeface="Times New Roman" panose="02020603050405020304" pitchFamily="18" charset="0"/>
              </a:rPr>
              <a:t>Unique</a:t>
            </a:r>
            <a:r>
              <a:rPr lang="cs-CZ" sz="6200" dirty="0">
                <a:effectLst/>
                <a:ea typeface="Times New Roman" panose="02020603050405020304" pitchFamily="18" charset="0"/>
                <a:cs typeface="Times New Roman" panose="02020603050405020304" pitchFamily="18" charset="0"/>
              </a:rPr>
              <a:t>. </a:t>
            </a:r>
            <a:r>
              <a:rPr lang="cs-CZ" sz="6200" i="1" dirty="0">
                <a:effectLst/>
                <a:ea typeface="Times New Roman" panose="02020603050405020304" pitchFamily="18" charset="0"/>
                <a:cs typeface="Times New Roman" panose="02020603050405020304" pitchFamily="18" charset="0"/>
              </a:rPr>
              <a:t>Business </a:t>
            </a:r>
            <a:r>
              <a:rPr lang="cs-CZ" sz="6200" i="1" dirty="0" err="1">
                <a:effectLst/>
                <a:ea typeface="Times New Roman" panose="02020603050405020304" pitchFamily="18" charset="0"/>
                <a:cs typeface="Times New Roman" panose="02020603050405020304" pitchFamily="18" charset="0"/>
              </a:rPr>
              <a:t>Economics</a:t>
            </a:r>
            <a:r>
              <a:rPr lang="cs-CZ" sz="6200" dirty="0">
                <a:effectLst/>
                <a:ea typeface="Times New Roman" panose="02020603050405020304" pitchFamily="18" charset="0"/>
                <a:cs typeface="Times New Roman" panose="02020603050405020304" pitchFamily="18" charset="0"/>
              </a:rPr>
              <a:t>, 2020, č. 4</a:t>
            </a:r>
            <a:endParaRPr lang="cs-CZ" sz="6200" u="sng" dirty="0"/>
          </a:p>
          <a:p>
            <a:r>
              <a:rPr lang="cs-CZ" sz="6200" u="sng" dirty="0"/>
              <a:t>Heczko, S. a kol.</a:t>
            </a:r>
            <a:r>
              <a:rPr lang="cs-CZ" sz="6200" dirty="0"/>
              <a:t>: </a:t>
            </a:r>
            <a:r>
              <a:rPr lang="cs-CZ" sz="6200" i="1" dirty="0"/>
              <a:t>Hospodářské cykly: Teorie a realita.</a:t>
            </a:r>
            <a:r>
              <a:rPr lang="cs-CZ" sz="6200" dirty="0"/>
              <a:t> Praha, BIVŠ 2016</a:t>
            </a:r>
          </a:p>
          <a:p>
            <a:r>
              <a:rPr lang="cs-CZ" sz="6200" dirty="0"/>
              <a:t>Janáček, K., Janáčková, S.: Hrozba sekulární stagnace. </a:t>
            </a:r>
            <a:r>
              <a:rPr lang="cs-CZ" sz="6200" i="1" dirty="0"/>
              <a:t>Politická ekonomie</a:t>
            </a:r>
            <a:r>
              <a:rPr lang="cs-CZ" sz="6200" dirty="0"/>
              <a:t>, 2018, č. 1</a:t>
            </a:r>
          </a:p>
          <a:p>
            <a:r>
              <a:rPr lang="cs-CZ" sz="6200" dirty="0" err="1"/>
              <a:t>Korotayev</a:t>
            </a:r>
            <a:r>
              <a:rPr lang="cs-CZ" sz="6200" dirty="0"/>
              <a:t>, A. V., </a:t>
            </a:r>
            <a:r>
              <a:rPr lang="cs-CZ" sz="6200" dirty="0" err="1"/>
              <a:t>Devezas</a:t>
            </a:r>
            <a:r>
              <a:rPr lang="cs-CZ" sz="6200" dirty="0"/>
              <a:t>, T. C., </a:t>
            </a:r>
            <a:r>
              <a:rPr lang="cs-CZ" sz="6200" dirty="0" err="1"/>
              <a:t>Grinin</a:t>
            </a:r>
            <a:r>
              <a:rPr lang="cs-CZ" sz="6200" dirty="0"/>
              <a:t>, L. E. (</a:t>
            </a:r>
            <a:r>
              <a:rPr lang="cs-CZ" sz="6200" dirty="0" err="1"/>
              <a:t>eds</a:t>
            </a:r>
            <a:r>
              <a:rPr lang="cs-CZ" sz="6200" dirty="0"/>
              <a:t>.): </a:t>
            </a:r>
            <a:r>
              <a:rPr lang="cs-CZ" sz="6200" i="1" dirty="0" err="1"/>
              <a:t>Kondratiew</a:t>
            </a:r>
            <a:r>
              <a:rPr lang="cs-CZ" sz="6200" i="1" dirty="0"/>
              <a:t> </a:t>
            </a:r>
            <a:r>
              <a:rPr lang="cs-CZ" sz="6200" i="1" dirty="0" err="1"/>
              <a:t>Waves</a:t>
            </a:r>
            <a:r>
              <a:rPr lang="cs-CZ" sz="6200" i="1" dirty="0"/>
              <a:t>: </a:t>
            </a:r>
            <a:r>
              <a:rPr lang="cs-CZ" sz="6200" i="1" dirty="0" err="1"/>
              <a:t>Juglar</a:t>
            </a:r>
            <a:r>
              <a:rPr lang="cs-CZ" sz="6200" i="1" dirty="0"/>
              <a:t> – </a:t>
            </a:r>
            <a:r>
              <a:rPr lang="cs-CZ" sz="6200" i="1" dirty="0" err="1"/>
              <a:t>Kuznets</a:t>
            </a:r>
            <a:r>
              <a:rPr lang="cs-CZ" sz="6200" i="1" dirty="0"/>
              <a:t> – </a:t>
            </a:r>
            <a:r>
              <a:rPr lang="cs-CZ" sz="6200" i="1" dirty="0" err="1"/>
              <a:t>Kondratieff</a:t>
            </a:r>
            <a:r>
              <a:rPr lang="cs-CZ" sz="6200" i="1" dirty="0"/>
              <a:t>. </a:t>
            </a:r>
            <a:r>
              <a:rPr lang="cs-CZ" sz="6200" dirty="0"/>
              <a:t>Volgograd, </a:t>
            </a:r>
            <a:r>
              <a:rPr lang="cs-CZ" sz="6200" dirty="0" err="1"/>
              <a:t>Uchitel</a:t>
            </a:r>
            <a:r>
              <a:rPr lang="cs-CZ" sz="6200" dirty="0"/>
              <a:t> </a:t>
            </a:r>
            <a:r>
              <a:rPr lang="cs-CZ" sz="6200" dirty="0" err="1"/>
              <a:t>Publishing</a:t>
            </a:r>
            <a:r>
              <a:rPr lang="cs-CZ" sz="6200" dirty="0"/>
              <a:t> House 2014</a:t>
            </a:r>
          </a:p>
          <a:p>
            <a:r>
              <a:rPr lang="cs-CZ" sz="6200" u="sng" dirty="0"/>
              <a:t>Sirůček, P.</a:t>
            </a:r>
            <a:r>
              <a:rPr lang="cs-CZ" sz="6200" dirty="0"/>
              <a:t>: Teorie inovací J. A. </a:t>
            </a:r>
            <a:r>
              <a:rPr lang="cs-CZ" sz="6200" dirty="0" err="1"/>
              <a:t>Schumpetera</a:t>
            </a:r>
            <a:r>
              <a:rPr lang="cs-CZ" sz="6200" dirty="0"/>
              <a:t> a její rozpracování F. Valentou. </a:t>
            </a:r>
            <a:r>
              <a:rPr lang="cs-CZ" sz="6200" i="1" dirty="0"/>
              <a:t>Ekonomie a Management</a:t>
            </a:r>
            <a:r>
              <a:rPr lang="cs-CZ" sz="6200" dirty="0"/>
              <a:t>, 2005, č. 3</a:t>
            </a:r>
          </a:p>
          <a:p>
            <a:pPr lvl="0"/>
            <a:r>
              <a:rPr lang="cs-CZ" sz="6200" dirty="0"/>
              <a:t>Sirůček, P.: Polozapomenuté postavy ekonomického myšlení: J. A. </a:t>
            </a:r>
            <a:r>
              <a:rPr lang="cs-CZ" sz="6200" dirty="0" err="1"/>
              <a:t>Schumpeter</a:t>
            </a:r>
            <a:r>
              <a:rPr lang="cs-CZ" sz="6200" dirty="0"/>
              <a:t>. </a:t>
            </a:r>
            <a:r>
              <a:rPr lang="cs-CZ" sz="6200" i="1" dirty="0"/>
              <a:t>Acta </a:t>
            </a:r>
            <a:r>
              <a:rPr lang="cs-CZ" sz="6200" i="1" dirty="0" err="1"/>
              <a:t>Oeconomica</a:t>
            </a:r>
            <a:r>
              <a:rPr lang="cs-CZ" sz="6200" i="1" dirty="0"/>
              <a:t> </a:t>
            </a:r>
            <a:r>
              <a:rPr lang="cs-CZ" sz="6200" i="1" dirty="0" err="1"/>
              <a:t>Pragensia</a:t>
            </a:r>
            <a:r>
              <a:rPr lang="cs-CZ" sz="6200" dirty="0"/>
              <a:t>, 2016, č. 3</a:t>
            </a:r>
          </a:p>
          <a:p>
            <a:r>
              <a:rPr lang="cs-CZ" sz="6200" dirty="0"/>
              <a:t>Sirůček, P.: Polozapomenuté postavy ekonomického myšlení: F. Valenta. </a:t>
            </a:r>
            <a:r>
              <a:rPr lang="cs-CZ" sz="6200" i="1" dirty="0"/>
              <a:t>Acta </a:t>
            </a:r>
            <a:r>
              <a:rPr lang="cs-CZ" sz="6200" i="1" dirty="0" err="1"/>
              <a:t>Oeconomica</a:t>
            </a:r>
            <a:r>
              <a:rPr lang="cs-CZ" sz="6200" i="1" dirty="0"/>
              <a:t> </a:t>
            </a:r>
            <a:r>
              <a:rPr lang="cs-CZ" sz="6200" i="1" dirty="0" err="1"/>
              <a:t>Pragensia</a:t>
            </a:r>
            <a:r>
              <a:rPr lang="cs-CZ" sz="6200" dirty="0"/>
              <a:t>, 2016, č. 4 (též </a:t>
            </a:r>
            <a:r>
              <a:rPr lang="cs-CZ" sz="6200" i="1" dirty="0"/>
              <a:t>Alternativy (časopis CSTS)</a:t>
            </a:r>
            <a:r>
              <a:rPr lang="cs-CZ" sz="6200" dirty="0"/>
              <a:t>, 2017, č. 1)</a:t>
            </a:r>
          </a:p>
          <a:p>
            <a:r>
              <a:rPr lang="cs-CZ" sz="6200" dirty="0">
                <a:effectLst/>
                <a:ea typeface="Times New Roman" panose="02020603050405020304" pitchFamily="18" charset="0"/>
              </a:rPr>
              <a:t>Sirůček, P.: Polozapomenuté postavy ekonomického myšlení: A. </a:t>
            </a:r>
            <a:r>
              <a:rPr lang="cs-CZ" sz="6200" dirty="0" err="1">
                <a:effectLst/>
                <a:ea typeface="Times New Roman" panose="02020603050405020304" pitchFamily="18" charset="0"/>
              </a:rPr>
              <a:t>Toffler</a:t>
            </a:r>
            <a:r>
              <a:rPr lang="cs-CZ" sz="6200" dirty="0">
                <a:effectLst/>
                <a:ea typeface="Times New Roman" panose="02020603050405020304" pitchFamily="18" charset="0"/>
              </a:rPr>
              <a:t>. </a:t>
            </a:r>
            <a:r>
              <a:rPr lang="cs-CZ" sz="6200" i="1" dirty="0">
                <a:effectLst/>
                <a:ea typeface="Times New Roman" panose="02020603050405020304" pitchFamily="18" charset="0"/>
              </a:rPr>
              <a:t>Acta </a:t>
            </a:r>
            <a:r>
              <a:rPr lang="cs-CZ" sz="6200" i="1" dirty="0" err="1">
                <a:effectLst/>
                <a:ea typeface="Times New Roman" panose="02020603050405020304" pitchFamily="18" charset="0"/>
              </a:rPr>
              <a:t>Oeconomica</a:t>
            </a:r>
            <a:r>
              <a:rPr lang="cs-CZ" sz="6200" i="1" dirty="0">
                <a:effectLst/>
                <a:ea typeface="Times New Roman" panose="02020603050405020304" pitchFamily="18" charset="0"/>
              </a:rPr>
              <a:t> </a:t>
            </a:r>
            <a:r>
              <a:rPr lang="cs-CZ" sz="6200" i="1" dirty="0" err="1">
                <a:effectLst/>
                <a:ea typeface="Times New Roman" panose="02020603050405020304" pitchFamily="18" charset="0"/>
              </a:rPr>
              <a:t>Pragensia</a:t>
            </a:r>
            <a:r>
              <a:rPr lang="cs-CZ" sz="6200" dirty="0">
                <a:effectLst/>
                <a:ea typeface="Times New Roman" panose="02020603050405020304" pitchFamily="18" charset="0"/>
              </a:rPr>
              <a:t>, 2017, č. 4 (</a:t>
            </a:r>
            <a:r>
              <a:rPr lang="cs-CZ" sz="6200" dirty="0"/>
              <a:t>též </a:t>
            </a:r>
            <a:r>
              <a:rPr lang="cs-CZ" sz="6200" i="1" dirty="0"/>
              <a:t>Alternativy (časopis CSTS)</a:t>
            </a:r>
            <a:r>
              <a:rPr lang="cs-CZ" sz="6200" dirty="0"/>
              <a:t>, 2020, č. 8)</a:t>
            </a:r>
          </a:p>
          <a:p>
            <a:r>
              <a:rPr lang="cs-CZ" sz="6200" u="sng" dirty="0">
                <a:effectLst/>
                <a:ea typeface="Calibri" panose="020F0502020204030204" pitchFamily="34" charset="0"/>
              </a:rPr>
              <a:t>Šulc, J.</a:t>
            </a:r>
            <a:r>
              <a:rPr lang="cs-CZ" sz="6200" dirty="0">
                <a:effectLst/>
                <a:ea typeface="Calibri" panose="020F0502020204030204" pitchFamily="34" charset="0"/>
              </a:rPr>
              <a:t>:</a:t>
            </a:r>
            <a:r>
              <a:rPr lang="cs-CZ" sz="6200" dirty="0">
                <a:effectLst/>
                <a:ea typeface="Times New Roman" panose="02020603050405020304" pitchFamily="18" charset="0"/>
              </a:rPr>
              <a:t> Úvahy o sociálně ekonomických dopadech covidu-19 v kontextu českých národních zájmů. </a:t>
            </a:r>
            <a:r>
              <a:rPr lang="cs-CZ" sz="6200" i="1" dirty="0"/>
              <a:t>Fórum sociální politiky, </a:t>
            </a:r>
            <a:r>
              <a:rPr lang="cs-CZ" sz="6200" dirty="0"/>
              <a:t>2020, č. 6 </a:t>
            </a:r>
          </a:p>
          <a:p>
            <a:pPr lvl="0"/>
            <a:r>
              <a:rPr lang="cs-CZ" sz="6200" dirty="0"/>
              <a:t>Švihlíková, I.: </a:t>
            </a:r>
            <a:r>
              <a:rPr lang="cs-CZ" sz="6200" i="1" dirty="0"/>
              <a:t>Globalizace &amp; krize: Souvislosti a scénáře.</a:t>
            </a:r>
            <a:r>
              <a:rPr lang="cs-CZ" sz="6200" dirty="0"/>
              <a:t> Praha, </a:t>
            </a:r>
            <a:r>
              <a:rPr lang="cs-CZ" sz="6200" dirty="0" err="1"/>
              <a:t>Grimmus</a:t>
            </a:r>
            <a:r>
              <a:rPr lang="cs-CZ" sz="6200" dirty="0"/>
              <a:t> 2010</a:t>
            </a:r>
          </a:p>
          <a:p>
            <a:r>
              <a:rPr lang="cs-CZ" sz="6200" dirty="0"/>
              <a:t>Vlček, R.: </a:t>
            </a:r>
            <a:r>
              <a:rPr lang="cs-CZ" sz="6200" i="1" dirty="0"/>
              <a:t>Inovace v hospodářské praxi.</a:t>
            </a:r>
            <a:r>
              <a:rPr lang="cs-CZ" sz="6200" dirty="0"/>
              <a:t> Olomouc, Moravská vysoká škola Olomouc 2010 </a:t>
            </a:r>
          </a:p>
          <a:p>
            <a:pPr lvl="0"/>
            <a:endParaRPr lang="cs-CZ" sz="6200" dirty="0"/>
          </a:p>
          <a:p>
            <a:endParaRPr lang="cs-CZ" dirty="0"/>
          </a:p>
        </p:txBody>
      </p:sp>
    </p:spTree>
    <p:extLst>
      <p:ext uri="{BB962C8B-B14F-4D97-AF65-F5344CB8AC3E}">
        <p14:creationId xmlns:p14="http://schemas.microsoft.com/office/powerpoint/2010/main" val="23088302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352929" cy="1080120"/>
          </a:xfrm>
        </p:spPr>
        <p:txBody>
          <a:bodyPr>
            <a:noAutofit/>
          </a:bodyPr>
          <a:lstStyle/>
          <a:p>
            <a:r>
              <a:rPr lang="cs-CZ" sz="3200" b="1" dirty="0"/>
              <a:t>Další prameny k fenoménu 4.0, 5.0, </a:t>
            </a:r>
            <a:r>
              <a:rPr lang="cs-CZ" sz="3200" b="1" dirty="0" err="1"/>
              <a:t>digisvětu</a:t>
            </a:r>
            <a:r>
              <a:rPr lang="cs-CZ" sz="3200" b="1" dirty="0"/>
              <a:t>,                 technologickým aj. revolucím, ekonomii </a:t>
            </a:r>
            <a:r>
              <a:rPr lang="cs-CZ" sz="3200" b="1" dirty="0" err="1"/>
              <a:t>etc</a:t>
            </a:r>
            <a:r>
              <a:rPr lang="cs-CZ" sz="3200" b="1" dirty="0"/>
              <a:t>.</a:t>
            </a:r>
            <a:endParaRPr lang="cs-CZ" sz="3200" dirty="0"/>
          </a:p>
        </p:txBody>
      </p:sp>
      <p:sp>
        <p:nvSpPr>
          <p:cNvPr id="3" name="Zástupný symbol pro obsah 2"/>
          <p:cNvSpPr>
            <a:spLocks noGrp="1"/>
          </p:cNvSpPr>
          <p:nvPr>
            <p:ph idx="1"/>
          </p:nvPr>
        </p:nvSpPr>
        <p:spPr>
          <a:xfrm>
            <a:off x="179512" y="1196752"/>
            <a:ext cx="8712969" cy="5544616"/>
          </a:xfrm>
        </p:spPr>
        <p:txBody>
          <a:bodyPr>
            <a:normAutofit fontScale="25000" lnSpcReduction="20000"/>
          </a:bodyPr>
          <a:lstStyle/>
          <a:p>
            <a:r>
              <a:rPr lang="cs-CZ" sz="8000" dirty="0" err="1"/>
              <a:t>Acemoglu</a:t>
            </a:r>
            <a:r>
              <a:rPr lang="cs-CZ" sz="8000" dirty="0"/>
              <a:t>, D. K., </a:t>
            </a:r>
            <a:r>
              <a:rPr lang="cs-CZ" sz="8000" dirty="0" err="1"/>
              <a:t>Restrepo</a:t>
            </a:r>
            <a:r>
              <a:rPr lang="cs-CZ" sz="8000" dirty="0"/>
              <a:t>, P.: </a:t>
            </a:r>
            <a:r>
              <a:rPr lang="en-MY" sz="8000" dirty="0">
                <a:effectLst/>
                <a:ea typeface="Calibri" panose="020F0502020204030204" pitchFamily="34" charset="0"/>
              </a:rPr>
              <a:t>Robots and </a:t>
            </a:r>
            <a:r>
              <a:rPr lang="cs-CZ" sz="8000" dirty="0">
                <a:effectLst/>
                <a:ea typeface="Calibri" panose="020F0502020204030204" pitchFamily="34" charset="0"/>
              </a:rPr>
              <a:t>J</a:t>
            </a:r>
            <a:r>
              <a:rPr lang="en-MY" sz="8000" dirty="0" err="1">
                <a:effectLst/>
                <a:ea typeface="Calibri" panose="020F0502020204030204" pitchFamily="34" charset="0"/>
              </a:rPr>
              <a:t>obs</a:t>
            </a:r>
            <a:r>
              <a:rPr lang="en-MY" sz="8000" dirty="0">
                <a:effectLst/>
                <a:ea typeface="Calibri" panose="020F0502020204030204" pitchFamily="34" charset="0"/>
              </a:rPr>
              <a:t>: </a:t>
            </a:r>
            <a:r>
              <a:rPr lang="cs-CZ" sz="8000" dirty="0">
                <a:effectLst/>
                <a:ea typeface="Calibri" panose="020F0502020204030204" pitchFamily="34" charset="0"/>
              </a:rPr>
              <a:t>E</a:t>
            </a:r>
            <a:r>
              <a:rPr lang="en-MY" sz="8000" dirty="0" err="1">
                <a:effectLst/>
                <a:ea typeface="Calibri" panose="020F0502020204030204" pitchFamily="34" charset="0"/>
              </a:rPr>
              <a:t>vidence</a:t>
            </a:r>
            <a:r>
              <a:rPr lang="en-MY" sz="8000" dirty="0">
                <a:effectLst/>
                <a:ea typeface="Calibri" panose="020F0502020204030204" pitchFamily="34" charset="0"/>
              </a:rPr>
              <a:t> from US </a:t>
            </a:r>
            <a:r>
              <a:rPr lang="cs-CZ" sz="8000" dirty="0">
                <a:effectLst/>
                <a:ea typeface="Calibri" panose="020F0502020204030204" pitchFamily="34" charset="0"/>
              </a:rPr>
              <a:t>L</a:t>
            </a:r>
            <a:r>
              <a:rPr lang="en-MY" sz="8000" dirty="0" err="1">
                <a:effectLst/>
                <a:ea typeface="Calibri" panose="020F0502020204030204" pitchFamily="34" charset="0"/>
              </a:rPr>
              <a:t>ocal</a:t>
            </a:r>
            <a:r>
              <a:rPr lang="en-MY" sz="8000" dirty="0">
                <a:effectLst/>
                <a:ea typeface="Calibri" panose="020F0502020204030204" pitchFamily="34" charset="0"/>
              </a:rPr>
              <a:t> </a:t>
            </a:r>
            <a:r>
              <a:rPr lang="cs-CZ" sz="8000" dirty="0">
                <a:effectLst/>
                <a:ea typeface="Calibri" panose="020F0502020204030204" pitchFamily="34" charset="0"/>
              </a:rPr>
              <a:t>L</a:t>
            </a:r>
            <a:r>
              <a:rPr lang="en-MY" sz="8000" dirty="0" err="1">
                <a:effectLst/>
                <a:ea typeface="Calibri" panose="020F0502020204030204" pitchFamily="34" charset="0"/>
              </a:rPr>
              <a:t>abor</a:t>
            </a:r>
            <a:r>
              <a:rPr lang="en-MY" sz="8000" dirty="0">
                <a:effectLst/>
                <a:ea typeface="Calibri" panose="020F0502020204030204" pitchFamily="34" charset="0"/>
              </a:rPr>
              <a:t> </a:t>
            </a:r>
            <a:r>
              <a:rPr lang="cs-CZ" sz="8000" dirty="0">
                <a:effectLst/>
                <a:ea typeface="Calibri" panose="020F0502020204030204" pitchFamily="34" charset="0"/>
              </a:rPr>
              <a:t>M</a:t>
            </a:r>
            <a:r>
              <a:rPr lang="en-MY" sz="8000" dirty="0" err="1">
                <a:effectLst/>
                <a:ea typeface="Calibri" panose="020F0502020204030204" pitchFamily="34" charset="0"/>
              </a:rPr>
              <a:t>arkets</a:t>
            </a:r>
            <a:r>
              <a:rPr lang="cs-CZ" sz="8000" dirty="0">
                <a:effectLst/>
                <a:ea typeface="Calibri" panose="020F0502020204030204" pitchFamily="34" charset="0"/>
              </a:rPr>
              <a:t>. </a:t>
            </a:r>
            <a:r>
              <a:rPr lang="cs-CZ" sz="8000" i="1" dirty="0" err="1">
                <a:effectLst/>
                <a:ea typeface="Calibri" panose="020F0502020204030204" pitchFamily="34" charset="0"/>
              </a:rPr>
              <a:t>Journal</a:t>
            </a:r>
            <a:r>
              <a:rPr lang="cs-CZ" sz="8000" i="1" dirty="0">
                <a:effectLst/>
                <a:ea typeface="Calibri" panose="020F0502020204030204" pitchFamily="34" charset="0"/>
              </a:rPr>
              <a:t> </a:t>
            </a:r>
            <a:r>
              <a:rPr lang="cs-CZ" sz="8000" i="1" dirty="0" err="1">
                <a:effectLst/>
                <a:ea typeface="Calibri" panose="020F0502020204030204" pitchFamily="34" charset="0"/>
              </a:rPr>
              <a:t>of</a:t>
            </a:r>
            <a:r>
              <a:rPr lang="cs-CZ" sz="8000" i="1" dirty="0">
                <a:effectLst/>
                <a:ea typeface="Calibri" panose="020F0502020204030204" pitchFamily="34" charset="0"/>
              </a:rPr>
              <a:t> </a:t>
            </a:r>
            <a:r>
              <a:rPr lang="cs-CZ" sz="8000" i="1" dirty="0" err="1">
                <a:effectLst/>
                <a:ea typeface="Calibri" panose="020F0502020204030204" pitchFamily="34" charset="0"/>
              </a:rPr>
              <a:t>Political</a:t>
            </a:r>
            <a:r>
              <a:rPr lang="cs-CZ" sz="8000" i="1" dirty="0">
                <a:effectLst/>
                <a:ea typeface="Calibri" panose="020F0502020204030204" pitchFamily="34" charset="0"/>
              </a:rPr>
              <a:t> </a:t>
            </a:r>
            <a:r>
              <a:rPr lang="cs-CZ" sz="8000" i="1" dirty="0" err="1">
                <a:effectLst/>
                <a:ea typeface="Calibri" panose="020F0502020204030204" pitchFamily="34" charset="0"/>
              </a:rPr>
              <a:t>Economy</a:t>
            </a:r>
            <a:r>
              <a:rPr lang="cs-CZ" sz="8000" dirty="0">
                <a:effectLst/>
                <a:ea typeface="Calibri" panose="020F0502020204030204" pitchFamily="34" charset="0"/>
              </a:rPr>
              <a:t>, 2020, č. 6 </a:t>
            </a:r>
            <a:endParaRPr lang="cs-CZ" sz="8000" dirty="0"/>
          </a:p>
          <a:p>
            <a:r>
              <a:rPr lang="cs-CZ" sz="8000" dirty="0" err="1"/>
              <a:t>Andelfinger</a:t>
            </a:r>
            <a:r>
              <a:rPr lang="cs-CZ" sz="8000" dirty="0"/>
              <a:t>, V. P., </a:t>
            </a:r>
            <a:r>
              <a:rPr lang="cs-CZ" sz="8000" dirty="0" err="1"/>
              <a:t>Hänisch</a:t>
            </a:r>
            <a:r>
              <a:rPr lang="cs-CZ" sz="8000" dirty="0"/>
              <a:t>, T. (</a:t>
            </a:r>
            <a:r>
              <a:rPr lang="cs-CZ" sz="8000" dirty="0" err="1"/>
              <a:t>eds</a:t>
            </a:r>
            <a:r>
              <a:rPr lang="cs-CZ" sz="8000" dirty="0"/>
              <a:t>.): </a:t>
            </a:r>
            <a:r>
              <a:rPr lang="cs-CZ" sz="8000" i="1" dirty="0"/>
              <a:t>Industrie 4.0: </a:t>
            </a:r>
            <a:r>
              <a:rPr lang="cs-CZ" sz="8000" i="1" dirty="0" err="1"/>
              <a:t>Wie</a:t>
            </a:r>
            <a:r>
              <a:rPr lang="cs-CZ" sz="8000" i="1" dirty="0"/>
              <a:t> </a:t>
            </a:r>
            <a:r>
              <a:rPr lang="cs-CZ" sz="8000" i="1" dirty="0" err="1"/>
              <a:t>cyber-physische</a:t>
            </a:r>
            <a:r>
              <a:rPr lang="cs-CZ" sz="8000" i="1" dirty="0"/>
              <a:t> </a:t>
            </a:r>
            <a:r>
              <a:rPr lang="cs-CZ" sz="8000" i="1" dirty="0" err="1"/>
              <a:t>Systeme</a:t>
            </a:r>
            <a:r>
              <a:rPr lang="cs-CZ" sz="8000" i="1" dirty="0"/>
              <a:t> </a:t>
            </a:r>
            <a:r>
              <a:rPr lang="cs-CZ" sz="8000" i="1" dirty="0" err="1"/>
              <a:t>die</a:t>
            </a:r>
            <a:r>
              <a:rPr lang="cs-CZ" sz="8000" i="1" dirty="0"/>
              <a:t> </a:t>
            </a:r>
            <a:r>
              <a:rPr lang="cs-CZ" sz="8000" i="1" dirty="0" err="1"/>
              <a:t>Arbeitswelt</a:t>
            </a:r>
            <a:r>
              <a:rPr lang="cs-CZ" sz="8000" i="1" dirty="0"/>
              <a:t> </a:t>
            </a:r>
            <a:r>
              <a:rPr lang="cs-CZ" sz="8000" i="1" dirty="0" err="1"/>
              <a:t>verändern</a:t>
            </a:r>
            <a:r>
              <a:rPr lang="cs-CZ" sz="8000" i="1" dirty="0"/>
              <a:t>.</a:t>
            </a:r>
            <a:r>
              <a:rPr lang="cs-CZ" sz="8000" dirty="0"/>
              <a:t> </a:t>
            </a:r>
            <a:r>
              <a:rPr lang="cs-CZ" sz="8000" dirty="0" err="1"/>
              <a:t>Berlin</a:t>
            </a:r>
            <a:r>
              <a:rPr lang="cs-CZ" sz="8000" dirty="0"/>
              <a:t>/Heidelberg, </a:t>
            </a:r>
            <a:r>
              <a:rPr lang="cs-CZ" sz="8000" dirty="0" err="1"/>
              <a:t>Springer</a:t>
            </a:r>
            <a:r>
              <a:rPr lang="cs-CZ" sz="8000" dirty="0"/>
              <a:t> </a:t>
            </a:r>
            <a:r>
              <a:rPr lang="cs-CZ" sz="8000" dirty="0" err="1"/>
              <a:t>Verlag</a:t>
            </a:r>
            <a:r>
              <a:rPr lang="cs-CZ" sz="8000" dirty="0"/>
              <a:t> 2017 </a:t>
            </a:r>
          </a:p>
          <a:p>
            <a:r>
              <a:rPr lang="cs-CZ" sz="8000" dirty="0" err="1"/>
              <a:t>Brynjolfsson</a:t>
            </a:r>
            <a:r>
              <a:rPr lang="cs-CZ" sz="8000" dirty="0"/>
              <a:t>, E., </a:t>
            </a:r>
            <a:r>
              <a:rPr lang="cs-CZ" sz="8000" dirty="0" err="1"/>
              <a:t>McAfee</a:t>
            </a:r>
            <a:r>
              <a:rPr lang="cs-CZ" sz="8000" dirty="0"/>
              <a:t>, A.: </a:t>
            </a:r>
            <a:r>
              <a:rPr lang="cs-CZ" sz="8000" i="1" dirty="0"/>
              <a:t>Druhý věk strojů: Práce, pokrok a prosperita v éře špičkových technologií. </a:t>
            </a:r>
            <a:r>
              <a:rPr lang="cs-CZ" sz="8000" dirty="0"/>
              <a:t>Brno, Jan </a:t>
            </a:r>
            <a:r>
              <a:rPr lang="cs-CZ" sz="8000" dirty="0" err="1"/>
              <a:t>Melvil</a:t>
            </a:r>
            <a:r>
              <a:rPr lang="cs-CZ" sz="8000" dirty="0"/>
              <a:t> 2015</a:t>
            </a:r>
          </a:p>
          <a:p>
            <a:r>
              <a:rPr lang="cs-CZ" sz="8000" dirty="0" err="1">
                <a:effectLst/>
                <a:ea typeface="Calibri" panose="020F0502020204030204" pitchFamily="34" charset="0"/>
              </a:rPr>
              <a:t>Carr</a:t>
            </a:r>
            <a:r>
              <a:rPr lang="cs-CZ" sz="8000" dirty="0">
                <a:effectLst/>
                <a:ea typeface="Calibri" panose="020F0502020204030204" pitchFamily="34" charset="0"/>
              </a:rPr>
              <a:t>, N. G.: </a:t>
            </a:r>
            <a:r>
              <a:rPr lang="cs-CZ" sz="8000" i="1" dirty="0">
                <a:effectLst/>
                <a:ea typeface="Calibri" panose="020F0502020204030204" pitchFamily="34" charset="0"/>
              </a:rPr>
              <a:t>Nebezpečná mělčina: Jak internet mění náš mozek. Analýza stavu lidské psychiky v době digitální.</a:t>
            </a:r>
            <a:r>
              <a:rPr lang="cs-CZ" sz="8000" dirty="0">
                <a:effectLst/>
                <a:ea typeface="Calibri" panose="020F0502020204030204" pitchFamily="34" charset="0"/>
              </a:rPr>
              <a:t> Podlesí, Dauphin 2017</a:t>
            </a:r>
            <a:endParaRPr lang="cs-CZ" sz="8000" dirty="0"/>
          </a:p>
          <a:p>
            <a:r>
              <a:rPr lang="cs-CZ" sz="8000" dirty="0"/>
              <a:t>Ford, M.: </a:t>
            </a:r>
            <a:r>
              <a:rPr lang="cs-CZ" sz="8000" i="1" dirty="0"/>
              <a:t>Roboti nastupují: Automatizace, umělá inteligence a hrozba budoucnosti bez práce.</a:t>
            </a:r>
            <a:r>
              <a:rPr lang="cs-CZ" sz="8000" dirty="0"/>
              <a:t> Praha, Rybka </a:t>
            </a:r>
            <a:r>
              <a:rPr lang="cs-CZ" sz="8000" dirty="0" err="1"/>
              <a:t>Publishers</a:t>
            </a:r>
            <a:r>
              <a:rPr lang="cs-CZ" sz="8000" dirty="0"/>
              <a:t> 2017</a:t>
            </a:r>
          </a:p>
          <a:p>
            <a:r>
              <a:rPr lang="cs-CZ" sz="8000" u="sng" dirty="0"/>
              <a:t>Heczko, S. a kol.</a:t>
            </a:r>
            <a:r>
              <a:rPr lang="cs-CZ" sz="8000" dirty="0"/>
              <a:t>: </a:t>
            </a:r>
            <a:r>
              <a:rPr lang="cs-CZ" sz="8000" i="1" dirty="0"/>
              <a:t>Ekonomika a společnost 4.0</a:t>
            </a:r>
            <a:r>
              <a:rPr lang="cs-CZ" sz="8000" dirty="0"/>
              <a:t>. Ostrava, </a:t>
            </a:r>
            <a:r>
              <a:rPr lang="cs-CZ" sz="8000" dirty="0" err="1"/>
              <a:t>Key</a:t>
            </a:r>
            <a:r>
              <a:rPr lang="cs-CZ" sz="8000" dirty="0"/>
              <a:t> </a:t>
            </a:r>
            <a:r>
              <a:rPr lang="cs-CZ" sz="8000" dirty="0" err="1"/>
              <a:t>Publishing</a:t>
            </a:r>
            <a:r>
              <a:rPr lang="cs-CZ" sz="8000" dirty="0"/>
              <a:t> 2020  </a:t>
            </a:r>
          </a:p>
          <a:p>
            <a:r>
              <a:rPr lang="cs-CZ" sz="8000" dirty="0" err="1"/>
              <a:t>Newlandsová</a:t>
            </a:r>
            <a:r>
              <a:rPr lang="cs-CZ" sz="8000" dirty="0"/>
              <a:t>, G. E. M., Lutz, Ch., </a:t>
            </a:r>
            <a:r>
              <a:rPr lang="cs-CZ" sz="8000" dirty="0" err="1"/>
              <a:t>Fieseler</a:t>
            </a:r>
            <a:r>
              <a:rPr lang="cs-CZ" sz="8000" dirty="0"/>
              <a:t>, Ch.: </a:t>
            </a:r>
            <a:r>
              <a:rPr lang="cs-CZ" sz="8000" i="1" dirty="0" err="1"/>
              <a:t>Power</a:t>
            </a:r>
            <a:r>
              <a:rPr lang="cs-CZ" sz="8000" i="1" dirty="0"/>
              <a:t> in </a:t>
            </a:r>
            <a:r>
              <a:rPr lang="cs-CZ" sz="8000" i="1" dirty="0" err="1"/>
              <a:t>the</a:t>
            </a:r>
            <a:r>
              <a:rPr lang="cs-CZ" sz="8000" i="1" dirty="0"/>
              <a:t> </a:t>
            </a:r>
            <a:r>
              <a:rPr lang="cs-CZ" sz="8000" i="1" dirty="0" err="1"/>
              <a:t>Sharing</a:t>
            </a:r>
            <a:r>
              <a:rPr lang="cs-CZ" sz="8000" i="1" dirty="0"/>
              <a:t> </a:t>
            </a:r>
            <a:r>
              <a:rPr lang="cs-CZ" sz="8000" i="1" dirty="0" err="1"/>
              <a:t>Economy</a:t>
            </a:r>
            <a:r>
              <a:rPr lang="cs-CZ" sz="8000" i="1" dirty="0"/>
              <a:t>. </a:t>
            </a:r>
            <a:r>
              <a:rPr lang="cs-CZ" sz="8000" dirty="0"/>
              <a:t>Oslo, </a:t>
            </a:r>
            <a:r>
              <a:rPr lang="cs-CZ" sz="8000" dirty="0" err="1"/>
              <a:t>Norwegian</a:t>
            </a:r>
            <a:r>
              <a:rPr lang="cs-CZ" sz="8000" dirty="0"/>
              <a:t> Business </a:t>
            </a:r>
            <a:r>
              <a:rPr lang="cs-CZ" sz="8000" dirty="0" err="1"/>
              <a:t>School</a:t>
            </a:r>
            <a:r>
              <a:rPr lang="cs-CZ" sz="8000" dirty="0"/>
              <a:t> 2017 </a:t>
            </a:r>
          </a:p>
          <a:p>
            <a:r>
              <a:rPr lang="cs-CZ" sz="8000" u="sng" dirty="0" err="1"/>
              <a:t>Robejšek</a:t>
            </a:r>
            <a:r>
              <a:rPr lang="cs-CZ" sz="8000" u="sng" dirty="0"/>
              <a:t>, P.</a:t>
            </a:r>
            <a:r>
              <a:rPr lang="cs-CZ" sz="8000" dirty="0"/>
              <a:t>: Vítejte v </a:t>
            </a:r>
            <a:r>
              <a:rPr lang="cs-CZ" sz="8000" dirty="0" err="1"/>
              <a:t>technofeudalismu</a:t>
            </a:r>
            <a:r>
              <a:rPr lang="cs-CZ" sz="8000" dirty="0"/>
              <a:t>! </a:t>
            </a:r>
            <a:r>
              <a:rPr lang="cs-CZ" sz="8000" i="1" dirty="0"/>
              <a:t>Mladá fronta Dnes</a:t>
            </a:r>
            <a:r>
              <a:rPr lang="cs-CZ" sz="8000" dirty="0"/>
              <a:t>, 20. 5. 2023</a:t>
            </a:r>
          </a:p>
          <a:p>
            <a:r>
              <a:rPr lang="cs-CZ" sz="8000" dirty="0"/>
              <a:t>Sirůček, P.: </a:t>
            </a:r>
            <a:r>
              <a:rPr lang="cs-CZ" sz="8000" dirty="0">
                <a:effectLst/>
                <a:ea typeface="Times New Roman" panose="02020603050405020304" pitchFamily="18" charset="0"/>
              </a:rPr>
              <a:t>Minislovníček a literatura 4.0. </a:t>
            </a:r>
            <a:r>
              <a:rPr lang="cs-CZ" sz="8000" i="1" dirty="0">
                <a:effectLst/>
                <a:ea typeface="Times New Roman" panose="02020603050405020304" pitchFamily="18" charset="0"/>
              </a:rPr>
              <a:t>Medias res</a:t>
            </a:r>
            <a:r>
              <a:rPr lang="cs-CZ" sz="8000" dirty="0">
                <a:effectLst/>
                <a:ea typeface="Times New Roman" panose="02020603050405020304" pitchFamily="18" charset="0"/>
              </a:rPr>
              <a:t>, 2018, č. 2</a:t>
            </a:r>
            <a:endParaRPr lang="cs-CZ" sz="8000" dirty="0"/>
          </a:p>
          <a:p>
            <a:r>
              <a:rPr lang="cs-CZ" sz="8000" dirty="0"/>
              <a:t>Sirůček, P.: </a:t>
            </a:r>
            <a:r>
              <a:rPr lang="cs-CZ" sz="8000" dirty="0">
                <a:effectLst/>
                <a:ea typeface="Times New Roman" panose="02020603050405020304" pitchFamily="18" charset="0"/>
              </a:rPr>
              <a:t>Quo </a:t>
            </a:r>
            <a:r>
              <a:rPr lang="cs-CZ" sz="8000" dirty="0" err="1">
                <a:effectLst/>
                <a:ea typeface="Times New Roman" panose="02020603050405020304" pitchFamily="18" charset="0"/>
              </a:rPr>
              <a:t>vadis</a:t>
            </a:r>
            <a:r>
              <a:rPr lang="cs-CZ" sz="8000" dirty="0">
                <a:effectLst/>
                <a:ea typeface="Times New Roman" panose="02020603050405020304" pitchFamily="18" charset="0"/>
              </a:rPr>
              <a:t>, „nobelovské“ ocenění za ekonomické vědy? </a:t>
            </a:r>
            <a:r>
              <a:rPr lang="cs-CZ" sz="8000" i="1" dirty="0">
                <a:effectLst/>
                <a:ea typeface="Times New Roman" panose="02020603050405020304" pitchFamily="18" charset="0"/>
              </a:rPr>
              <a:t>Politická ekonomie</a:t>
            </a:r>
            <a:r>
              <a:rPr lang="cs-CZ" sz="8000" dirty="0">
                <a:effectLst/>
                <a:ea typeface="Times New Roman" panose="02020603050405020304" pitchFamily="18" charset="0"/>
              </a:rPr>
              <a:t>, 2021, č. 4</a:t>
            </a:r>
          </a:p>
          <a:p>
            <a:r>
              <a:rPr lang="cs-CZ" sz="8000" dirty="0">
                <a:effectLst/>
                <a:ea typeface="Times New Roman" panose="02020603050405020304" pitchFamily="18" charset="0"/>
              </a:rPr>
              <a:t>Sirůček, P.: </a:t>
            </a:r>
            <a:r>
              <a:rPr lang="cs-CZ" sz="8000" i="1" dirty="0">
                <a:effectLst/>
                <a:ea typeface="Times New Roman" panose="02020603050405020304" pitchFamily="18" charset="0"/>
              </a:rPr>
              <a:t>Nové trendy (post)kovidového světa</a:t>
            </a:r>
            <a:r>
              <a:rPr lang="cs-CZ" sz="8000" dirty="0">
                <a:effectLst/>
                <a:ea typeface="Times New Roman" panose="02020603050405020304" pitchFamily="18" charset="0"/>
              </a:rPr>
              <a:t>. Praha, CSTS 2022. </a:t>
            </a:r>
            <a:r>
              <a:rPr lang="cs-CZ" sz="8000" u="sng" dirty="0">
                <a:solidFill>
                  <a:srgbClr val="0000FF"/>
                </a:solidFill>
                <a:effectLst/>
                <a:ea typeface="Times New Roman" panose="02020603050405020304" pitchFamily="18" charset="0"/>
                <a:hlinkClick r:id="rId2"/>
              </a:rPr>
              <a:t>https://institutcl.cz/blog/2022/11/01/trendy/</a:t>
            </a:r>
            <a:r>
              <a:rPr lang="cs-CZ" sz="8000" dirty="0">
                <a:effectLst/>
                <a:ea typeface="Times New Roman" panose="02020603050405020304" pitchFamily="18" charset="0"/>
              </a:rPr>
              <a:t> </a:t>
            </a:r>
          </a:p>
          <a:p>
            <a:r>
              <a:rPr lang="cs-CZ" sz="8000" dirty="0" err="1"/>
              <a:t>Zandl</a:t>
            </a:r>
            <a:r>
              <a:rPr lang="cs-CZ" sz="8000" dirty="0"/>
              <a:t>, P.: </a:t>
            </a:r>
            <a:r>
              <a:rPr lang="cs-CZ" sz="8000" i="1" dirty="0"/>
              <a:t>Mýty a naděje digitálního s</a:t>
            </a:r>
            <a:r>
              <a:rPr lang="cs-CZ" sz="8000" dirty="0"/>
              <a:t>věta. Brno, Jan </a:t>
            </a:r>
            <a:r>
              <a:rPr lang="cs-CZ" sz="8000" dirty="0" err="1"/>
              <a:t>Melvil</a:t>
            </a:r>
            <a:r>
              <a:rPr lang="cs-CZ" sz="8000" dirty="0"/>
              <a:t> 2022 </a:t>
            </a:r>
          </a:p>
          <a:p>
            <a:pPr>
              <a:buFont typeface="Wingdings" panose="05000000000000000000" pitchFamily="2" charset="2"/>
              <a:buChar char="§"/>
            </a:pPr>
            <a:endParaRPr lang="cs-CZ" sz="7200" dirty="0">
              <a:effectLst/>
              <a:ea typeface="Times New Roman" panose="02020603050405020304" pitchFamily="18" charset="0"/>
            </a:endParaRPr>
          </a:p>
          <a:p>
            <a:endParaRPr lang="cs-CZ" sz="7200" dirty="0"/>
          </a:p>
          <a:p>
            <a:endParaRPr lang="cs-CZ" sz="7200" dirty="0"/>
          </a:p>
          <a:p>
            <a:endParaRPr lang="cs-CZ" sz="2000" dirty="0"/>
          </a:p>
          <a:p>
            <a:endParaRPr lang="cs-CZ" dirty="0"/>
          </a:p>
        </p:txBody>
      </p:sp>
    </p:spTree>
    <p:extLst>
      <p:ext uri="{BB962C8B-B14F-4D97-AF65-F5344CB8AC3E}">
        <p14:creationId xmlns:p14="http://schemas.microsoft.com/office/powerpoint/2010/main" val="335180241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908720"/>
            <a:ext cx="8363272" cy="5760640"/>
          </a:xfrm>
        </p:spPr>
        <p:txBody>
          <a:bodyPr>
            <a:normAutofit/>
          </a:bodyPr>
          <a:lstStyle/>
          <a:p>
            <a:pPr marL="0" indent="0">
              <a:buNone/>
            </a:pPr>
            <a:r>
              <a:rPr lang="cs-CZ" altLang="cs-CZ" sz="4000" dirty="0"/>
              <a:t>Další materiály, resp. </a:t>
            </a:r>
            <a:r>
              <a:rPr lang="cs-CZ" altLang="cs-CZ" sz="4000" dirty="0" err="1"/>
              <a:t>pptx</a:t>
            </a:r>
            <a:r>
              <a:rPr lang="cs-CZ" altLang="cs-CZ" sz="4000" dirty="0"/>
              <a:t> snímky                 k vybraným tématům </a:t>
            </a:r>
            <a:r>
              <a:rPr lang="cs-CZ" altLang="cs-CZ" dirty="0"/>
              <a:t>(přehledová shrnutí vývoje ekonomického myšlení ve standardní linii, nové trendy v 21. století, vybrané nestandardní přístupy, metodologie, fenomén globalizace, dlouhé K-vlny </a:t>
            </a:r>
            <a:r>
              <a:rPr lang="cs-CZ" altLang="cs-CZ" dirty="0" err="1"/>
              <a:t>etc</a:t>
            </a:r>
            <a:r>
              <a:rPr lang="cs-CZ" altLang="cs-CZ" dirty="0"/>
              <a:t>.)</a:t>
            </a:r>
            <a:r>
              <a:rPr lang="cs-CZ" altLang="cs-CZ" sz="4000" dirty="0"/>
              <a:t> dostupné na </a:t>
            </a:r>
            <a:r>
              <a:rPr lang="cs-CZ" altLang="cs-CZ" sz="4000" u="sng" dirty="0">
                <a:hlinkClick r:id="rId2"/>
              </a:rPr>
              <a:t>http://nb.vse.cz/</a:t>
            </a:r>
            <a:r>
              <a:rPr lang="en-US" altLang="cs-CZ" sz="4000" u="sng" dirty="0">
                <a:hlinkClick r:id="rId2"/>
              </a:rPr>
              <a:t>~</a:t>
            </a:r>
            <a:r>
              <a:rPr lang="cs-CZ" altLang="cs-CZ" sz="4000" u="sng" dirty="0">
                <a:hlinkClick r:id="rId2"/>
              </a:rPr>
              <a:t>sirucek</a:t>
            </a:r>
            <a:r>
              <a:rPr lang="cs-CZ" altLang="cs-CZ" sz="4000" dirty="0"/>
              <a:t>                          v rámci prezentací, a dalších podkladů, ke kurzům </a:t>
            </a:r>
            <a:r>
              <a:rPr lang="cs-CZ" altLang="cs-CZ" sz="4000" b="1" dirty="0"/>
              <a:t>3MI402</a:t>
            </a:r>
            <a:r>
              <a:rPr lang="cs-CZ" altLang="cs-CZ" sz="4000" dirty="0"/>
              <a:t>, </a:t>
            </a:r>
            <a:r>
              <a:rPr lang="cs-CZ" altLang="cs-CZ" sz="4000" b="1" dirty="0"/>
              <a:t>3MI111,</a:t>
            </a:r>
            <a:r>
              <a:rPr lang="cs-CZ" altLang="cs-CZ" sz="4000" dirty="0"/>
              <a:t> </a:t>
            </a:r>
            <a:r>
              <a:rPr lang="cs-CZ" altLang="cs-CZ" sz="4000" b="1" dirty="0"/>
              <a:t>MIE911 </a:t>
            </a:r>
            <a:r>
              <a:rPr lang="cs-CZ" altLang="cs-CZ" sz="4000" dirty="0"/>
              <a:t>aj.</a:t>
            </a:r>
            <a:endParaRPr lang="cs-CZ" sz="4000" dirty="0"/>
          </a:p>
        </p:txBody>
      </p:sp>
    </p:spTree>
    <p:extLst>
      <p:ext uri="{BB962C8B-B14F-4D97-AF65-F5344CB8AC3E}">
        <p14:creationId xmlns:p14="http://schemas.microsoft.com/office/powerpoint/2010/main" val="517136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78435C-F3DD-4D7F-94FA-3B49529C22BA}"/>
              </a:ext>
            </a:extLst>
          </p:cNvPr>
          <p:cNvSpPr>
            <a:spLocks noGrp="1"/>
          </p:cNvSpPr>
          <p:nvPr>
            <p:ph type="title"/>
          </p:nvPr>
        </p:nvSpPr>
        <p:spPr/>
        <p:txBody>
          <a:bodyPr>
            <a:normAutofit fontScale="90000"/>
          </a:bodyPr>
          <a:lstStyle/>
          <a:p>
            <a:r>
              <a:rPr lang="cs-CZ" b="1" dirty="0">
                <a:solidFill>
                  <a:srgbClr val="002060"/>
                </a:solidFill>
              </a:rPr>
              <a:t>Inovace jako základ (post)moderního způsobu života</a:t>
            </a:r>
          </a:p>
        </p:txBody>
      </p:sp>
      <p:sp>
        <p:nvSpPr>
          <p:cNvPr id="3" name="Zástupný obsah 2">
            <a:extLst>
              <a:ext uri="{FF2B5EF4-FFF2-40B4-BE49-F238E27FC236}">
                <a16:creationId xmlns:a16="http://schemas.microsoft.com/office/drawing/2014/main" id="{EAA9D8CC-CCBD-49B5-BE4A-8674F567C1ED}"/>
              </a:ext>
            </a:extLst>
          </p:cNvPr>
          <p:cNvSpPr>
            <a:spLocks noGrp="1"/>
          </p:cNvSpPr>
          <p:nvPr>
            <p:ph idx="1"/>
          </p:nvPr>
        </p:nvSpPr>
        <p:spPr>
          <a:xfrm>
            <a:off x="457200" y="1700808"/>
            <a:ext cx="8229600" cy="5112568"/>
          </a:xfrm>
        </p:spPr>
        <p:txBody>
          <a:bodyPr>
            <a:normAutofit fontScale="92500" lnSpcReduction="10000"/>
          </a:bodyPr>
          <a:lstStyle/>
          <a:p>
            <a:pPr>
              <a:buFont typeface="Wingdings" panose="05000000000000000000" pitchFamily="2" charset="2"/>
              <a:buChar char="§"/>
            </a:pPr>
            <a:r>
              <a:rPr lang="cs-CZ" sz="2600" b="1" dirty="0"/>
              <a:t>inovace rozhodují </a:t>
            </a:r>
            <a:r>
              <a:rPr lang="cs-CZ" sz="2400" dirty="0"/>
              <a:t>(a jsou údajně </a:t>
            </a:r>
            <a:r>
              <a:rPr lang="cs-CZ" sz="2400" i="1" dirty="0"/>
              <a:t>„posvátné“)</a:t>
            </a:r>
          </a:p>
          <a:p>
            <a:pPr>
              <a:buFont typeface="Wingdings" panose="05000000000000000000" pitchFamily="2" charset="2"/>
              <a:buChar char="§"/>
            </a:pPr>
            <a:r>
              <a:rPr lang="cs-CZ" sz="2600" dirty="0"/>
              <a:t>v současných standardních ekonomických debatách vládne </a:t>
            </a:r>
            <a:r>
              <a:rPr lang="cs-CZ" sz="2600" i="1" dirty="0"/>
              <a:t>„božstvo</a:t>
            </a:r>
            <a:r>
              <a:rPr lang="cs-CZ" sz="2600" dirty="0"/>
              <a:t>“ konkurenceschopnosti a inovace v </a:t>
            </a:r>
            <a:r>
              <a:rPr lang="cs-CZ" sz="2600" i="1" dirty="0"/>
              <a:t>„panteonu božstev“ </a:t>
            </a:r>
            <a:r>
              <a:rPr lang="cs-CZ" sz="2600" dirty="0"/>
              <a:t>sedí hned vedle </a:t>
            </a:r>
            <a:r>
              <a:rPr lang="cs-CZ" sz="2600" b="1" i="1" dirty="0"/>
              <a:t> </a:t>
            </a:r>
          </a:p>
          <a:p>
            <a:pPr>
              <a:buFont typeface="Wingdings" panose="05000000000000000000" pitchFamily="2" charset="2"/>
              <a:buChar char="§"/>
            </a:pPr>
            <a:r>
              <a:rPr lang="cs-CZ" sz="2600" dirty="0"/>
              <a:t>v boji o konkurenční výhody zdůrazňována </a:t>
            </a:r>
            <a:r>
              <a:rPr lang="cs-CZ" sz="2600" b="1" dirty="0"/>
              <a:t>změna podniku směrem k dynamické učící se organizaci s aktivními a motivovanými pracovníky a podpora a všestranný rozvoj inovačních aktivit</a:t>
            </a:r>
          </a:p>
          <a:p>
            <a:pPr>
              <a:buFont typeface="Wingdings" panose="05000000000000000000" pitchFamily="2" charset="2"/>
              <a:buChar char="§"/>
            </a:pPr>
            <a:r>
              <a:rPr lang="cs-CZ" sz="2600" b="1" dirty="0"/>
              <a:t>klíčové místo inovací z hlediska globální konkurenceschopnosti ekonomik</a:t>
            </a:r>
            <a:r>
              <a:rPr lang="cs-CZ" sz="2600" dirty="0"/>
              <a:t>, tzv. </a:t>
            </a:r>
            <a:r>
              <a:rPr lang="cs-CZ" sz="2600" i="1" dirty="0"/>
              <a:t>„třetí světová válka“</a:t>
            </a:r>
            <a:r>
              <a:rPr lang="cs-CZ" sz="2600" dirty="0"/>
              <a:t>   </a:t>
            </a:r>
            <a:r>
              <a:rPr lang="cs-CZ" sz="2400" dirty="0"/>
              <a:t>(či </a:t>
            </a:r>
            <a:r>
              <a:rPr lang="cs-CZ" sz="2400" i="1" dirty="0"/>
              <a:t>„tichá světová válka“</a:t>
            </a:r>
            <a:r>
              <a:rPr lang="cs-CZ" sz="2400" dirty="0"/>
              <a:t>)</a:t>
            </a:r>
            <a:r>
              <a:rPr lang="cs-CZ" sz="2600" dirty="0"/>
              <a:t> již probíhající v produktivitě a inovacích</a:t>
            </a:r>
          </a:p>
          <a:p>
            <a:pPr>
              <a:buFont typeface="Wingdings" panose="05000000000000000000" pitchFamily="2" charset="2"/>
              <a:buChar char="§"/>
            </a:pPr>
            <a:r>
              <a:rPr lang="cs-CZ" sz="2600" dirty="0"/>
              <a:t>soupeření o to, </a:t>
            </a:r>
            <a:r>
              <a:rPr lang="cs-CZ" sz="2600" b="1" dirty="0"/>
              <a:t>kdo bude lídrem v technologických inovacích</a:t>
            </a:r>
            <a:r>
              <a:rPr lang="cs-CZ" sz="2600" dirty="0"/>
              <a:t> jako určující prvek soupeření USA a Číny                                  </a:t>
            </a:r>
            <a:r>
              <a:rPr lang="cs-CZ" sz="2400" dirty="0"/>
              <a:t>(predikce </a:t>
            </a:r>
            <a:r>
              <a:rPr lang="cs-CZ" sz="2400" i="1" dirty="0"/>
              <a:t>„studené </a:t>
            </a:r>
            <a:r>
              <a:rPr lang="cs-CZ" sz="2400" b="1" i="1" dirty="0"/>
              <a:t>technologické války</a:t>
            </a:r>
            <a:r>
              <a:rPr lang="cs-CZ" sz="2400" i="1" dirty="0"/>
              <a:t>“ </a:t>
            </a:r>
            <a:r>
              <a:rPr lang="cs-CZ" sz="2400" dirty="0"/>
              <a:t>v </a:t>
            </a:r>
            <a:r>
              <a:rPr lang="cs-CZ" sz="2400" dirty="0" err="1"/>
              <a:t>postkovidovém</a:t>
            </a:r>
            <a:r>
              <a:rPr lang="cs-CZ" sz="2400" dirty="0"/>
              <a:t> světě)  </a:t>
            </a:r>
          </a:p>
          <a:p>
            <a:pPr>
              <a:buFont typeface="Wingdings" panose="05000000000000000000" pitchFamily="2" charset="2"/>
              <a:buChar char="§"/>
            </a:pPr>
            <a:endParaRPr lang="cs-CZ" sz="2200" b="1" dirty="0"/>
          </a:p>
          <a:p>
            <a:pPr>
              <a:buFont typeface="Wingdings" panose="05000000000000000000" pitchFamily="2" charset="2"/>
              <a:buChar char="§"/>
            </a:pPr>
            <a:endParaRPr lang="cs-CZ" dirty="0"/>
          </a:p>
        </p:txBody>
      </p:sp>
    </p:spTree>
    <p:extLst>
      <p:ext uri="{BB962C8B-B14F-4D97-AF65-F5344CB8AC3E}">
        <p14:creationId xmlns:p14="http://schemas.microsoft.com/office/powerpoint/2010/main" val="2096526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116631"/>
            <a:ext cx="8784976" cy="1832755"/>
          </a:xfrm>
        </p:spPr>
        <p:txBody>
          <a:bodyPr>
            <a:normAutofit/>
          </a:bodyPr>
          <a:lstStyle/>
          <a:p>
            <a:r>
              <a:rPr lang="cs-CZ" sz="4000" b="1" dirty="0"/>
              <a:t>Stadia hospodářského rozvoje ekonomik </a:t>
            </a:r>
            <a:r>
              <a:rPr lang="cs-CZ" sz="3200" dirty="0"/>
              <a:t>(podle </a:t>
            </a:r>
            <a:r>
              <a:rPr lang="cs-CZ" sz="3200" i="1" dirty="0"/>
              <a:t>Zprávy o globální konkurenceschopnosti 2017 </a:t>
            </a:r>
            <a:r>
              <a:rPr lang="cs-CZ" sz="3200" i="1" dirty="0" err="1"/>
              <a:t>World</a:t>
            </a:r>
            <a:r>
              <a:rPr lang="cs-CZ" sz="3200" i="1" dirty="0"/>
              <a:t> </a:t>
            </a:r>
            <a:r>
              <a:rPr lang="cs-CZ" sz="3200" i="1" dirty="0" err="1"/>
              <a:t>Economic</a:t>
            </a:r>
            <a:r>
              <a:rPr lang="cs-CZ" sz="3200" i="1" dirty="0"/>
              <a:t> </a:t>
            </a:r>
            <a:r>
              <a:rPr lang="cs-CZ" sz="3200" i="1" dirty="0" err="1"/>
              <a:t>Forum</a:t>
            </a:r>
            <a:r>
              <a:rPr lang="cs-CZ" sz="3200" dirty="0"/>
              <a:t>)</a:t>
            </a:r>
          </a:p>
        </p:txBody>
      </p:sp>
      <p:sp>
        <p:nvSpPr>
          <p:cNvPr id="3" name="Zástupný symbol pro obsah 2"/>
          <p:cNvSpPr>
            <a:spLocks noGrp="1"/>
          </p:cNvSpPr>
          <p:nvPr>
            <p:ph idx="1"/>
          </p:nvPr>
        </p:nvSpPr>
        <p:spPr>
          <a:xfrm>
            <a:off x="457200" y="1949387"/>
            <a:ext cx="8229600" cy="4903442"/>
          </a:xfrm>
        </p:spPr>
        <p:txBody>
          <a:bodyPr>
            <a:normAutofit/>
          </a:bodyPr>
          <a:lstStyle/>
          <a:p>
            <a:pPr>
              <a:buFont typeface="Wingdings" panose="05000000000000000000" pitchFamily="2" charset="2"/>
              <a:buChar char="§"/>
            </a:pPr>
            <a:r>
              <a:rPr lang="cs-CZ" sz="2400" dirty="0"/>
              <a:t>1.  stadium = </a:t>
            </a:r>
            <a:r>
              <a:rPr lang="cs-CZ" sz="2400" b="1" dirty="0"/>
              <a:t>ekonomiky tažené faktorovým vybavením </a:t>
            </a:r>
            <a:r>
              <a:rPr lang="cs-CZ" sz="2400" dirty="0"/>
              <a:t>(základními zdroji jako suroviny a levná pracovní síla ):                    Indie, Pákistán, Moldavsko </a:t>
            </a:r>
          </a:p>
          <a:p>
            <a:pPr lvl="1">
              <a:buFont typeface="Wingdings" panose="05000000000000000000" pitchFamily="2" charset="2"/>
              <a:buChar char="§"/>
            </a:pPr>
            <a:r>
              <a:rPr lang="cs-CZ" sz="2400" dirty="0"/>
              <a:t>mezi 1. a 2. stadiem: Rusko, Ukrajina, Kazachstán</a:t>
            </a:r>
          </a:p>
          <a:p>
            <a:pPr>
              <a:buFont typeface="Wingdings" panose="05000000000000000000" pitchFamily="2" charset="2"/>
              <a:buChar char="§"/>
            </a:pPr>
            <a:r>
              <a:rPr lang="cs-CZ" sz="2400" dirty="0"/>
              <a:t>2. stadium = </a:t>
            </a:r>
            <a:r>
              <a:rPr lang="cs-CZ" sz="2400" b="1" dirty="0"/>
              <a:t>ekonomiky tažené efektivitou </a:t>
            </a:r>
            <a:r>
              <a:rPr lang="cs-CZ" sz="2400" dirty="0"/>
              <a:t>(vyšší mzdy, důraz na zlepšování produktivity a kvality): Albánie, Bosna, Bulharsko, Čína, Rumunsko, Srbsko</a:t>
            </a:r>
          </a:p>
          <a:p>
            <a:pPr lvl="1">
              <a:buFont typeface="Wingdings" panose="05000000000000000000" pitchFamily="2" charset="2"/>
              <a:buChar char="§"/>
            </a:pPr>
            <a:r>
              <a:rPr lang="cs-CZ" sz="2400" dirty="0"/>
              <a:t>mezi 2. a 3. stadiem: Chorvatsko, Maďarsko, Litva, Lotyšsko, Polsko, Slovensko, Turecko</a:t>
            </a:r>
          </a:p>
          <a:p>
            <a:pPr>
              <a:buFont typeface="Wingdings" panose="05000000000000000000" pitchFamily="2" charset="2"/>
              <a:buChar char="§"/>
            </a:pPr>
            <a:r>
              <a:rPr lang="cs-CZ" sz="2400" dirty="0"/>
              <a:t>3. stadium = </a:t>
            </a:r>
            <a:r>
              <a:rPr lang="cs-CZ" sz="2400" b="1" dirty="0"/>
              <a:t>ekonomiky tažené inovacemi </a:t>
            </a:r>
            <a:r>
              <a:rPr lang="cs-CZ" sz="2400" dirty="0"/>
              <a:t>(vysoké mzdy udržovány inovacemi a složitými výrobními procesy): </a:t>
            </a:r>
            <a:r>
              <a:rPr lang="cs-CZ" sz="2800" b="1" dirty="0"/>
              <a:t>ČR</a:t>
            </a:r>
            <a:r>
              <a:rPr lang="cs-CZ" sz="2400" dirty="0"/>
              <a:t>, Estonsko, Německo, Nizozemsko, Rakousko, Slovinsko, USA </a:t>
            </a:r>
          </a:p>
        </p:txBody>
      </p:sp>
    </p:spTree>
    <p:extLst>
      <p:ext uri="{BB962C8B-B14F-4D97-AF65-F5344CB8AC3E}">
        <p14:creationId xmlns:p14="http://schemas.microsoft.com/office/powerpoint/2010/main" val="3562725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4D2A39-07BF-2022-16DB-6242B626DFDC}"/>
              </a:ext>
            </a:extLst>
          </p:cNvPr>
          <p:cNvSpPr>
            <a:spLocks noGrp="1"/>
          </p:cNvSpPr>
          <p:nvPr>
            <p:ph type="title"/>
          </p:nvPr>
        </p:nvSpPr>
        <p:spPr>
          <a:xfrm>
            <a:off x="323528" y="188640"/>
            <a:ext cx="8424936" cy="1656184"/>
          </a:xfrm>
        </p:spPr>
        <p:txBody>
          <a:bodyPr>
            <a:noAutofit/>
          </a:bodyPr>
          <a:lstStyle/>
          <a:p>
            <a:r>
              <a:rPr lang="cs-CZ" sz="4000" b="1" dirty="0" err="1"/>
              <a:t>Global</a:t>
            </a:r>
            <a:r>
              <a:rPr lang="cs-CZ" sz="4000" b="1" dirty="0"/>
              <a:t> Innovation Index 2022           </a:t>
            </a:r>
            <a:r>
              <a:rPr lang="cs-CZ" sz="2800" dirty="0"/>
              <a:t>(podle </a:t>
            </a:r>
            <a:r>
              <a:rPr lang="cs-CZ" sz="2800" i="1" dirty="0"/>
              <a:t>G</a:t>
            </a:r>
            <a:r>
              <a:rPr lang="en-US" sz="2800" i="1" dirty="0"/>
              <a:t>lobal Innovation Index 2022</a:t>
            </a:r>
            <a:r>
              <a:rPr lang="cs-CZ" sz="2800" i="1" dirty="0"/>
              <a:t>:</a:t>
            </a:r>
            <a:r>
              <a:rPr lang="en-US" sz="2800" i="1" dirty="0"/>
              <a:t> What is the future of Innovation</a:t>
            </a:r>
            <a:r>
              <a:rPr lang="cs-CZ" sz="2800" i="1" dirty="0"/>
              <a:t>-</a:t>
            </a:r>
            <a:r>
              <a:rPr lang="en-US" sz="2800" i="1" dirty="0"/>
              <a:t>driven growth?</a:t>
            </a:r>
            <a:r>
              <a:rPr lang="cs-CZ" sz="2800" i="1" dirty="0"/>
              <a:t> </a:t>
            </a:r>
            <a:r>
              <a:rPr lang="cs-CZ" sz="2800" dirty="0" err="1"/>
              <a:t>Geneve</a:t>
            </a:r>
            <a:r>
              <a:rPr lang="cs-CZ" sz="2800" dirty="0"/>
              <a:t>, WIPO 2022)</a:t>
            </a:r>
          </a:p>
        </p:txBody>
      </p:sp>
      <p:sp>
        <p:nvSpPr>
          <p:cNvPr id="3" name="Zástupný obsah 2">
            <a:extLst>
              <a:ext uri="{FF2B5EF4-FFF2-40B4-BE49-F238E27FC236}">
                <a16:creationId xmlns:a16="http://schemas.microsoft.com/office/drawing/2014/main" id="{56D176E4-5DD3-EB36-3145-D4F59BBA1DD4}"/>
              </a:ext>
            </a:extLst>
          </p:cNvPr>
          <p:cNvSpPr>
            <a:spLocks noGrp="1"/>
          </p:cNvSpPr>
          <p:nvPr>
            <p:ph idx="1"/>
          </p:nvPr>
        </p:nvSpPr>
        <p:spPr>
          <a:xfrm>
            <a:off x="395536" y="1844824"/>
            <a:ext cx="8424936" cy="4824536"/>
          </a:xfrm>
        </p:spPr>
        <p:txBody>
          <a:bodyPr>
            <a:noAutofit/>
          </a:bodyPr>
          <a:lstStyle/>
          <a:p>
            <a:pPr>
              <a:buFont typeface="Wingdings" panose="05000000000000000000" pitchFamily="2" charset="2"/>
              <a:buChar char="§"/>
            </a:pPr>
            <a:r>
              <a:rPr lang="cs-CZ" sz="2800" b="1" dirty="0"/>
              <a:t>1. Švýcarsko </a:t>
            </a:r>
            <a:r>
              <a:rPr lang="cs-CZ" sz="2400" dirty="0"/>
              <a:t>(nejinovativnější země na světě, pokud jde o technologický rozvoj), </a:t>
            </a:r>
            <a:r>
              <a:rPr lang="cs-CZ" sz="2800" b="1" dirty="0"/>
              <a:t>2. USA</a:t>
            </a:r>
            <a:r>
              <a:rPr lang="cs-CZ" sz="2400" dirty="0"/>
              <a:t>, </a:t>
            </a:r>
            <a:r>
              <a:rPr lang="cs-CZ" sz="2800" b="1" dirty="0"/>
              <a:t>3. Švédsko</a:t>
            </a:r>
            <a:r>
              <a:rPr lang="cs-CZ" sz="2400" dirty="0"/>
              <a:t>, 4. Velká Británie,             5. Nizozemsko, 6. Korea, 7. Singapur, 8. Německo, 9. Finsko,               10. Dánsko, 11. Čína, 12. Francie, 13. Japonsko, 14. Hong Kong, 15. Kanada, 16. Izrael, 17. Rakousko , 18. Estonsko,                                   19. Lucembursko, 20. Irsko, </a:t>
            </a:r>
            <a:r>
              <a:rPr lang="cs-CZ" sz="2800" b="1" dirty="0"/>
              <a:t>30. ČR</a:t>
            </a:r>
            <a:r>
              <a:rPr lang="cs-CZ" sz="2400" dirty="0"/>
              <a:t>, 40. Indie</a:t>
            </a:r>
            <a:r>
              <a:rPr lang="cs-CZ" sz="2800" dirty="0"/>
              <a:t>, </a:t>
            </a:r>
            <a:r>
              <a:rPr lang="cs-CZ" sz="2800" b="1" dirty="0"/>
              <a:t>46. Slovensko</a:t>
            </a:r>
            <a:r>
              <a:rPr lang="cs-CZ" sz="2400" dirty="0"/>
              <a:t>,                47. Rusko, </a:t>
            </a:r>
            <a:r>
              <a:rPr lang="it-IT" sz="2400" dirty="0"/>
              <a:t>130</a:t>
            </a:r>
            <a:r>
              <a:rPr lang="cs-CZ" sz="2400" dirty="0"/>
              <a:t>.</a:t>
            </a:r>
            <a:r>
              <a:rPr lang="it-IT" sz="2400" dirty="0"/>
              <a:t> Burundi</a:t>
            </a:r>
            <a:r>
              <a:rPr lang="cs-CZ" sz="2400" dirty="0"/>
              <a:t>, </a:t>
            </a:r>
            <a:r>
              <a:rPr lang="it-IT" sz="2400" dirty="0"/>
              <a:t>131</a:t>
            </a:r>
            <a:r>
              <a:rPr lang="cs-CZ" sz="2400" dirty="0"/>
              <a:t>.</a:t>
            </a:r>
            <a:r>
              <a:rPr lang="it-IT" sz="2400" dirty="0"/>
              <a:t> Ir</a:t>
            </a:r>
            <a:r>
              <a:rPr lang="cs-CZ" sz="2400" dirty="0" err="1"/>
              <a:t>ák</a:t>
            </a:r>
            <a:r>
              <a:rPr lang="cs-CZ" sz="2400" dirty="0"/>
              <a:t>, </a:t>
            </a:r>
            <a:r>
              <a:rPr lang="it-IT" sz="2400" dirty="0"/>
              <a:t>132</a:t>
            </a:r>
            <a:r>
              <a:rPr lang="cs-CZ" sz="2400" dirty="0"/>
              <a:t>.</a:t>
            </a:r>
            <a:r>
              <a:rPr lang="it-IT" sz="2400" dirty="0"/>
              <a:t> Guinea</a:t>
            </a:r>
            <a:endParaRPr lang="cs-CZ" sz="2400" dirty="0"/>
          </a:p>
          <a:p>
            <a:pPr>
              <a:buFont typeface="Wingdings" panose="05000000000000000000" pitchFamily="2" charset="2"/>
              <a:buChar char="§"/>
            </a:pPr>
            <a:r>
              <a:rPr lang="cs-CZ" sz="2400" dirty="0"/>
              <a:t>v době, kdy se svět vzpamatovává z pandemie, je budoucnost inovací velmi nejistá – proto je třeba věnovat větší pozornost nejen investicím do inovací, ale také </a:t>
            </a:r>
            <a:r>
              <a:rPr lang="cs-CZ" sz="2400" b="1" dirty="0"/>
              <a:t>soustředit pozornost na jejich socioekonomický dopad</a:t>
            </a:r>
            <a:r>
              <a:rPr lang="cs-CZ" sz="2400" dirty="0"/>
              <a:t>,</a:t>
            </a:r>
            <a:r>
              <a:rPr lang="cs-CZ" sz="2400" b="1" dirty="0"/>
              <a:t> kvalita a užitečnost se stávají stejně důležitou součástí úspěchu jako kvantita a rozsah</a:t>
            </a:r>
          </a:p>
        </p:txBody>
      </p:sp>
    </p:spTree>
    <p:extLst>
      <p:ext uri="{BB962C8B-B14F-4D97-AF65-F5344CB8AC3E}">
        <p14:creationId xmlns:p14="http://schemas.microsoft.com/office/powerpoint/2010/main" val="1472537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25D084-F98B-3078-7A56-58EE0A5A112F}"/>
              </a:ext>
            </a:extLst>
          </p:cNvPr>
          <p:cNvSpPr>
            <a:spLocks noGrp="1"/>
          </p:cNvSpPr>
          <p:nvPr>
            <p:ph type="title"/>
          </p:nvPr>
        </p:nvSpPr>
        <p:spPr>
          <a:xfrm>
            <a:off x="457200" y="188640"/>
            <a:ext cx="8229600" cy="1368152"/>
          </a:xfrm>
        </p:spPr>
        <p:txBody>
          <a:bodyPr>
            <a:normAutofit fontScale="90000"/>
          </a:bodyPr>
          <a:lstStyle/>
          <a:p>
            <a:r>
              <a:rPr lang="cs-CZ" b="1" dirty="0"/>
              <a:t>Nejkonkurenceschopnější ekonomiky</a:t>
            </a:r>
            <a:br>
              <a:rPr lang="cs-CZ" b="1" dirty="0"/>
            </a:br>
            <a:r>
              <a:rPr lang="cs-CZ" sz="3100" dirty="0"/>
              <a:t>(podle </a:t>
            </a:r>
            <a:r>
              <a:rPr lang="cs-CZ" sz="3100" i="1" dirty="0"/>
              <a:t>IMD </a:t>
            </a:r>
            <a:r>
              <a:rPr lang="cs-CZ" sz="3100" i="1" dirty="0" err="1"/>
              <a:t>World</a:t>
            </a:r>
            <a:r>
              <a:rPr lang="cs-CZ" sz="3100" i="1" dirty="0"/>
              <a:t> </a:t>
            </a:r>
            <a:r>
              <a:rPr lang="cs-CZ" sz="3100" i="1" dirty="0" err="1"/>
              <a:t>Competitiveness</a:t>
            </a:r>
            <a:r>
              <a:rPr lang="cs-CZ" sz="3100" i="1" dirty="0"/>
              <a:t> </a:t>
            </a:r>
            <a:r>
              <a:rPr lang="cs-CZ" sz="3100" i="1" dirty="0" err="1"/>
              <a:t>Ranking</a:t>
            </a:r>
            <a:r>
              <a:rPr lang="cs-CZ" sz="3100" i="1" dirty="0"/>
              <a:t> 2023</a:t>
            </a:r>
            <a:r>
              <a:rPr lang="cs-CZ" sz="3100" dirty="0"/>
              <a:t>) </a:t>
            </a:r>
          </a:p>
        </p:txBody>
      </p:sp>
      <p:sp>
        <p:nvSpPr>
          <p:cNvPr id="3" name="Zástupný obsah 2">
            <a:extLst>
              <a:ext uri="{FF2B5EF4-FFF2-40B4-BE49-F238E27FC236}">
                <a16:creationId xmlns:a16="http://schemas.microsoft.com/office/drawing/2014/main" id="{F403AE9C-E0B1-F776-7D55-BBC29E1DF5C7}"/>
              </a:ext>
            </a:extLst>
          </p:cNvPr>
          <p:cNvSpPr>
            <a:spLocks noGrp="1"/>
          </p:cNvSpPr>
          <p:nvPr>
            <p:ph idx="1"/>
          </p:nvPr>
        </p:nvSpPr>
        <p:spPr>
          <a:xfrm>
            <a:off x="395536" y="1556792"/>
            <a:ext cx="8496944" cy="5184576"/>
          </a:xfrm>
        </p:spPr>
        <p:txBody>
          <a:bodyPr>
            <a:noAutofit/>
          </a:bodyPr>
          <a:lstStyle/>
          <a:p>
            <a:pPr>
              <a:buFont typeface="Wingdings" panose="05000000000000000000" pitchFamily="2" charset="2"/>
              <a:buChar char="§"/>
            </a:pPr>
            <a:r>
              <a:rPr lang="cs-CZ" sz="2800" dirty="0"/>
              <a:t>Mezinárodní institut pro rozvoj managementu (IMD), hodnotí 64 ekonomik na základě více než                            300 ukazatelů ve čtyřech širokých kategoriích:   </a:t>
            </a:r>
            <a:r>
              <a:rPr lang="cs-CZ" sz="2800" b="1" dirty="0"/>
              <a:t>ekonomická výkonnost</a:t>
            </a:r>
            <a:r>
              <a:rPr lang="cs-CZ" sz="2800" dirty="0"/>
              <a:t>, </a:t>
            </a:r>
            <a:r>
              <a:rPr lang="cs-CZ" sz="2800" b="1" dirty="0"/>
              <a:t>efektivita vlády</a:t>
            </a:r>
            <a:r>
              <a:rPr lang="cs-CZ" sz="2800" dirty="0"/>
              <a:t>,                   </a:t>
            </a:r>
            <a:r>
              <a:rPr lang="cs-CZ" sz="2800" b="1" dirty="0"/>
              <a:t>efektivita podnikání </a:t>
            </a:r>
            <a:r>
              <a:rPr lang="cs-CZ" sz="2800" dirty="0"/>
              <a:t>a </a:t>
            </a:r>
            <a:r>
              <a:rPr lang="cs-CZ" sz="2800" b="1" dirty="0"/>
              <a:t>infrastruktura</a:t>
            </a:r>
          </a:p>
          <a:p>
            <a:pPr>
              <a:buFont typeface="Wingdings" panose="05000000000000000000" pitchFamily="2" charset="2"/>
              <a:buChar char="§"/>
            </a:pPr>
            <a:r>
              <a:rPr lang="cs-CZ" sz="2400" dirty="0"/>
              <a:t>ukazatele jsou kombinací tvrdých dat, která tvoří 2/3 konečného pořadí, a výsledků průzkumu, které tvoří zbývající 1/3 výsledků</a:t>
            </a:r>
          </a:p>
          <a:p>
            <a:pPr>
              <a:buFont typeface="Wingdings" panose="05000000000000000000" pitchFamily="2" charset="2"/>
              <a:buChar char="§"/>
            </a:pPr>
            <a:r>
              <a:rPr lang="cs-CZ" sz="2800" b="1" dirty="0"/>
              <a:t>1. Dánsko</a:t>
            </a:r>
            <a:r>
              <a:rPr lang="cs-CZ" sz="2800" dirty="0"/>
              <a:t>, </a:t>
            </a:r>
            <a:r>
              <a:rPr lang="cs-CZ" sz="2800" b="1" dirty="0"/>
              <a:t>2. Irsko</a:t>
            </a:r>
            <a:r>
              <a:rPr lang="cs-CZ" sz="2800" dirty="0"/>
              <a:t>, </a:t>
            </a:r>
            <a:r>
              <a:rPr lang="cs-CZ" sz="2800" b="1" dirty="0"/>
              <a:t>3. Švýcarsko</a:t>
            </a:r>
            <a:r>
              <a:rPr lang="cs-CZ" sz="2800" dirty="0"/>
              <a:t>, 4. Singapur (</a:t>
            </a:r>
            <a:r>
              <a:rPr lang="cs-CZ" sz="2400" dirty="0"/>
              <a:t>tj. malé ekonomiky, dobře využívající přístup na trhy a k obchodním partnerům)</a:t>
            </a:r>
            <a:r>
              <a:rPr lang="cs-CZ" sz="2800" dirty="0"/>
              <a:t>, 5. Nizozemsko, 6. Taiwan, 7. Hong Kong,            8. Švédsko, 9. USA, </a:t>
            </a:r>
            <a:r>
              <a:rPr lang="cs-CZ" sz="2800" b="1" dirty="0"/>
              <a:t>18. ČR </a:t>
            </a:r>
            <a:r>
              <a:rPr lang="cs-CZ" sz="2800" dirty="0"/>
              <a:t>(26. místo v roce 2022),           21. Čína, 22. Německo, </a:t>
            </a:r>
            <a:r>
              <a:rPr lang="cs-CZ" sz="2800" b="1" dirty="0"/>
              <a:t>53. Slovensko  </a:t>
            </a:r>
          </a:p>
        </p:txBody>
      </p:sp>
    </p:spTree>
    <p:extLst>
      <p:ext uri="{BB962C8B-B14F-4D97-AF65-F5344CB8AC3E}">
        <p14:creationId xmlns:p14="http://schemas.microsoft.com/office/powerpoint/2010/main" val="1112093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504056"/>
          </a:xfrm>
        </p:spPr>
        <p:txBody>
          <a:bodyPr>
            <a:noAutofit/>
          </a:bodyPr>
          <a:lstStyle/>
          <a:p>
            <a:r>
              <a:rPr lang="cs-CZ" sz="4000" b="1" dirty="0">
                <a:solidFill>
                  <a:srgbClr val="002060"/>
                </a:solidFill>
              </a:rPr>
              <a:t>Inovace a cyklický vývoj</a:t>
            </a:r>
          </a:p>
        </p:txBody>
      </p:sp>
      <p:sp>
        <p:nvSpPr>
          <p:cNvPr id="3" name="Zástupný symbol pro obsah 2"/>
          <p:cNvSpPr>
            <a:spLocks noGrp="1"/>
          </p:cNvSpPr>
          <p:nvPr>
            <p:ph idx="1"/>
          </p:nvPr>
        </p:nvSpPr>
        <p:spPr>
          <a:xfrm>
            <a:off x="457200" y="620688"/>
            <a:ext cx="8229600" cy="6237312"/>
          </a:xfrm>
        </p:spPr>
        <p:txBody>
          <a:bodyPr>
            <a:noAutofit/>
          </a:bodyPr>
          <a:lstStyle/>
          <a:p>
            <a:pPr>
              <a:buFont typeface="Wingdings" panose="05000000000000000000" pitchFamily="2" charset="2"/>
              <a:buChar char="§"/>
            </a:pPr>
            <a:r>
              <a:rPr lang="cs-CZ" sz="2400" dirty="0"/>
              <a:t>inovace </a:t>
            </a:r>
            <a:r>
              <a:rPr lang="cs-CZ" sz="2000" dirty="0"/>
              <a:t>(nejen technologické) </a:t>
            </a:r>
            <a:r>
              <a:rPr lang="cs-CZ" sz="2400" dirty="0"/>
              <a:t>mají </a:t>
            </a:r>
            <a:r>
              <a:rPr lang="cs-CZ" sz="2400" b="1" dirty="0"/>
              <a:t>řadu mnohostranných  dopadů</a:t>
            </a:r>
            <a:r>
              <a:rPr lang="cs-CZ" sz="2400" dirty="0"/>
              <a:t> – mikro-, </a:t>
            </a:r>
            <a:r>
              <a:rPr lang="cs-CZ" sz="2400" dirty="0" err="1"/>
              <a:t>mezo</a:t>
            </a:r>
            <a:r>
              <a:rPr lang="cs-CZ" sz="2400" dirty="0"/>
              <a:t>- a makroekonomických </a:t>
            </a:r>
          </a:p>
          <a:p>
            <a:pPr>
              <a:buFont typeface="Wingdings" panose="05000000000000000000" pitchFamily="2" charset="2"/>
              <a:buChar char="§"/>
            </a:pPr>
            <a:r>
              <a:rPr lang="cs-CZ" sz="2400" dirty="0"/>
              <a:t>zde důraz na </a:t>
            </a:r>
            <a:r>
              <a:rPr lang="cs-CZ" sz="2400" b="1" dirty="0"/>
              <a:t>makroekonomické</a:t>
            </a:r>
            <a:r>
              <a:rPr lang="cs-CZ" sz="2400" dirty="0"/>
              <a:t> aspekty inovací v </a:t>
            </a:r>
            <a:r>
              <a:rPr lang="cs-CZ" sz="2400" b="1" dirty="0"/>
              <a:t>souvislosti s hospodářskými aj. cykly</a:t>
            </a:r>
            <a:r>
              <a:rPr lang="cs-CZ" sz="2400" dirty="0"/>
              <a:t>, hlavně dlouhodobými, resp.             s dlouhými K-vlnami </a:t>
            </a:r>
            <a:r>
              <a:rPr lang="cs-CZ" sz="2000" dirty="0"/>
              <a:t>(inovační logika dlouhých K-vln)</a:t>
            </a:r>
          </a:p>
          <a:p>
            <a:pPr>
              <a:buFont typeface="Wingdings" panose="05000000000000000000" pitchFamily="2" charset="2"/>
              <a:buChar char="§"/>
            </a:pPr>
            <a:r>
              <a:rPr lang="cs-CZ" sz="2400" dirty="0"/>
              <a:t>mezi hlavní determinanty vývoje náleží </a:t>
            </a:r>
            <a:r>
              <a:rPr lang="cs-CZ" sz="2400" b="1" dirty="0"/>
              <a:t>nové technologie </a:t>
            </a:r>
            <a:r>
              <a:rPr lang="cs-CZ" sz="2400" dirty="0"/>
              <a:t>aplikované, resp. i zatím neaplikované, i v globálním měřítku</a:t>
            </a:r>
          </a:p>
          <a:p>
            <a:pPr>
              <a:buFont typeface="Wingdings" panose="05000000000000000000" pitchFamily="2" charset="2"/>
              <a:buChar char="§"/>
            </a:pPr>
            <a:r>
              <a:rPr lang="cs-CZ" sz="2400" dirty="0"/>
              <a:t>technologie a technika se rozvíjí nerovnoměrně – </a:t>
            </a:r>
            <a:r>
              <a:rPr lang="cs-CZ" sz="2400" b="1" dirty="0"/>
              <a:t>cyklicky</a:t>
            </a:r>
            <a:r>
              <a:rPr lang="cs-CZ" sz="2400" dirty="0"/>
              <a:t>, zásadní objevy a jejich aplikace, postupně spolu s dalšími faktory, tlačí na transformaci společenských subsystémů </a:t>
            </a:r>
          </a:p>
          <a:p>
            <a:pPr>
              <a:buFont typeface="Wingdings" panose="05000000000000000000" pitchFamily="2" charset="2"/>
              <a:buChar char="§"/>
            </a:pPr>
            <a:r>
              <a:rPr lang="cs-CZ" sz="2400" dirty="0"/>
              <a:t>vazba dlouhých K-vln na průkopnické</a:t>
            </a:r>
            <a:r>
              <a:rPr lang="cs-CZ" sz="2400" i="1" dirty="0"/>
              <a:t> </a:t>
            </a:r>
            <a:r>
              <a:rPr lang="cs-CZ" sz="2400" dirty="0"/>
              <a:t>vynálezy a jejich aplikace </a:t>
            </a:r>
            <a:r>
              <a:rPr lang="cs-CZ" sz="2000" dirty="0"/>
              <a:t>(</a:t>
            </a:r>
            <a:r>
              <a:rPr lang="cs-CZ" sz="2000" b="1" dirty="0"/>
              <a:t>radikální, hlavní, bazické inovace</a:t>
            </a:r>
            <a:r>
              <a:rPr lang="cs-CZ" sz="2000" dirty="0"/>
              <a:t>), </a:t>
            </a:r>
            <a:r>
              <a:rPr lang="cs-CZ" sz="2400" dirty="0"/>
              <a:t>tyto </a:t>
            </a:r>
            <a:r>
              <a:rPr lang="cs-CZ" sz="2400" b="1" dirty="0"/>
              <a:t>impulsy vývoje mají vazbu na sled průmyslových revolucí </a:t>
            </a:r>
            <a:r>
              <a:rPr lang="cs-CZ" sz="2000" dirty="0"/>
              <a:t>(resp. na jejich etapy) </a:t>
            </a:r>
          </a:p>
          <a:p>
            <a:pPr>
              <a:buFont typeface="Wingdings" panose="05000000000000000000" pitchFamily="2" charset="2"/>
              <a:buChar char="§"/>
            </a:pPr>
            <a:r>
              <a:rPr lang="cs-CZ" sz="2400" dirty="0"/>
              <a:t>samotné inovace </a:t>
            </a:r>
            <a:r>
              <a:rPr lang="cs-CZ" sz="2400" b="1" dirty="0"/>
              <a:t>nejsou univerzálním řešením</a:t>
            </a:r>
            <a:r>
              <a:rPr lang="cs-CZ" sz="2400" dirty="0"/>
              <a:t>, ani všelékem automaticky</a:t>
            </a:r>
            <a:r>
              <a:rPr lang="cs-CZ" sz="2400" i="1" dirty="0"/>
              <a:t> </a:t>
            </a:r>
            <a:r>
              <a:rPr lang="cs-CZ" sz="2400" dirty="0"/>
              <a:t>vedoucím k prosperitě, blahobytu a štěstí, </a:t>
            </a:r>
            <a:r>
              <a:rPr lang="cs-CZ" sz="2400" b="1" dirty="0"/>
              <a:t>nejde o univerzální vysvětlení hospodářských cyklů </a:t>
            </a:r>
          </a:p>
          <a:p>
            <a:endParaRPr lang="cs-CZ" sz="2800" dirty="0"/>
          </a:p>
        </p:txBody>
      </p:sp>
    </p:spTree>
    <p:extLst>
      <p:ext uri="{BB962C8B-B14F-4D97-AF65-F5344CB8AC3E}">
        <p14:creationId xmlns:p14="http://schemas.microsoft.com/office/powerpoint/2010/main" val="2232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648072"/>
          </a:xfrm>
        </p:spPr>
        <p:txBody>
          <a:bodyPr>
            <a:normAutofit fontScale="90000"/>
          </a:bodyPr>
          <a:lstStyle/>
          <a:p>
            <a:r>
              <a:rPr lang="cs-CZ" b="1" dirty="0"/>
              <a:t>Problémové okruhy </a:t>
            </a:r>
            <a:r>
              <a:rPr lang="cs-CZ" sz="3100" dirty="0"/>
              <a:t>(na 90, resp.*180 minut)</a:t>
            </a:r>
          </a:p>
        </p:txBody>
      </p:sp>
      <p:sp>
        <p:nvSpPr>
          <p:cNvPr id="3" name="Zástupný symbol pro obsah 2"/>
          <p:cNvSpPr>
            <a:spLocks noGrp="1"/>
          </p:cNvSpPr>
          <p:nvPr>
            <p:ph idx="1"/>
          </p:nvPr>
        </p:nvSpPr>
        <p:spPr>
          <a:xfrm>
            <a:off x="539552" y="836712"/>
            <a:ext cx="8229600" cy="6021288"/>
          </a:xfrm>
        </p:spPr>
        <p:txBody>
          <a:bodyPr>
            <a:normAutofit fontScale="85000" lnSpcReduction="10000"/>
          </a:bodyPr>
          <a:lstStyle/>
          <a:p>
            <a:pPr>
              <a:buFont typeface="Wingdings" panose="05000000000000000000" pitchFamily="2" charset="2"/>
              <a:buChar char="§"/>
            </a:pPr>
            <a:r>
              <a:rPr lang="cs-CZ" dirty="0"/>
              <a:t>*</a:t>
            </a:r>
            <a:r>
              <a:rPr lang="cs-CZ" dirty="0">
                <a:solidFill>
                  <a:srgbClr val="92D050"/>
                </a:solidFill>
              </a:rPr>
              <a:t>Perspektivy ekonomické vědy z pohledu inovací</a:t>
            </a:r>
            <a:r>
              <a:rPr lang="cs-CZ" dirty="0"/>
              <a:t>, inovace a hospodářský růst  </a:t>
            </a:r>
          </a:p>
          <a:p>
            <a:pPr>
              <a:buFont typeface="Wingdings" panose="05000000000000000000" pitchFamily="2" charset="2"/>
              <a:buChar char="§"/>
            </a:pPr>
            <a:r>
              <a:rPr lang="cs-CZ" b="1" dirty="0">
                <a:solidFill>
                  <a:srgbClr val="92D050"/>
                </a:solidFill>
              </a:rPr>
              <a:t>Inovace</a:t>
            </a:r>
            <a:r>
              <a:rPr lang="cs-CZ" dirty="0">
                <a:solidFill>
                  <a:srgbClr val="92D050"/>
                </a:solidFill>
              </a:rPr>
              <a:t> – </a:t>
            </a:r>
            <a:r>
              <a:rPr lang="cs-CZ" b="1" dirty="0">
                <a:solidFill>
                  <a:srgbClr val="92D050"/>
                </a:solidFill>
              </a:rPr>
              <a:t>makroekonomické a další aspekty</a:t>
            </a:r>
            <a:r>
              <a:rPr lang="cs-CZ" dirty="0"/>
              <a:t>, vymezení, struktura, význam v (post)globální realitě </a:t>
            </a:r>
          </a:p>
          <a:p>
            <a:pPr>
              <a:buFont typeface="Wingdings" panose="05000000000000000000" pitchFamily="2" charset="2"/>
              <a:buChar char="§"/>
            </a:pPr>
            <a:r>
              <a:rPr lang="cs-CZ" b="1" dirty="0">
                <a:solidFill>
                  <a:srgbClr val="92D050"/>
                </a:solidFill>
              </a:rPr>
              <a:t>Z historie teorie inovací </a:t>
            </a:r>
            <a:r>
              <a:rPr lang="cs-CZ" dirty="0"/>
              <a:t>– vklad J. A. </a:t>
            </a:r>
            <a:r>
              <a:rPr lang="cs-CZ" dirty="0" err="1"/>
              <a:t>Schumpetera</a:t>
            </a:r>
            <a:r>
              <a:rPr lang="cs-CZ" dirty="0"/>
              <a:t>, inovační řády F. Valenty</a:t>
            </a:r>
          </a:p>
          <a:p>
            <a:pPr>
              <a:buFont typeface="Wingdings" panose="05000000000000000000" pitchFamily="2" charset="2"/>
              <a:buChar char="§"/>
            </a:pPr>
            <a:r>
              <a:rPr lang="cs-CZ" dirty="0"/>
              <a:t>*</a:t>
            </a:r>
            <a:r>
              <a:rPr lang="cs-CZ" dirty="0">
                <a:solidFill>
                  <a:srgbClr val="92D050"/>
                </a:solidFill>
              </a:rPr>
              <a:t>Průmyslové, technologické apod. revoluce</a:t>
            </a:r>
            <a:r>
              <a:rPr lang="cs-CZ" dirty="0"/>
              <a:t>  </a:t>
            </a:r>
          </a:p>
          <a:p>
            <a:pPr>
              <a:buFont typeface="Wingdings" panose="05000000000000000000" pitchFamily="2" charset="2"/>
              <a:buChar char="§"/>
            </a:pPr>
            <a:r>
              <a:rPr lang="cs-CZ" b="1" dirty="0">
                <a:solidFill>
                  <a:srgbClr val="92D050"/>
                </a:solidFill>
              </a:rPr>
              <a:t>Revoluce 4.0 – fakta a mýty      </a:t>
            </a:r>
            <a:r>
              <a:rPr lang="cs-CZ" dirty="0"/>
              <a:t>                                (včetně krizí doby (post)kovidové i ambicí ČR 4.0 či 5.0)</a:t>
            </a:r>
          </a:p>
          <a:p>
            <a:pPr>
              <a:buFont typeface="Wingdings" panose="05000000000000000000" pitchFamily="2" charset="2"/>
              <a:buChar char="§"/>
            </a:pPr>
            <a:r>
              <a:rPr lang="cs-CZ" b="1" dirty="0">
                <a:solidFill>
                  <a:srgbClr val="92D050"/>
                </a:solidFill>
              </a:rPr>
              <a:t>Inovační</a:t>
            </a:r>
            <a:r>
              <a:rPr lang="cs-CZ" dirty="0"/>
              <a:t> a další </a:t>
            </a:r>
            <a:r>
              <a:rPr lang="cs-CZ" b="1" dirty="0">
                <a:solidFill>
                  <a:srgbClr val="92D050"/>
                </a:solidFill>
              </a:rPr>
              <a:t>přístupy k hospodářským cyklům</a:t>
            </a:r>
          </a:p>
          <a:p>
            <a:pPr>
              <a:buFont typeface="Wingdings" panose="05000000000000000000" pitchFamily="2" charset="2"/>
              <a:buChar char="§"/>
            </a:pPr>
            <a:r>
              <a:rPr lang="cs-CZ" dirty="0"/>
              <a:t>*</a:t>
            </a:r>
            <a:r>
              <a:rPr lang="cs-CZ" dirty="0">
                <a:solidFill>
                  <a:srgbClr val="92D050"/>
                </a:solidFill>
              </a:rPr>
              <a:t>Teorie a realita dlouhodobých cyklů</a:t>
            </a:r>
            <a:r>
              <a:rPr lang="cs-CZ" dirty="0"/>
              <a:t>,                          resp. dlouhých Kondratěvových vln </a:t>
            </a:r>
          </a:p>
          <a:p>
            <a:pPr>
              <a:buFont typeface="Wingdings" panose="05000000000000000000" pitchFamily="2" charset="2"/>
              <a:buChar char="§"/>
            </a:pPr>
            <a:r>
              <a:rPr lang="cs-CZ" dirty="0"/>
              <a:t>*</a:t>
            </a:r>
            <a:r>
              <a:rPr lang="cs-CZ" dirty="0">
                <a:solidFill>
                  <a:srgbClr val="92D050"/>
                </a:solidFill>
              </a:rPr>
              <a:t>Problémy (ne)nástupu V. (či další) dlouhé K-vlny</a:t>
            </a:r>
            <a:r>
              <a:rPr lang="cs-CZ" dirty="0"/>
              <a:t>        ve světle rozporů a scénářů soudobé (post)globalizace </a:t>
            </a:r>
          </a:p>
          <a:p>
            <a:pPr algn="just">
              <a:buFont typeface="Wingdings" panose="05000000000000000000" pitchFamily="2" charset="2"/>
              <a:buChar char="§"/>
            </a:pPr>
            <a:endParaRPr lang="cs-CZ" dirty="0"/>
          </a:p>
        </p:txBody>
      </p:sp>
    </p:spTree>
    <p:extLst>
      <p:ext uri="{BB962C8B-B14F-4D97-AF65-F5344CB8AC3E}">
        <p14:creationId xmlns:p14="http://schemas.microsoft.com/office/powerpoint/2010/main" val="170587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0"/>
            <a:ext cx="8013576" cy="1628800"/>
          </a:xfrm>
        </p:spPr>
        <p:txBody>
          <a:bodyPr>
            <a:noAutofit/>
          </a:bodyPr>
          <a:lstStyle/>
          <a:p>
            <a:r>
              <a:rPr lang="cs-CZ" sz="4000" b="1" dirty="0">
                <a:solidFill>
                  <a:srgbClr val="002060"/>
                </a:solidFill>
              </a:rPr>
              <a:t>Posedlost Západu inovacemi,             start-upy apod. </a:t>
            </a:r>
          </a:p>
        </p:txBody>
      </p:sp>
      <p:sp>
        <p:nvSpPr>
          <p:cNvPr id="3" name="Zástupný symbol pro obsah 2"/>
          <p:cNvSpPr>
            <a:spLocks noGrp="1"/>
          </p:cNvSpPr>
          <p:nvPr>
            <p:ph idx="1"/>
          </p:nvPr>
        </p:nvSpPr>
        <p:spPr>
          <a:xfrm>
            <a:off x="225860" y="1556793"/>
            <a:ext cx="8784976" cy="5301208"/>
          </a:xfrm>
        </p:spPr>
        <p:txBody>
          <a:bodyPr>
            <a:normAutofit/>
          </a:bodyPr>
          <a:lstStyle/>
          <a:p>
            <a:pPr>
              <a:buFont typeface="Wingdings" panose="05000000000000000000" pitchFamily="2" charset="2"/>
              <a:buChar char="§"/>
            </a:pPr>
            <a:r>
              <a:rPr lang="cs-CZ" sz="3600" b="1" dirty="0"/>
              <a:t>kult neustálé změny </a:t>
            </a:r>
            <a:r>
              <a:rPr lang="cs-CZ" dirty="0"/>
              <a:t>(jako údajně automatické žádoucí dobro)</a:t>
            </a:r>
            <a:r>
              <a:rPr lang="cs-CZ" sz="3600" dirty="0"/>
              <a:t> versus </a:t>
            </a:r>
            <a:r>
              <a:rPr lang="cs-CZ" sz="3600" b="1" dirty="0"/>
              <a:t>rovnováha mezi změnou a stabilitou </a:t>
            </a:r>
            <a:r>
              <a:rPr lang="cs-CZ" sz="3600" dirty="0"/>
              <a:t> </a:t>
            </a:r>
          </a:p>
          <a:p>
            <a:pPr>
              <a:buFont typeface="Wingdings" panose="05000000000000000000" pitchFamily="2" charset="2"/>
              <a:buChar char="§"/>
            </a:pPr>
            <a:r>
              <a:rPr lang="cs-CZ" sz="3600" dirty="0"/>
              <a:t>(hyper)inflační </a:t>
            </a:r>
            <a:r>
              <a:rPr lang="cs-CZ" sz="3600" b="1" dirty="0"/>
              <a:t>nadužívání termínu inovace </a:t>
            </a:r>
            <a:r>
              <a:rPr lang="cs-CZ" sz="3600" dirty="0"/>
              <a:t>(</a:t>
            </a:r>
            <a:r>
              <a:rPr lang="cs-CZ" dirty="0"/>
              <a:t>obdobně jako dříve globalizace, nenaplněné iluze tzv. nové ekonomiky 90. let, slogany, fráze, </a:t>
            </a:r>
            <a:r>
              <a:rPr lang="cs-CZ" b="1" dirty="0" err="1"/>
              <a:t>buzzwords</a:t>
            </a:r>
            <a:r>
              <a:rPr lang="cs-CZ" b="1" dirty="0"/>
              <a:t> 4.0</a:t>
            </a:r>
            <a:r>
              <a:rPr lang="cs-CZ" dirty="0"/>
              <a:t>) </a:t>
            </a:r>
          </a:p>
          <a:p>
            <a:pPr>
              <a:buFont typeface="Wingdings" panose="05000000000000000000" pitchFamily="2" charset="2"/>
              <a:buChar char="§"/>
            </a:pPr>
            <a:r>
              <a:rPr lang="cs-CZ" sz="3600" b="1" dirty="0"/>
              <a:t>vyprázdněné</a:t>
            </a:r>
            <a:r>
              <a:rPr lang="cs-CZ" sz="3600" dirty="0"/>
              <a:t> a vykradené </a:t>
            </a:r>
            <a:r>
              <a:rPr lang="cs-CZ" sz="3600" b="1" dirty="0"/>
              <a:t>pojmy</a:t>
            </a:r>
            <a:r>
              <a:rPr lang="cs-CZ" sz="3600" dirty="0"/>
              <a:t>, </a:t>
            </a:r>
            <a:r>
              <a:rPr lang="cs-CZ" dirty="0"/>
              <a:t> </a:t>
            </a:r>
            <a:r>
              <a:rPr lang="cs-CZ" sz="3600" b="1" dirty="0"/>
              <a:t>manipulují</a:t>
            </a:r>
            <a:r>
              <a:rPr lang="cs-CZ" sz="3600" dirty="0"/>
              <a:t> a </a:t>
            </a:r>
            <a:r>
              <a:rPr lang="cs-CZ" sz="3600" b="1" dirty="0"/>
              <a:t>dezorientují</a:t>
            </a:r>
            <a:r>
              <a:rPr lang="cs-CZ" sz="3600" dirty="0"/>
              <a:t> </a:t>
            </a:r>
            <a:r>
              <a:rPr lang="cs-CZ" dirty="0"/>
              <a:t>(včetně </a:t>
            </a:r>
            <a:r>
              <a:rPr lang="cs-CZ" dirty="0" err="1"/>
              <a:t>eurospeaku</a:t>
            </a:r>
            <a:r>
              <a:rPr lang="cs-CZ" dirty="0"/>
              <a:t>)</a:t>
            </a:r>
          </a:p>
          <a:p>
            <a:pPr algn="just">
              <a:buFont typeface="Wingdings" panose="05000000000000000000" pitchFamily="2" charset="2"/>
              <a:buChar char="§"/>
            </a:pPr>
            <a:endParaRPr lang="cs-CZ" sz="3600" dirty="0"/>
          </a:p>
          <a:p>
            <a:pPr algn="just">
              <a:buFont typeface="Wingdings" panose="05000000000000000000" pitchFamily="2" charset="2"/>
              <a:buChar char="§"/>
            </a:pPr>
            <a:endParaRPr lang="cs-CZ" sz="3300" dirty="0"/>
          </a:p>
          <a:p>
            <a:endParaRPr lang="cs-CZ" dirty="0"/>
          </a:p>
        </p:txBody>
      </p:sp>
    </p:spTree>
    <p:extLst>
      <p:ext uri="{BB962C8B-B14F-4D97-AF65-F5344CB8AC3E}">
        <p14:creationId xmlns:p14="http://schemas.microsoft.com/office/powerpoint/2010/main" val="3972901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784976" cy="1296144"/>
          </a:xfrm>
        </p:spPr>
        <p:txBody>
          <a:bodyPr>
            <a:normAutofit/>
          </a:bodyPr>
          <a:lstStyle/>
          <a:p>
            <a:r>
              <a:rPr lang="cs-CZ" sz="4000" b="1" dirty="0"/>
              <a:t>Všudypřítomnost inovační rétoriky</a:t>
            </a:r>
            <a:br>
              <a:rPr lang="cs-CZ" sz="2000" dirty="0"/>
            </a:br>
            <a:r>
              <a:rPr lang="cs-CZ" sz="2400" dirty="0"/>
              <a:t>dle </a:t>
            </a:r>
            <a:r>
              <a:rPr lang="cs-CZ" sz="2400" dirty="0" err="1"/>
              <a:t>Liessmann</a:t>
            </a:r>
            <a:r>
              <a:rPr lang="cs-CZ" sz="2400" dirty="0"/>
              <a:t>, K. P.: </a:t>
            </a:r>
            <a:r>
              <a:rPr lang="cs-CZ" sz="2400" i="1" dirty="0"/>
              <a:t>Vzdělání jako provokace</a:t>
            </a:r>
            <a:r>
              <a:rPr lang="cs-CZ" sz="2400" dirty="0"/>
              <a:t>. Praha, Academia 2018 </a:t>
            </a:r>
          </a:p>
        </p:txBody>
      </p:sp>
      <p:sp>
        <p:nvSpPr>
          <p:cNvPr id="3" name="Zástupný symbol pro obsah 2"/>
          <p:cNvSpPr>
            <a:spLocks noGrp="1"/>
          </p:cNvSpPr>
          <p:nvPr>
            <p:ph idx="1"/>
          </p:nvPr>
        </p:nvSpPr>
        <p:spPr>
          <a:xfrm>
            <a:off x="179512" y="1484784"/>
            <a:ext cx="8784976" cy="5373216"/>
          </a:xfrm>
        </p:spPr>
        <p:txBody>
          <a:bodyPr>
            <a:normAutofit/>
          </a:bodyPr>
          <a:lstStyle/>
          <a:p>
            <a:pPr>
              <a:buFont typeface="Wingdings" panose="05000000000000000000" pitchFamily="2" charset="2"/>
              <a:buChar char="§"/>
            </a:pPr>
            <a:r>
              <a:rPr lang="cs-CZ" sz="2800" dirty="0"/>
              <a:t>filozoficko-sociologické úvahy nad inovativností inovací</a:t>
            </a:r>
          </a:p>
          <a:p>
            <a:pPr>
              <a:buFont typeface="Wingdings" panose="05000000000000000000" pitchFamily="2" charset="2"/>
              <a:buChar char="§"/>
            </a:pPr>
            <a:r>
              <a:rPr lang="cs-CZ" sz="2800" i="1" dirty="0"/>
              <a:t>„Kdyby všechny inovace, o nichž se dnes mluví, byly skutečně inovativní, </a:t>
            </a:r>
            <a:r>
              <a:rPr lang="cs-CZ" sz="2800" b="1" i="1" dirty="0"/>
              <a:t>byl by svět hrůzný </a:t>
            </a:r>
            <a:r>
              <a:rPr lang="cs-CZ" sz="2800" i="1" dirty="0"/>
              <a:t>…“ </a:t>
            </a:r>
            <a:r>
              <a:rPr lang="cs-CZ" sz="2800" dirty="0"/>
              <a:t>(s. 61) </a:t>
            </a:r>
          </a:p>
          <a:p>
            <a:pPr>
              <a:buFont typeface="Wingdings" panose="05000000000000000000" pitchFamily="2" charset="2"/>
              <a:buChar char="§"/>
            </a:pPr>
            <a:r>
              <a:rPr lang="cs-CZ" sz="2400" i="1" dirty="0"/>
              <a:t>„Kdyby vskutku – od zubní pasty … od dopravního prostředku … od oblečení  … po </a:t>
            </a:r>
            <a:r>
              <a:rPr lang="cs-CZ" sz="2400" i="1" dirty="0" err="1"/>
              <a:t>smartphone</a:t>
            </a:r>
            <a:r>
              <a:rPr lang="cs-CZ" sz="2400" i="1" dirty="0"/>
              <a:t> … od tabletu … od TV seriálu … až po ložní prádlo … – bylo vše tak plné novot, jak slibují </a:t>
            </a:r>
            <a:r>
              <a:rPr lang="cs-CZ" sz="2400" b="1" i="1" dirty="0"/>
              <a:t>reklama a duch doby</a:t>
            </a:r>
            <a:r>
              <a:rPr lang="cs-CZ" sz="2400" i="1" dirty="0"/>
              <a:t>, museli bychom své životy prakticky každý den znovu vymýšlet – a to by nedoporučil ani ten největší přítel inovací“ </a:t>
            </a:r>
            <a:r>
              <a:rPr lang="cs-CZ" sz="2400" dirty="0"/>
              <a:t>(dtto)</a:t>
            </a:r>
          </a:p>
          <a:p>
            <a:pPr>
              <a:buFont typeface="Wingdings" panose="05000000000000000000" pitchFamily="2" charset="2"/>
              <a:buChar char="§"/>
            </a:pPr>
            <a:r>
              <a:rPr lang="cs-CZ" sz="2800" i="1" dirty="0"/>
              <a:t>„Vzhledem k všudypřítomnosti inovační rétoriky se přímo vnucuje podezření, že se </a:t>
            </a:r>
            <a:r>
              <a:rPr lang="cs-CZ" sz="2800" b="1" i="1" dirty="0"/>
              <a:t>o inovacích musí tolik mluvit proto, že nás ve skutečnosti už mnoho nového nenapadá</a:t>
            </a:r>
            <a:r>
              <a:rPr lang="cs-CZ" sz="2800" i="1" dirty="0"/>
              <a:t> …“ </a:t>
            </a:r>
            <a:r>
              <a:rPr lang="cs-CZ" sz="2800" dirty="0"/>
              <a:t>(tamtéž)   </a:t>
            </a:r>
          </a:p>
        </p:txBody>
      </p:sp>
    </p:spTree>
    <p:extLst>
      <p:ext uri="{BB962C8B-B14F-4D97-AF65-F5344CB8AC3E}">
        <p14:creationId xmlns:p14="http://schemas.microsoft.com/office/powerpoint/2010/main" val="1525960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9C9372-E29C-4425-8863-D750760BB1A3}"/>
              </a:ext>
            </a:extLst>
          </p:cNvPr>
          <p:cNvSpPr>
            <a:spLocks noGrp="1"/>
          </p:cNvSpPr>
          <p:nvPr>
            <p:ph type="title"/>
          </p:nvPr>
        </p:nvSpPr>
        <p:spPr>
          <a:xfrm>
            <a:off x="457200" y="116632"/>
            <a:ext cx="8229600" cy="792088"/>
          </a:xfrm>
        </p:spPr>
        <p:txBody>
          <a:bodyPr>
            <a:normAutofit/>
          </a:bodyPr>
          <a:lstStyle/>
          <a:p>
            <a:r>
              <a:rPr lang="cs-CZ" sz="4000" b="1" dirty="0"/>
              <a:t>Stát jako hybatel inovací </a:t>
            </a:r>
          </a:p>
        </p:txBody>
      </p:sp>
      <p:sp>
        <p:nvSpPr>
          <p:cNvPr id="3" name="Zástupný symbol pro obsah 2">
            <a:extLst>
              <a:ext uri="{FF2B5EF4-FFF2-40B4-BE49-F238E27FC236}">
                <a16:creationId xmlns:a16="http://schemas.microsoft.com/office/drawing/2014/main" id="{7F587C58-15FF-4B46-AB67-DE14199BD508}"/>
              </a:ext>
            </a:extLst>
          </p:cNvPr>
          <p:cNvSpPr>
            <a:spLocks noGrp="1"/>
          </p:cNvSpPr>
          <p:nvPr>
            <p:ph idx="1"/>
          </p:nvPr>
        </p:nvSpPr>
        <p:spPr>
          <a:xfrm>
            <a:off x="457200" y="980728"/>
            <a:ext cx="8229600" cy="5760640"/>
          </a:xfrm>
        </p:spPr>
        <p:txBody>
          <a:bodyPr>
            <a:normAutofit lnSpcReduction="10000"/>
          </a:bodyPr>
          <a:lstStyle/>
          <a:p>
            <a:pPr>
              <a:buFont typeface="Wingdings" panose="05000000000000000000" pitchFamily="2" charset="2"/>
              <a:buChar char="§"/>
            </a:pPr>
            <a:r>
              <a:rPr lang="cs-CZ" sz="2000" dirty="0"/>
              <a:t>dle </a:t>
            </a:r>
            <a:r>
              <a:rPr lang="cs-CZ" sz="2000" dirty="0" err="1"/>
              <a:t>Mazzucatová</a:t>
            </a:r>
            <a:r>
              <a:rPr lang="cs-CZ" sz="2000" dirty="0"/>
              <a:t>, M.: </a:t>
            </a:r>
            <a:r>
              <a:rPr lang="cs-CZ" sz="2000" i="1" dirty="0" err="1"/>
              <a:t>The</a:t>
            </a:r>
            <a:r>
              <a:rPr lang="cs-CZ" sz="2000" i="1" dirty="0"/>
              <a:t> </a:t>
            </a:r>
            <a:r>
              <a:rPr lang="cs-CZ" sz="2000" i="1" dirty="0" err="1"/>
              <a:t>Entrepreneurial</a:t>
            </a:r>
            <a:r>
              <a:rPr lang="cs-CZ" sz="2000" i="1" dirty="0"/>
              <a:t> </a:t>
            </a:r>
            <a:r>
              <a:rPr lang="cs-CZ" sz="2000" i="1" dirty="0" err="1"/>
              <a:t>State</a:t>
            </a:r>
            <a:r>
              <a:rPr lang="cs-CZ" sz="2000" i="1" dirty="0"/>
              <a:t>: </a:t>
            </a:r>
            <a:r>
              <a:rPr lang="en-US" sz="2000" i="1" dirty="0"/>
              <a:t>Debunking Public vs. Private Sector Myths</a:t>
            </a:r>
            <a:r>
              <a:rPr lang="cs-CZ" sz="2000" dirty="0"/>
              <a:t>.</a:t>
            </a:r>
            <a:r>
              <a:rPr lang="cs-CZ" sz="2000" b="1" i="1" dirty="0"/>
              <a:t> </a:t>
            </a:r>
            <a:r>
              <a:rPr lang="cs-CZ" sz="2000" dirty="0"/>
              <a:t>London, Anthem </a:t>
            </a:r>
            <a:r>
              <a:rPr lang="cs-CZ" sz="2000" dirty="0" err="1"/>
              <a:t>Press</a:t>
            </a:r>
            <a:r>
              <a:rPr lang="cs-CZ" sz="2000" dirty="0"/>
              <a:t> 2013</a:t>
            </a:r>
          </a:p>
          <a:p>
            <a:pPr lvl="1">
              <a:buFont typeface="Wingdings" panose="05000000000000000000" pitchFamily="2" charset="2"/>
              <a:buChar char="§"/>
            </a:pPr>
            <a:r>
              <a:rPr lang="cs-CZ" sz="1800" b="1" dirty="0"/>
              <a:t>u zrodu technologických revolucí posledního století </a:t>
            </a:r>
            <a:r>
              <a:rPr lang="cs-CZ" sz="2000" b="1" dirty="0"/>
              <a:t>nestál soukromý sektor, ale stát </a:t>
            </a:r>
          </a:p>
          <a:p>
            <a:pPr lvl="1">
              <a:buFont typeface="Wingdings" panose="05000000000000000000" pitchFamily="2" charset="2"/>
              <a:buChar char="§"/>
            </a:pPr>
            <a:r>
              <a:rPr lang="cs-CZ" sz="1800" dirty="0"/>
              <a:t>ekonomický úspěch USA je spíše výsledkem veřejných a státem financovaných investic do inovací a technologií než výsledkem malého státu v duchu doktríny volného trhu</a:t>
            </a:r>
          </a:p>
          <a:p>
            <a:pPr lvl="1">
              <a:buFont typeface="Wingdings" panose="05000000000000000000" pitchFamily="2" charset="2"/>
              <a:buChar char="§"/>
            </a:pPr>
            <a:r>
              <a:rPr lang="cs-CZ" sz="1800" b="1" dirty="0"/>
              <a:t>stát jako aktivní hráč</a:t>
            </a:r>
            <a:r>
              <a:rPr lang="cs-CZ" sz="1800" dirty="0"/>
              <a:t> (aktivní spolutvůrce ekonomických hodnot), individuální kreativita soukromých subjektů všechno nevyřeší – </a:t>
            </a:r>
            <a:r>
              <a:rPr lang="cs-CZ" sz="2000" b="1" dirty="0"/>
              <a:t>hlavním hybatelem inovací je sebevědomý stát </a:t>
            </a:r>
          </a:p>
          <a:p>
            <a:pPr lvl="1">
              <a:buFont typeface="Wingdings" panose="05000000000000000000" pitchFamily="2" charset="2"/>
              <a:buChar char="§"/>
            </a:pPr>
            <a:r>
              <a:rPr lang="cs-CZ" sz="1800" i="1" dirty="0"/>
              <a:t>„podnikatelský stát“ </a:t>
            </a:r>
            <a:r>
              <a:rPr lang="cs-CZ" sz="1800" dirty="0"/>
              <a:t>– škála státních institucí podporujících a propojujících         v klíčových oblastech byznys a vědu </a:t>
            </a:r>
          </a:p>
          <a:p>
            <a:pPr lvl="1">
              <a:buFont typeface="Wingdings" panose="05000000000000000000" pitchFamily="2" charset="2"/>
              <a:buChar char="§"/>
            </a:pPr>
            <a:r>
              <a:rPr lang="cs-CZ" sz="1800" b="1" dirty="0"/>
              <a:t>nutnost změny ekonomického uvažování včetně dluhu</a:t>
            </a:r>
            <a:r>
              <a:rPr lang="cs-CZ" sz="1800" dirty="0"/>
              <a:t>, hlavní není výše deficitu, ale kvůli čemu se zadlužíme, zadlužení směřující k rozvoji ekonomiky je v pořádku    </a:t>
            </a:r>
          </a:p>
          <a:p>
            <a:pPr>
              <a:buFont typeface="Wingdings" panose="05000000000000000000" pitchFamily="2" charset="2"/>
              <a:buChar char="§"/>
            </a:pPr>
            <a:r>
              <a:rPr lang="cs-CZ" sz="2000" dirty="0"/>
              <a:t>dle </a:t>
            </a:r>
            <a:r>
              <a:rPr lang="cs-CZ" sz="2000" dirty="0" err="1"/>
              <a:t>Mazzucatová</a:t>
            </a:r>
            <a:r>
              <a:rPr lang="cs-CZ" sz="2000" dirty="0"/>
              <a:t>, M.: </a:t>
            </a:r>
            <a:r>
              <a:rPr lang="en-US" sz="2000" i="1" dirty="0"/>
              <a:t>The Value of Everything: Making and Taking in the Global Economy</a:t>
            </a:r>
            <a:r>
              <a:rPr lang="cs-CZ" sz="2000" dirty="0"/>
              <a:t>. New York, Public </a:t>
            </a:r>
            <a:r>
              <a:rPr lang="cs-CZ" sz="2000" dirty="0" err="1"/>
              <a:t>Affairs</a:t>
            </a:r>
            <a:r>
              <a:rPr lang="cs-CZ" sz="2000" dirty="0"/>
              <a:t> 2018 </a:t>
            </a:r>
          </a:p>
          <a:p>
            <a:pPr lvl="1">
              <a:buFont typeface="Wingdings" panose="05000000000000000000" pitchFamily="2" charset="2"/>
              <a:buChar char="§"/>
            </a:pPr>
            <a:r>
              <a:rPr lang="cs-CZ" sz="1800" dirty="0"/>
              <a:t>pokus o </a:t>
            </a:r>
            <a:r>
              <a:rPr lang="cs-CZ" sz="1800" b="1" dirty="0"/>
              <a:t>opětovné zavedení tématu hodnoty</a:t>
            </a:r>
            <a:r>
              <a:rPr lang="cs-CZ" sz="1800" dirty="0"/>
              <a:t> do diskusí o současném stavu kapitalistických ekonomik a společností, zejména v Evropě a USA</a:t>
            </a:r>
          </a:p>
          <a:p>
            <a:pPr lvl="1">
              <a:buFont typeface="Wingdings" panose="05000000000000000000" pitchFamily="2" charset="2"/>
              <a:buChar char="§"/>
            </a:pPr>
            <a:r>
              <a:rPr lang="cs-CZ" sz="1800" dirty="0"/>
              <a:t>základní idea: </a:t>
            </a:r>
            <a:r>
              <a:rPr lang="cs-CZ" sz="1800" b="1" dirty="0"/>
              <a:t>tržní cena odráží ekonomickou hodnotu</a:t>
            </a:r>
          </a:p>
        </p:txBody>
      </p:sp>
    </p:spTree>
    <p:extLst>
      <p:ext uri="{BB962C8B-B14F-4D97-AF65-F5344CB8AC3E}">
        <p14:creationId xmlns:p14="http://schemas.microsoft.com/office/powerpoint/2010/main" val="3701937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B2FECC-95F5-4308-B470-DA5F241D7391}"/>
              </a:ext>
            </a:extLst>
          </p:cNvPr>
          <p:cNvSpPr>
            <a:spLocks noGrp="1"/>
          </p:cNvSpPr>
          <p:nvPr>
            <p:ph type="title"/>
          </p:nvPr>
        </p:nvSpPr>
        <p:spPr>
          <a:xfrm>
            <a:off x="457200" y="116632"/>
            <a:ext cx="8229600" cy="720080"/>
          </a:xfrm>
        </p:spPr>
        <p:txBody>
          <a:bodyPr>
            <a:normAutofit/>
          </a:bodyPr>
          <a:lstStyle/>
          <a:p>
            <a:r>
              <a:rPr lang="cs-CZ" sz="4000" b="1" dirty="0"/>
              <a:t>Inovace a udržitelnost  </a:t>
            </a:r>
          </a:p>
        </p:txBody>
      </p:sp>
      <p:sp>
        <p:nvSpPr>
          <p:cNvPr id="3" name="Zástupný obsah 2">
            <a:extLst>
              <a:ext uri="{FF2B5EF4-FFF2-40B4-BE49-F238E27FC236}">
                <a16:creationId xmlns:a16="http://schemas.microsoft.com/office/drawing/2014/main" id="{7EF3BB5F-89C4-4E19-99E3-364CC4D1272D}"/>
              </a:ext>
            </a:extLst>
          </p:cNvPr>
          <p:cNvSpPr>
            <a:spLocks noGrp="1"/>
          </p:cNvSpPr>
          <p:nvPr>
            <p:ph idx="1"/>
          </p:nvPr>
        </p:nvSpPr>
        <p:spPr>
          <a:xfrm>
            <a:off x="457200" y="836712"/>
            <a:ext cx="8229600" cy="5904656"/>
          </a:xfrm>
        </p:spPr>
        <p:txBody>
          <a:bodyPr>
            <a:noAutofit/>
          </a:bodyPr>
          <a:lstStyle/>
          <a:p>
            <a:pPr>
              <a:buFont typeface="Wingdings" panose="05000000000000000000" pitchFamily="2" charset="2"/>
              <a:buChar char="§"/>
            </a:pPr>
            <a:r>
              <a:rPr lang="cs-CZ" sz="2000" dirty="0" err="1"/>
              <a:t>technooptimisté</a:t>
            </a:r>
            <a:r>
              <a:rPr lang="cs-CZ" sz="2000" dirty="0"/>
              <a:t>: </a:t>
            </a:r>
            <a:r>
              <a:rPr lang="cs-CZ" sz="2000" b="1" dirty="0"/>
              <a:t>volný trh a ekonomický zájem o inovace </a:t>
            </a:r>
            <a:r>
              <a:rPr lang="cs-CZ" sz="2000" dirty="0"/>
              <a:t>zajistí nové technologie a vyřeší problémy klimatu i zdrojů                                        (</a:t>
            </a:r>
            <a:r>
              <a:rPr lang="cs-CZ" sz="2400" b="1" dirty="0"/>
              <a:t>nedostatek zdrojů nahrazován inovacemi</a:t>
            </a:r>
            <a:r>
              <a:rPr lang="cs-CZ" sz="2000" dirty="0"/>
              <a:t>) </a:t>
            </a:r>
          </a:p>
          <a:p>
            <a:pPr>
              <a:buFont typeface="Wingdings" panose="05000000000000000000" pitchFamily="2" charset="2"/>
              <a:buChar char="§"/>
            </a:pPr>
            <a:r>
              <a:rPr lang="cs-CZ" sz="2400" b="1" dirty="0"/>
              <a:t>? Jsou inovace pořád stejně produktivní? </a:t>
            </a:r>
          </a:p>
          <a:p>
            <a:pPr marL="0" indent="0">
              <a:buNone/>
            </a:pPr>
            <a:r>
              <a:rPr lang="cs-CZ" sz="2000" dirty="0"/>
              <a:t>dle </a:t>
            </a:r>
            <a:r>
              <a:rPr lang="cs-CZ" sz="2000" dirty="0" err="1"/>
              <a:t>Strumsky</a:t>
            </a:r>
            <a:r>
              <a:rPr lang="cs-CZ" sz="2000" dirty="0"/>
              <a:t>(</a:t>
            </a:r>
            <a:r>
              <a:rPr lang="cs-CZ" sz="2000" dirty="0" err="1"/>
              <a:t>ová</a:t>
            </a:r>
            <a:r>
              <a:rPr lang="cs-CZ" sz="2000" dirty="0"/>
              <a:t>), D., </a:t>
            </a:r>
            <a:r>
              <a:rPr lang="cs-CZ" sz="2000" dirty="0" err="1"/>
              <a:t>Lobo</a:t>
            </a:r>
            <a:r>
              <a:rPr lang="cs-CZ" sz="2000" dirty="0"/>
              <a:t>, J., </a:t>
            </a:r>
            <a:r>
              <a:rPr lang="cs-CZ" sz="2000" dirty="0" err="1"/>
              <a:t>Tainter</a:t>
            </a:r>
            <a:r>
              <a:rPr lang="cs-CZ" sz="2000" dirty="0"/>
              <a:t>, J. A.: </a:t>
            </a:r>
            <a:r>
              <a:rPr lang="en-US" sz="2000" dirty="0"/>
              <a:t>Complexity and the productivity of Innovation</a:t>
            </a:r>
            <a:r>
              <a:rPr lang="cs-CZ" sz="2000" dirty="0"/>
              <a:t>. </a:t>
            </a:r>
            <a:r>
              <a:rPr lang="cs-CZ" sz="2000" i="1" dirty="0" err="1"/>
              <a:t>System</a:t>
            </a:r>
            <a:r>
              <a:rPr lang="cs-CZ" sz="2000" i="1" dirty="0"/>
              <a:t> </a:t>
            </a:r>
            <a:r>
              <a:rPr lang="cs-CZ" sz="2000" i="1" dirty="0" err="1"/>
              <a:t>Research</a:t>
            </a:r>
            <a:r>
              <a:rPr lang="cs-CZ" sz="2000" i="1" dirty="0"/>
              <a:t> and </a:t>
            </a:r>
            <a:r>
              <a:rPr lang="cs-CZ" sz="2000" i="1" dirty="0" err="1"/>
              <a:t>Behavioral</a:t>
            </a:r>
            <a:r>
              <a:rPr lang="cs-CZ" sz="2000" i="1" dirty="0"/>
              <a:t> Science</a:t>
            </a:r>
            <a:r>
              <a:rPr lang="cs-CZ" sz="2000" dirty="0"/>
              <a:t>, 2010, č. 5</a:t>
            </a:r>
            <a:endParaRPr lang="en-US" sz="2000" dirty="0"/>
          </a:p>
          <a:p>
            <a:pPr lvl="1">
              <a:buFont typeface="Wingdings" panose="05000000000000000000" pitchFamily="2" charset="2"/>
              <a:buChar char="§"/>
            </a:pPr>
            <a:r>
              <a:rPr lang="cs-CZ" sz="2000" dirty="0"/>
              <a:t>zkoumání produktivity inovací v USA pomocí údajů z amerického úřadu pro patenty a ochranné známky</a:t>
            </a:r>
          </a:p>
          <a:p>
            <a:pPr lvl="1">
              <a:buFont typeface="Wingdings" panose="05000000000000000000" pitchFamily="2" charset="2"/>
              <a:buChar char="§"/>
            </a:pPr>
            <a:r>
              <a:rPr lang="cs-CZ" sz="2400" b="1" dirty="0"/>
              <a:t>konvenční optimistický pohled nemusí být oprávněný</a:t>
            </a:r>
          </a:p>
          <a:p>
            <a:pPr lvl="1">
              <a:buFont typeface="Wingdings" panose="05000000000000000000" pitchFamily="2" charset="2"/>
              <a:buChar char="§"/>
            </a:pPr>
            <a:r>
              <a:rPr lang="cs-CZ" sz="2000" b="1" dirty="0"/>
              <a:t>růst náročnosti výzkumů</a:t>
            </a:r>
            <a:r>
              <a:rPr lang="cs-CZ" sz="2000" dirty="0"/>
              <a:t>, na dosažení intelektuálního průlomu je zapotřebí stále více lidí (výzkumy ve velkých interdisciplinárních týmech)</a:t>
            </a:r>
          </a:p>
          <a:p>
            <a:pPr lvl="1">
              <a:buFont typeface="Wingdings" panose="05000000000000000000" pitchFamily="2" charset="2"/>
              <a:buChar char="§"/>
            </a:pPr>
            <a:r>
              <a:rPr lang="cs-CZ" sz="2000" b="1" dirty="0"/>
              <a:t>růst nákladů </a:t>
            </a:r>
            <a:r>
              <a:rPr lang="cs-CZ" sz="2000" dirty="0"/>
              <a:t>na dosažení inovace </a:t>
            </a:r>
          </a:p>
          <a:p>
            <a:pPr lvl="1">
              <a:buFont typeface="Wingdings" panose="05000000000000000000" pitchFamily="2" charset="2"/>
              <a:buChar char="§"/>
            </a:pPr>
            <a:r>
              <a:rPr lang="cs-CZ" sz="2000" b="1" dirty="0"/>
              <a:t>současný systém inovací je dražší a méně produktivní </a:t>
            </a:r>
            <a:r>
              <a:rPr lang="cs-CZ" sz="2000" dirty="0"/>
              <a:t>než 70. letech 20. století  </a:t>
            </a:r>
          </a:p>
          <a:p>
            <a:pPr lvl="1">
              <a:buFont typeface="Wingdings" panose="05000000000000000000" pitchFamily="2" charset="2"/>
              <a:buChar char="§"/>
            </a:pPr>
            <a:r>
              <a:rPr lang="cs-CZ" sz="2000" dirty="0"/>
              <a:t>při pokračování tohoto trendu nebudeme nedostatek zdrojů schopni nahrazovat inovacemi    </a:t>
            </a:r>
          </a:p>
        </p:txBody>
      </p:sp>
    </p:spTree>
    <p:extLst>
      <p:ext uri="{BB962C8B-B14F-4D97-AF65-F5344CB8AC3E}">
        <p14:creationId xmlns:p14="http://schemas.microsoft.com/office/powerpoint/2010/main" val="3329656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D58CCF-688C-40A0-AD97-F5FD5D3DD82D}"/>
              </a:ext>
            </a:extLst>
          </p:cNvPr>
          <p:cNvSpPr>
            <a:spLocks noGrp="1"/>
          </p:cNvSpPr>
          <p:nvPr>
            <p:ph type="title"/>
          </p:nvPr>
        </p:nvSpPr>
        <p:spPr bwMode="ltGray">
          <a:xfrm>
            <a:off x="457200" y="274638"/>
            <a:ext cx="8229600" cy="994122"/>
          </a:xfrm>
        </p:spPr>
        <p:txBody>
          <a:bodyPr>
            <a:normAutofit/>
          </a:bodyPr>
          <a:lstStyle/>
          <a:p>
            <a:r>
              <a:rPr lang="cs-CZ" sz="4000" b="1" dirty="0">
                <a:solidFill>
                  <a:srgbClr val="92D050"/>
                </a:solidFill>
              </a:rPr>
              <a:t>Jak lze inovace vymezit a rozdělit?</a:t>
            </a:r>
          </a:p>
        </p:txBody>
      </p:sp>
      <p:sp>
        <p:nvSpPr>
          <p:cNvPr id="3" name="Zástupný obsah 2">
            <a:extLst>
              <a:ext uri="{FF2B5EF4-FFF2-40B4-BE49-F238E27FC236}">
                <a16:creationId xmlns:a16="http://schemas.microsoft.com/office/drawing/2014/main" id="{844846CA-65BE-480A-A2EF-106DEC64F31A}"/>
              </a:ext>
            </a:extLst>
          </p:cNvPr>
          <p:cNvSpPr>
            <a:spLocks noGrp="1"/>
          </p:cNvSpPr>
          <p:nvPr>
            <p:ph idx="1"/>
          </p:nvPr>
        </p:nvSpPr>
        <p:spPr bwMode="ltGray">
          <a:xfrm>
            <a:off x="457200" y="1268760"/>
            <a:ext cx="8229600" cy="5472608"/>
          </a:xfrm>
        </p:spPr>
        <p:txBody>
          <a:bodyPr>
            <a:normAutofit/>
          </a:bodyPr>
          <a:lstStyle/>
          <a:p>
            <a:pPr>
              <a:buFont typeface="Wingdings" panose="05000000000000000000" pitchFamily="2" charset="2"/>
              <a:buChar char="v"/>
            </a:pPr>
            <a:r>
              <a:rPr lang="cs-CZ" dirty="0"/>
              <a:t> </a:t>
            </a:r>
            <a:r>
              <a:rPr lang="cs-CZ" b="1" dirty="0">
                <a:solidFill>
                  <a:srgbClr val="002060"/>
                </a:solidFill>
              </a:rPr>
              <a:t>různé definice </a:t>
            </a:r>
            <a:r>
              <a:rPr lang="cs-CZ" dirty="0"/>
              <a:t>z pohledu různých disciplín </a:t>
            </a:r>
          </a:p>
          <a:p>
            <a:pPr>
              <a:buFont typeface="Wingdings" panose="05000000000000000000" pitchFamily="2" charset="2"/>
              <a:buChar char="v"/>
            </a:pPr>
            <a:r>
              <a:rPr lang="cs-CZ" dirty="0"/>
              <a:t> zde </a:t>
            </a:r>
            <a:r>
              <a:rPr lang="cs-CZ" b="1" dirty="0">
                <a:solidFill>
                  <a:srgbClr val="002060"/>
                </a:solidFill>
              </a:rPr>
              <a:t>ekonomické inovace ve smyslu kvalitativních změn a aplikací do praxe</a:t>
            </a:r>
          </a:p>
          <a:p>
            <a:pPr>
              <a:buFont typeface="Wingdings" panose="05000000000000000000" pitchFamily="2" charset="2"/>
              <a:buChar char="v"/>
            </a:pPr>
            <a:r>
              <a:rPr lang="cs-CZ" dirty="0"/>
              <a:t> </a:t>
            </a:r>
            <a:r>
              <a:rPr lang="cs-CZ" b="1" dirty="0">
                <a:solidFill>
                  <a:srgbClr val="002060"/>
                </a:solidFill>
              </a:rPr>
              <a:t>různá členění </a:t>
            </a:r>
            <a:r>
              <a:rPr lang="cs-CZ" dirty="0"/>
              <a:t>dle různých kritérií                    </a:t>
            </a:r>
            <a:r>
              <a:rPr lang="cs-CZ" sz="2800" dirty="0"/>
              <a:t>(např. produktové a procesní, plynulé a disruptivní, uzavřené a otevřené) </a:t>
            </a:r>
          </a:p>
          <a:p>
            <a:pPr>
              <a:buFont typeface="Wingdings" panose="05000000000000000000" pitchFamily="2" charset="2"/>
              <a:buChar char="v"/>
            </a:pPr>
            <a:r>
              <a:rPr lang="cs-CZ" dirty="0"/>
              <a:t> klasikové teorie inovací: </a:t>
            </a:r>
            <a:r>
              <a:rPr lang="cs-CZ" b="1" dirty="0">
                <a:solidFill>
                  <a:srgbClr val="002060"/>
                </a:solidFill>
              </a:rPr>
              <a:t>J. A. </a:t>
            </a:r>
            <a:r>
              <a:rPr lang="cs-CZ" b="1" dirty="0" err="1">
                <a:solidFill>
                  <a:srgbClr val="002060"/>
                </a:solidFill>
              </a:rPr>
              <a:t>Schumpeter</a:t>
            </a:r>
            <a:r>
              <a:rPr lang="cs-CZ" b="1" dirty="0">
                <a:solidFill>
                  <a:srgbClr val="002060"/>
                </a:solidFill>
              </a:rPr>
              <a:t>       </a:t>
            </a:r>
            <a:r>
              <a:rPr lang="cs-CZ" sz="2800" dirty="0"/>
              <a:t>(5 případů inovací)</a:t>
            </a:r>
            <a:r>
              <a:rPr lang="cs-CZ" dirty="0"/>
              <a:t>, </a:t>
            </a:r>
            <a:r>
              <a:rPr lang="cs-CZ" b="1" dirty="0">
                <a:solidFill>
                  <a:srgbClr val="002060"/>
                </a:solidFill>
              </a:rPr>
              <a:t>F. Valenta </a:t>
            </a:r>
            <a:r>
              <a:rPr lang="cs-CZ" sz="2800" dirty="0"/>
              <a:t>(inovační řády) </a:t>
            </a:r>
          </a:p>
          <a:p>
            <a:pPr>
              <a:buFont typeface="Wingdings" panose="05000000000000000000" pitchFamily="2" charset="2"/>
              <a:buChar char="v"/>
            </a:pPr>
            <a:r>
              <a:rPr lang="cs-CZ" dirty="0"/>
              <a:t> z hlediska dlouhodobých cyklů význam </a:t>
            </a:r>
            <a:r>
              <a:rPr lang="cs-CZ" b="1" dirty="0">
                <a:solidFill>
                  <a:srgbClr val="002060"/>
                </a:solidFill>
              </a:rPr>
              <a:t>inovací bazických </a:t>
            </a:r>
            <a:r>
              <a:rPr lang="cs-CZ" sz="2800" dirty="0"/>
              <a:t>(hlavních, radikálních apod.) </a:t>
            </a:r>
          </a:p>
          <a:p>
            <a:endParaRPr lang="cs-CZ" dirty="0"/>
          </a:p>
        </p:txBody>
      </p:sp>
    </p:spTree>
    <p:extLst>
      <p:ext uri="{BB962C8B-B14F-4D97-AF65-F5344CB8AC3E}">
        <p14:creationId xmlns:p14="http://schemas.microsoft.com/office/powerpoint/2010/main" val="343223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D2EB27-96F3-483F-A297-EB0A76BC5502}"/>
              </a:ext>
            </a:extLst>
          </p:cNvPr>
          <p:cNvSpPr>
            <a:spLocks noGrp="1"/>
          </p:cNvSpPr>
          <p:nvPr>
            <p:ph type="title"/>
          </p:nvPr>
        </p:nvSpPr>
        <p:spPr>
          <a:xfrm>
            <a:off x="457200" y="476672"/>
            <a:ext cx="8229600" cy="1080120"/>
          </a:xfrm>
        </p:spPr>
        <p:txBody>
          <a:bodyPr>
            <a:normAutofit/>
          </a:bodyPr>
          <a:lstStyle/>
          <a:p>
            <a:r>
              <a:rPr lang="cs-CZ" sz="4000" b="1" dirty="0">
                <a:solidFill>
                  <a:srgbClr val="92D050"/>
                </a:solidFill>
              </a:rPr>
              <a:t>Doporučené minimum</a:t>
            </a:r>
            <a:endParaRPr lang="cs-CZ" sz="4000" dirty="0"/>
          </a:p>
        </p:txBody>
      </p:sp>
      <p:sp>
        <p:nvSpPr>
          <p:cNvPr id="3" name="Zástupný obsah 2">
            <a:extLst>
              <a:ext uri="{FF2B5EF4-FFF2-40B4-BE49-F238E27FC236}">
                <a16:creationId xmlns:a16="http://schemas.microsoft.com/office/drawing/2014/main" id="{5F5D5792-B80B-40D5-903D-EA4E08340550}"/>
              </a:ext>
            </a:extLst>
          </p:cNvPr>
          <p:cNvSpPr>
            <a:spLocks noGrp="1"/>
          </p:cNvSpPr>
          <p:nvPr>
            <p:ph idx="1"/>
          </p:nvPr>
        </p:nvSpPr>
        <p:spPr>
          <a:xfrm>
            <a:off x="457200" y="1844824"/>
            <a:ext cx="8229600" cy="4752528"/>
          </a:xfrm>
        </p:spPr>
        <p:txBody>
          <a:bodyPr>
            <a:normAutofit/>
          </a:bodyPr>
          <a:lstStyle/>
          <a:p>
            <a:pPr>
              <a:buFont typeface="Wingdings" panose="05000000000000000000" pitchFamily="2" charset="2"/>
              <a:buChar char="v"/>
            </a:pPr>
            <a:r>
              <a:rPr lang="cs-CZ" dirty="0"/>
              <a:t> snímek </a:t>
            </a:r>
            <a:r>
              <a:rPr lang="cs-CZ" sz="3600" b="1" dirty="0">
                <a:solidFill>
                  <a:srgbClr val="002060"/>
                </a:solidFill>
              </a:rPr>
              <a:t>26</a:t>
            </a:r>
          </a:p>
          <a:p>
            <a:pPr>
              <a:buFont typeface="Wingdings" panose="05000000000000000000" pitchFamily="2" charset="2"/>
              <a:buChar char="v"/>
            </a:pPr>
            <a:r>
              <a:rPr lang="cs-CZ" dirty="0"/>
              <a:t> snímek </a:t>
            </a:r>
            <a:r>
              <a:rPr lang="cs-CZ" sz="3600" b="1" dirty="0">
                <a:solidFill>
                  <a:srgbClr val="002060"/>
                </a:solidFill>
              </a:rPr>
              <a:t>28</a:t>
            </a:r>
          </a:p>
          <a:p>
            <a:pPr>
              <a:buFont typeface="Wingdings" panose="05000000000000000000" pitchFamily="2" charset="2"/>
              <a:buChar char="v"/>
            </a:pPr>
            <a:r>
              <a:rPr lang="cs-CZ" dirty="0"/>
              <a:t> snímek </a:t>
            </a:r>
            <a:r>
              <a:rPr lang="cs-CZ" sz="3600" b="1" dirty="0">
                <a:solidFill>
                  <a:srgbClr val="002060"/>
                </a:solidFill>
              </a:rPr>
              <a:t>29  </a:t>
            </a:r>
          </a:p>
          <a:p>
            <a:pPr>
              <a:buFont typeface="Wingdings" panose="05000000000000000000" pitchFamily="2" charset="2"/>
              <a:buChar char="v"/>
            </a:pPr>
            <a:r>
              <a:rPr lang="cs-CZ" dirty="0"/>
              <a:t> snímek </a:t>
            </a:r>
            <a:r>
              <a:rPr lang="cs-CZ" sz="3600" b="1" dirty="0">
                <a:solidFill>
                  <a:srgbClr val="002060"/>
                </a:solidFill>
              </a:rPr>
              <a:t>30</a:t>
            </a:r>
          </a:p>
          <a:p>
            <a:pPr>
              <a:buFont typeface="Wingdings" panose="05000000000000000000" pitchFamily="2" charset="2"/>
              <a:buChar char="v"/>
            </a:pPr>
            <a:r>
              <a:rPr lang="cs-CZ" dirty="0"/>
              <a:t> snímek </a:t>
            </a:r>
            <a:r>
              <a:rPr lang="cs-CZ" sz="3600" b="1" dirty="0">
                <a:solidFill>
                  <a:srgbClr val="002060"/>
                </a:solidFill>
              </a:rPr>
              <a:t>32</a:t>
            </a:r>
          </a:p>
          <a:p>
            <a:pPr>
              <a:buFont typeface="Wingdings" panose="05000000000000000000" pitchFamily="2" charset="2"/>
              <a:buChar char="v"/>
            </a:pPr>
            <a:r>
              <a:rPr lang="cs-CZ" dirty="0"/>
              <a:t> snímek </a:t>
            </a:r>
            <a:r>
              <a:rPr lang="cs-CZ" sz="3600" b="1" dirty="0">
                <a:solidFill>
                  <a:srgbClr val="002060"/>
                </a:solidFill>
              </a:rPr>
              <a:t>33</a:t>
            </a:r>
          </a:p>
          <a:p>
            <a:pPr>
              <a:buFont typeface="Wingdings" panose="05000000000000000000" pitchFamily="2" charset="2"/>
              <a:buChar char="v"/>
            </a:pPr>
            <a:r>
              <a:rPr lang="cs-CZ" dirty="0"/>
              <a:t> snímek </a:t>
            </a:r>
            <a:r>
              <a:rPr lang="cs-CZ" sz="3600" b="1" dirty="0">
                <a:solidFill>
                  <a:srgbClr val="002060"/>
                </a:solidFill>
              </a:rPr>
              <a:t>34</a:t>
            </a:r>
          </a:p>
          <a:p>
            <a:endParaRPr lang="cs-CZ" dirty="0"/>
          </a:p>
        </p:txBody>
      </p:sp>
    </p:spTree>
    <p:extLst>
      <p:ext uri="{BB962C8B-B14F-4D97-AF65-F5344CB8AC3E}">
        <p14:creationId xmlns:p14="http://schemas.microsoft.com/office/powerpoint/2010/main" val="314010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692696"/>
          </a:xfrm>
        </p:spPr>
        <p:txBody>
          <a:bodyPr>
            <a:noAutofit/>
          </a:bodyPr>
          <a:lstStyle/>
          <a:p>
            <a:r>
              <a:rPr lang="cs-CZ" sz="4000" b="1" dirty="0">
                <a:solidFill>
                  <a:srgbClr val="002060"/>
                </a:solidFill>
              </a:rPr>
              <a:t>Inovace – vymezení </a:t>
            </a:r>
          </a:p>
        </p:txBody>
      </p:sp>
      <p:sp>
        <p:nvSpPr>
          <p:cNvPr id="3" name="Zástupný symbol pro obsah 2"/>
          <p:cNvSpPr>
            <a:spLocks noGrp="1"/>
          </p:cNvSpPr>
          <p:nvPr>
            <p:ph idx="1"/>
          </p:nvPr>
        </p:nvSpPr>
        <p:spPr>
          <a:xfrm>
            <a:off x="457200" y="548680"/>
            <a:ext cx="8229600" cy="6309320"/>
          </a:xfrm>
        </p:spPr>
        <p:txBody>
          <a:bodyPr>
            <a:noAutofit/>
          </a:bodyPr>
          <a:lstStyle/>
          <a:p>
            <a:pPr>
              <a:buFont typeface="Wingdings" panose="05000000000000000000" pitchFamily="2" charset="2"/>
              <a:buChar char="§"/>
            </a:pPr>
            <a:r>
              <a:rPr lang="cs-CZ" sz="2400" dirty="0"/>
              <a:t>z latinského </a:t>
            </a:r>
            <a:r>
              <a:rPr lang="cs-CZ" sz="2400" i="1" dirty="0"/>
              <a:t>„</a:t>
            </a:r>
            <a:r>
              <a:rPr lang="cs-CZ" sz="2400" i="1" dirty="0" err="1"/>
              <a:t>innovare</a:t>
            </a:r>
            <a:r>
              <a:rPr lang="cs-CZ" sz="2400" i="1" dirty="0"/>
              <a:t>“</a:t>
            </a:r>
            <a:r>
              <a:rPr lang="cs-CZ" sz="2400" dirty="0"/>
              <a:t> = vnášet něco nového, obnovovat, též anglické </a:t>
            </a:r>
            <a:r>
              <a:rPr lang="cs-CZ" sz="2400" i="1" dirty="0"/>
              <a:t>„</a:t>
            </a:r>
            <a:r>
              <a:rPr lang="cs-CZ" sz="2400" i="1" dirty="0" err="1"/>
              <a:t>innovation</a:t>
            </a:r>
            <a:r>
              <a:rPr lang="cs-CZ" sz="2400" i="1" dirty="0"/>
              <a:t>“ </a:t>
            </a:r>
            <a:r>
              <a:rPr lang="cs-CZ" sz="2400" dirty="0"/>
              <a:t>ve smyslu obnovení, novosti </a:t>
            </a:r>
          </a:p>
          <a:p>
            <a:pPr>
              <a:buFont typeface="Wingdings" panose="05000000000000000000" pitchFamily="2" charset="2"/>
              <a:buChar char="§"/>
            </a:pPr>
            <a:r>
              <a:rPr lang="cs-CZ" sz="2400" dirty="0"/>
              <a:t>posloupnost: vědecký výzkum – vynález (invence) – </a:t>
            </a:r>
            <a:r>
              <a:rPr lang="cs-CZ" sz="2400" b="1" dirty="0"/>
              <a:t>inovace</a:t>
            </a:r>
          </a:p>
          <a:p>
            <a:pPr>
              <a:buFont typeface="Wingdings" panose="05000000000000000000" pitchFamily="2" charset="2"/>
              <a:buChar char="§"/>
            </a:pPr>
            <a:r>
              <a:rPr lang="cs-CZ" sz="2000" dirty="0"/>
              <a:t>zde inovace </a:t>
            </a:r>
            <a:r>
              <a:rPr lang="cs-CZ" sz="2000" b="1" dirty="0"/>
              <a:t>ekonomické</a:t>
            </a:r>
            <a:r>
              <a:rPr lang="cs-CZ" sz="2000" dirty="0"/>
              <a:t> (též inovace výrobní, průmyslové aj.) </a:t>
            </a:r>
          </a:p>
          <a:p>
            <a:pPr>
              <a:buFont typeface="Wingdings" panose="05000000000000000000" pitchFamily="2" charset="2"/>
              <a:buChar char="§"/>
            </a:pPr>
            <a:r>
              <a:rPr lang="cs-CZ" sz="2400" dirty="0"/>
              <a:t>dle </a:t>
            </a:r>
            <a:r>
              <a:rPr lang="cs-CZ" sz="2400" b="1" dirty="0" err="1"/>
              <a:t>Schumpetera</a:t>
            </a:r>
            <a:r>
              <a:rPr lang="cs-CZ" sz="2400" dirty="0"/>
              <a:t>: obecně ve smyslu kvalitativních změn zahrnujících každý nový způsob využívání zdrojů podnikateli </a:t>
            </a:r>
            <a:r>
              <a:rPr lang="cs-CZ" sz="2000" dirty="0"/>
              <a:t>(</a:t>
            </a:r>
            <a:r>
              <a:rPr lang="cs-CZ" sz="2000" i="1" dirty="0"/>
              <a:t>„úspěch nových kombinací“</a:t>
            </a:r>
            <a:r>
              <a:rPr lang="cs-CZ" sz="2000" dirty="0"/>
              <a:t>) </a:t>
            </a:r>
            <a:r>
              <a:rPr lang="cs-CZ" sz="2400" dirty="0"/>
              <a:t>– jako každý tvůrčí </a:t>
            </a:r>
            <a:r>
              <a:rPr lang="cs-CZ" sz="2000" dirty="0"/>
              <a:t>(a </a:t>
            </a:r>
            <a:r>
              <a:rPr lang="cs-CZ" sz="2000" i="1" dirty="0"/>
              <a:t>„hrdinský“</a:t>
            </a:r>
            <a:r>
              <a:rPr lang="cs-CZ" sz="2000" dirty="0"/>
              <a:t>) </a:t>
            </a:r>
            <a:r>
              <a:rPr lang="cs-CZ" sz="2400" dirty="0"/>
              <a:t>čin v ekonomice; </a:t>
            </a:r>
            <a:r>
              <a:rPr lang="cs-CZ" sz="2400" b="1" dirty="0"/>
              <a:t>5. případů</a:t>
            </a:r>
            <a:r>
              <a:rPr lang="cs-CZ" sz="2400" dirty="0"/>
              <a:t>; nové kombinace odčerpávají zdroje ze starých, což znamená i jiné využití zdrojů systému</a:t>
            </a:r>
          </a:p>
          <a:p>
            <a:pPr>
              <a:buFont typeface="Wingdings" panose="05000000000000000000" pitchFamily="2" charset="2"/>
              <a:buChar char="§"/>
            </a:pPr>
            <a:r>
              <a:rPr lang="cs-CZ" sz="2000" dirty="0"/>
              <a:t>dle </a:t>
            </a:r>
            <a:r>
              <a:rPr lang="cs-CZ" sz="2000" b="1" dirty="0" err="1"/>
              <a:t>Druckera</a:t>
            </a:r>
            <a:r>
              <a:rPr lang="cs-CZ" sz="2000" dirty="0"/>
              <a:t>: obdobně, především ve vztahu k podnikateli, zdůraznění </a:t>
            </a:r>
            <a:r>
              <a:rPr lang="cs-CZ" sz="2000" dirty="0" err="1"/>
              <a:t>schumpeterovských</a:t>
            </a:r>
            <a:r>
              <a:rPr lang="cs-CZ" sz="2000" dirty="0"/>
              <a:t> procesů kreativní destrukce (</a:t>
            </a:r>
            <a:r>
              <a:rPr lang="cs-CZ" sz="2000" dirty="0" err="1"/>
              <a:t>Drucker</a:t>
            </a:r>
            <a:r>
              <a:rPr lang="cs-CZ" sz="2000" dirty="0"/>
              <a:t>, P. F.: </a:t>
            </a:r>
            <a:r>
              <a:rPr lang="cs-CZ" sz="2000" i="1" dirty="0"/>
              <a:t>Inovace a podnikavost: Praxe a principy.</a:t>
            </a:r>
            <a:r>
              <a:rPr lang="cs-CZ" sz="2000" dirty="0"/>
              <a:t> Praha, Management </a:t>
            </a:r>
            <a:r>
              <a:rPr lang="cs-CZ" sz="2000" dirty="0" err="1"/>
              <a:t>Press</a:t>
            </a:r>
            <a:r>
              <a:rPr lang="cs-CZ" sz="2000" dirty="0"/>
              <a:t> 1993)  </a:t>
            </a:r>
          </a:p>
          <a:p>
            <a:pPr>
              <a:buFont typeface="Wingdings" panose="05000000000000000000" pitchFamily="2" charset="2"/>
              <a:buChar char="§"/>
            </a:pPr>
            <a:r>
              <a:rPr lang="cs-CZ" sz="2400" dirty="0"/>
              <a:t>dle </a:t>
            </a:r>
            <a:r>
              <a:rPr lang="cs-CZ" sz="2400" b="1" dirty="0"/>
              <a:t>Valenty</a:t>
            </a:r>
            <a:r>
              <a:rPr lang="cs-CZ" sz="2400" dirty="0"/>
              <a:t>: širší vymezení, nejen inovace </a:t>
            </a:r>
            <a:r>
              <a:rPr lang="cs-CZ" sz="2400" b="1" dirty="0"/>
              <a:t>absolutní        </a:t>
            </a:r>
            <a:r>
              <a:rPr lang="cs-CZ" sz="2000" dirty="0"/>
              <a:t>(založené na absolutní invenci)</a:t>
            </a:r>
            <a:r>
              <a:rPr lang="cs-CZ" sz="2400" dirty="0"/>
              <a:t>, ale i </a:t>
            </a:r>
            <a:r>
              <a:rPr lang="cs-CZ" sz="2400" b="1" dirty="0"/>
              <a:t>relativní </a:t>
            </a:r>
            <a:r>
              <a:rPr lang="cs-CZ" sz="2400" dirty="0"/>
              <a:t>–</a:t>
            </a:r>
            <a:r>
              <a:rPr lang="cs-CZ" sz="2400" b="1" dirty="0"/>
              <a:t> </a:t>
            </a:r>
            <a:r>
              <a:rPr lang="cs-CZ" sz="2400" dirty="0"/>
              <a:t>ve smyslu </a:t>
            </a:r>
            <a:r>
              <a:rPr lang="cs-CZ" sz="2400" i="1" dirty="0"/>
              <a:t>„jakékoli změny ve vnitřní struktuře výrobního organismu“</a:t>
            </a:r>
          </a:p>
          <a:p>
            <a:pPr>
              <a:buFont typeface="Wingdings" panose="05000000000000000000" pitchFamily="2" charset="2"/>
              <a:buChar char="§"/>
            </a:pPr>
            <a:r>
              <a:rPr lang="cs-CZ" sz="2000" dirty="0"/>
              <a:t>mnoho definic z pohledu </a:t>
            </a:r>
            <a:r>
              <a:rPr lang="cs-CZ" sz="2000" b="1" dirty="0"/>
              <a:t>různých disciplín</a:t>
            </a:r>
            <a:r>
              <a:rPr lang="cs-CZ" sz="2000" dirty="0"/>
              <a:t>, např. </a:t>
            </a:r>
            <a:r>
              <a:rPr lang="cs-CZ" sz="2000" i="1" dirty="0"/>
              <a:t>„aplikace nových způsobů k dosahování vytyčených cílů“ </a:t>
            </a:r>
            <a:r>
              <a:rPr lang="cs-CZ" sz="2000" dirty="0"/>
              <a:t>(S. </a:t>
            </a:r>
            <a:r>
              <a:rPr lang="cs-CZ" sz="2000" dirty="0" err="1"/>
              <a:t>Kuznets</a:t>
            </a:r>
            <a:r>
              <a:rPr lang="cs-CZ" sz="2000" dirty="0"/>
              <a:t>)</a:t>
            </a:r>
          </a:p>
        </p:txBody>
      </p:sp>
    </p:spTree>
    <p:extLst>
      <p:ext uri="{BB962C8B-B14F-4D97-AF65-F5344CB8AC3E}">
        <p14:creationId xmlns:p14="http://schemas.microsoft.com/office/powerpoint/2010/main" val="2475972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a:bodyPr>
          <a:lstStyle/>
          <a:p>
            <a:r>
              <a:rPr lang="cs-CZ" sz="3200" b="1" dirty="0"/>
              <a:t>Inovace z hlediska měření inovační výkonnosti</a:t>
            </a:r>
          </a:p>
        </p:txBody>
      </p:sp>
      <p:sp>
        <p:nvSpPr>
          <p:cNvPr id="4" name="Zástupný symbol pro obsah 3"/>
          <p:cNvSpPr>
            <a:spLocks noGrp="1"/>
          </p:cNvSpPr>
          <p:nvPr>
            <p:ph idx="1"/>
          </p:nvPr>
        </p:nvSpPr>
        <p:spPr>
          <a:xfrm>
            <a:off x="457200" y="908720"/>
            <a:ext cx="8229600" cy="5949280"/>
          </a:xfrm>
        </p:spPr>
        <p:txBody>
          <a:bodyPr>
            <a:normAutofit/>
          </a:bodyPr>
          <a:lstStyle/>
          <a:p>
            <a:pPr marL="0" indent="0" algn="ctr">
              <a:buNone/>
            </a:pPr>
            <a:r>
              <a:rPr lang="cs-CZ" sz="2400" dirty="0"/>
              <a:t>dle </a:t>
            </a:r>
            <a:r>
              <a:rPr lang="en-US" sz="2400" dirty="0"/>
              <a:t>OECD &amp; Eurostat</a:t>
            </a:r>
            <a:r>
              <a:rPr lang="cs-CZ" sz="2400" dirty="0"/>
              <a:t>:</a:t>
            </a:r>
            <a:r>
              <a:rPr lang="en-US" sz="2400" dirty="0"/>
              <a:t> </a:t>
            </a:r>
            <a:r>
              <a:rPr lang="en-US" sz="2400" i="1" dirty="0"/>
              <a:t>Oslo Manual 2018: Guidelines for Collecting, Reporting and Using Data on Innovation, 4th Edition</a:t>
            </a:r>
            <a:r>
              <a:rPr lang="cs-CZ" sz="2400" i="1" dirty="0"/>
              <a:t> </a:t>
            </a:r>
            <a:r>
              <a:rPr lang="cs-CZ" sz="1800" dirty="0"/>
              <a:t>(pro měření vědeckých, inovačních a technologických aktivit, první verze manuálu 1992, z hlediska metodologie inovačních indexů je důležitá verze 2005)   </a:t>
            </a:r>
          </a:p>
          <a:p>
            <a:pPr>
              <a:buFont typeface="Wingdings" panose="05000000000000000000" pitchFamily="2" charset="2"/>
              <a:buChar char="§"/>
            </a:pPr>
            <a:r>
              <a:rPr lang="cs-CZ" sz="2400" b="1" i="1" dirty="0"/>
              <a:t>podniková inovace </a:t>
            </a:r>
            <a:r>
              <a:rPr lang="cs-CZ" sz="1800" i="1" dirty="0"/>
              <a:t>je nový nebo vylepšený produkt nebo podnikový proces (nebo jejich kombinace), jež se významně liší od předchozích firemních produktů nebo procesů, a který byl uveden na trh nebo je využíván ve firmě </a:t>
            </a:r>
            <a:endParaRPr lang="cs-CZ" sz="1800" dirty="0"/>
          </a:p>
          <a:p>
            <a:pPr>
              <a:buFont typeface="Wingdings" panose="05000000000000000000" pitchFamily="2" charset="2"/>
              <a:buChar char="§"/>
            </a:pPr>
            <a:r>
              <a:rPr lang="cs-CZ" sz="2400" b="1" i="1" dirty="0"/>
              <a:t>inovační aktivity </a:t>
            </a:r>
            <a:r>
              <a:rPr lang="cs-CZ" sz="1800" i="1" dirty="0"/>
              <a:t>zahrnují veškeré vývojové, finanční a komerční aktivity, které byly firmou podniknuty, jejichž cílem je výsledná firemní inovace </a:t>
            </a:r>
            <a:endParaRPr lang="cs-CZ" sz="1800" dirty="0"/>
          </a:p>
          <a:p>
            <a:pPr marL="0" indent="0">
              <a:buNone/>
            </a:pPr>
            <a:r>
              <a:rPr lang="cs-CZ" sz="2400" dirty="0"/>
              <a:t>podnikové inovace rozděleny na:  </a:t>
            </a:r>
          </a:p>
          <a:p>
            <a:pPr>
              <a:buFont typeface="Wingdings" panose="05000000000000000000" pitchFamily="2" charset="2"/>
              <a:buChar char="§"/>
            </a:pPr>
            <a:r>
              <a:rPr lang="cs-CZ" sz="2400" b="1" i="1" dirty="0"/>
              <a:t>produktová inovace </a:t>
            </a:r>
            <a:r>
              <a:rPr lang="cs-CZ" sz="1800" i="1" dirty="0"/>
              <a:t>je nové nebo vylepšené zboží nebo služba, znatelně se odlišující od předchozích firemních zboží nebo služeb, a které byly uvedeny na trh</a:t>
            </a:r>
            <a:endParaRPr lang="cs-CZ" sz="1800" dirty="0"/>
          </a:p>
          <a:p>
            <a:pPr>
              <a:buFont typeface="Wingdings" panose="05000000000000000000" pitchFamily="2" charset="2"/>
              <a:buChar char="§"/>
            </a:pPr>
            <a:r>
              <a:rPr lang="cs-CZ" sz="2400" b="1" i="1" dirty="0"/>
              <a:t>procesní inovace </a:t>
            </a:r>
            <a:r>
              <a:rPr lang="cs-CZ" sz="1800" i="1" dirty="0"/>
              <a:t>je nový nebo vylepšený podnikový proces, který slouží jedné nebo více podnikovým funkcím, významně se liší od předchozích podnikových procesů a který byl uveden do provozu </a:t>
            </a:r>
            <a:r>
              <a:rPr lang="cs-CZ" sz="1800" dirty="0"/>
              <a:t>(do procesní inovace řazeny i podnikové funkce jako marketing a organizace, v předchozích vydáních jsou rozlišovány inovace produktové, procesní, marketingové a organizační)  </a:t>
            </a:r>
          </a:p>
          <a:p>
            <a:pPr>
              <a:buFontTx/>
              <a:buChar char="-"/>
            </a:pPr>
            <a:endParaRPr lang="cs-CZ" sz="1800" dirty="0"/>
          </a:p>
        </p:txBody>
      </p:sp>
    </p:spTree>
    <p:extLst>
      <p:ext uri="{BB962C8B-B14F-4D97-AF65-F5344CB8AC3E}">
        <p14:creationId xmlns:p14="http://schemas.microsoft.com/office/powerpoint/2010/main" val="891075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648072"/>
          </a:xfrm>
        </p:spPr>
        <p:txBody>
          <a:bodyPr>
            <a:noAutofit/>
          </a:bodyPr>
          <a:lstStyle/>
          <a:p>
            <a:r>
              <a:rPr lang="cs-CZ" sz="4000" b="1" dirty="0">
                <a:solidFill>
                  <a:srgbClr val="002060"/>
                </a:solidFill>
              </a:rPr>
              <a:t>Inovace – členění </a:t>
            </a:r>
          </a:p>
        </p:txBody>
      </p:sp>
      <p:sp>
        <p:nvSpPr>
          <p:cNvPr id="3" name="Zástupný symbol pro obsah 2"/>
          <p:cNvSpPr>
            <a:spLocks noGrp="1"/>
          </p:cNvSpPr>
          <p:nvPr>
            <p:ph idx="1"/>
          </p:nvPr>
        </p:nvSpPr>
        <p:spPr>
          <a:xfrm>
            <a:off x="467544" y="836712"/>
            <a:ext cx="8229600" cy="5832648"/>
          </a:xfrm>
        </p:spPr>
        <p:txBody>
          <a:bodyPr>
            <a:noAutofit/>
          </a:bodyPr>
          <a:lstStyle/>
          <a:p>
            <a:pPr>
              <a:buFont typeface="Wingdings" panose="05000000000000000000" pitchFamily="2" charset="2"/>
              <a:buChar char="§"/>
            </a:pPr>
            <a:r>
              <a:rPr lang="cs-CZ" sz="2400" dirty="0"/>
              <a:t>terminologická </a:t>
            </a:r>
            <a:r>
              <a:rPr lang="cs-CZ" sz="2400" b="1" dirty="0"/>
              <a:t>neujasněnost</a:t>
            </a:r>
            <a:r>
              <a:rPr lang="cs-CZ" sz="2400" dirty="0"/>
              <a:t>, </a:t>
            </a:r>
            <a:r>
              <a:rPr lang="cs-CZ" sz="2400" b="1" dirty="0"/>
              <a:t>řada různých přístupů </a:t>
            </a:r>
            <a:r>
              <a:rPr lang="cs-CZ" sz="2400" dirty="0"/>
              <a:t>optikou různých disciplín </a:t>
            </a:r>
          </a:p>
          <a:p>
            <a:pPr>
              <a:buFont typeface="Wingdings" panose="05000000000000000000" pitchFamily="2" charset="2"/>
              <a:buChar char="§"/>
            </a:pPr>
            <a:r>
              <a:rPr lang="cs-CZ" sz="2400" dirty="0"/>
              <a:t>inovace </a:t>
            </a:r>
            <a:r>
              <a:rPr lang="cs-CZ" sz="2400" b="1" dirty="0"/>
              <a:t>výrobkové</a:t>
            </a:r>
            <a:r>
              <a:rPr lang="cs-CZ" sz="2400" dirty="0"/>
              <a:t> </a:t>
            </a:r>
            <a:r>
              <a:rPr lang="cs-CZ" sz="2000" dirty="0"/>
              <a:t>(1. případu u </a:t>
            </a:r>
            <a:r>
              <a:rPr lang="cs-CZ" sz="2000" dirty="0" err="1"/>
              <a:t>Schumpetera</a:t>
            </a:r>
            <a:r>
              <a:rPr lang="cs-CZ" sz="2000" dirty="0"/>
              <a:t>) </a:t>
            </a:r>
            <a:r>
              <a:rPr lang="cs-CZ" sz="2400" dirty="0"/>
              <a:t>a </a:t>
            </a:r>
            <a:r>
              <a:rPr lang="cs-CZ" sz="2400" b="1" dirty="0"/>
              <a:t>technologické</a:t>
            </a:r>
            <a:r>
              <a:rPr lang="cs-CZ" sz="2400" dirty="0"/>
              <a:t> </a:t>
            </a:r>
            <a:r>
              <a:rPr lang="cs-CZ" sz="2000" dirty="0"/>
              <a:t>(cca 2. případ u </a:t>
            </a:r>
            <a:r>
              <a:rPr lang="cs-CZ" sz="2000" dirty="0" err="1"/>
              <a:t>Schumpetera</a:t>
            </a:r>
            <a:r>
              <a:rPr lang="cs-CZ" sz="2000" dirty="0"/>
              <a:t>) </a:t>
            </a:r>
          </a:p>
          <a:p>
            <a:pPr>
              <a:buFont typeface="Wingdings" panose="05000000000000000000" pitchFamily="2" charset="2"/>
              <a:buChar char="§"/>
            </a:pPr>
            <a:r>
              <a:rPr lang="cs-CZ" sz="2400" b="1" dirty="0"/>
              <a:t>výrobkové </a:t>
            </a:r>
            <a:r>
              <a:rPr lang="cs-CZ" sz="2000" dirty="0"/>
              <a:t>(produktové) </a:t>
            </a:r>
            <a:r>
              <a:rPr lang="cs-CZ" sz="2400" dirty="0"/>
              <a:t>a </a:t>
            </a:r>
            <a:r>
              <a:rPr lang="cs-CZ" sz="2400" b="1" dirty="0"/>
              <a:t>procesní</a:t>
            </a:r>
            <a:r>
              <a:rPr lang="cs-CZ" sz="2400" dirty="0"/>
              <a:t>, </a:t>
            </a:r>
            <a:r>
              <a:rPr lang="cs-CZ" sz="2400" b="1" dirty="0"/>
              <a:t>technické</a:t>
            </a:r>
            <a:r>
              <a:rPr lang="cs-CZ" sz="2400" dirty="0"/>
              <a:t> a </a:t>
            </a:r>
            <a:r>
              <a:rPr lang="cs-CZ" sz="2400" b="1" dirty="0"/>
              <a:t>netechnické</a:t>
            </a:r>
            <a:r>
              <a:rPr lang="cs-CZ" sz="2400" dirty="0"/>
              <a:t>   </a:t>
            </a:r>
          </a:p>
          <a:p>
            <a:pPr>
              <a:buFont typeface="Wingdings" panose="05000000000000000000" pitchFamily="2" charset="2"/>
              <a:buChar char="§"/>
            </a:pPr>
            <a:r>
              <a:rPr lang="cs-CZ" sz="2400" dirty="0"/>
              <a:t>dle intenzity změny inovace </a:t>
            </a:r>
            <a:r>
              <a:rPr lang="cs-CZ" sz="2400" b="1" dirty="0"/>
              <a:t>inkrementální</a:t>
            </a:r>
            <a:r>
              <a:rPr lang="cs-CZ" sz="2400" dirty="0"/>
              <a:t> a </a:t>
            </a:r>
            <a:r>
              <a:rPr lang="cs-CZ" sz="2400" b="1" dirty="0"/>
              <a:t>radikální</a:t>
            </a:r>
            <a:r>
              <a:rPr lang="cs-CZ" sz="2400" dirty="0"/>
              <a:t> </a:t>
            </a:r>
            <a:r>
              <a:rPr lang="cs-CZ" sz="2000" dirty="0"/>
              <a:t>(diskontinuální)</a:t>
            </a:r>
            <a:r>
              <a:rPr lang="cs-CZ" sz="2400" dirty="0"/>
              <a:t>, resp. </a:t>
            </a:r>
            <a:r>
              <a:rPr lang="cs-CZ" sz="2400" b="1" dirty="0"/>
              <a:t>plynulé </a:t>
            </a:r>
            <a:r>
              <a:rPr lang="cs-CZ" sz="2400" dirty="0"/>
              <a:t>a </a:t>
            </a:r>
            <a:r>
              <a:rPr lang="cs-CZ" sz="2400" b="1" dirty="0"/>
              <a:t>disruptivní </a:t>
            </a:r>
            <a:r>
              <a:rPr lang="cs-CZ" sz="2000" dirty="0"/>
              <a:t>(</a:t>
            </a:r>
            <a:r>
              <a:rPr lang="cs-CZ" sz="2000" i="1" dirty="0"/>
              <a:t>„rozkolnické“</a:t>
            </a:r>
            <a:r>
              <a:rPr lang="cs-CZ" sz="2000" dirty="0"/>
              <a:t>)</a:t>
            </a:r>
            <a:r>
              <a:rPr lang="cs-CZ" sz="2400" dirty="0"/>
              <a:t>,           dle závislosti na ostatních inovacích </a:t>
            </a:r>
            <a:r>
              <a:rPr lang="cs-CZ" sz="2400" b="1" dirty="0"/>
              <a:t>autonomní </a:t>
            </a:r>
            <a:r>
              <a:rPr lang="cs-CZ" sz="2400" dirty="0"/>
              <a:t>a </a:t>
            </a:r>
            <a:r>
              <a:rPr lang="cs-CZ" sz="2400" b="1" dirty="0"/>
              <a:t>systémové</a:t>
            </a:r>
            <a:r>
              <a:rPr lang="cs-CZ" sz="2400" dirty="0"/>
              <a:t>, dále </a:t>
            </a:r>
            <a:r>
              <a:rPr lang="cs-CZ" sz="2400" b="1" dirty="0"/>
              <a:t>uzavřené </a:t>
            </a:r>
            <a:r>
              <a:rPr lang="cs-CZ" sz="2400" dirty="0"/>
              <a:t>a</a:t>
            </a:r>
            <a:r>
              <a:rPr lang="cs-CZ" sz="2400" b="1" dirty="0"/>
              <a:t> otevřené</a:t>
            </a:r>
            <a:r>
              <a:rPr lang="cs-CZ" sz="2400" dirty="0"/>
              <a:t>,</a:t>
            </a:r>
            <a:r>
              <a:rPr lang="cs-CZ" sz="2400" b="1" dirty="0"/>
              <a:t> klasické </a:t>
            </a:r>
            <a:r>
              <a:rPr lang="cs-CZ" sz="2400" dirty="0"/>
              <a:t>a</a:t>
            </a:r>
            <a:r>
              <a:rPr lang="cs-CZ" sz="2400" b="1" dirty="0"/>
              <a:t> hodnotové </a:t>
            </a:r>
            <a:r>
              <a:rPr lang="cs-CZ" sz="2400" dirty="0"/>
              <a:t>(</a:t>
            </a:r>
            <a:r>
              <a:rPr lang="cs-CZ" sz="2000" dirty="0"/>
              <a:t>objektem je samotná podstata, resp. zdroj hodnoty pro zákazníka –  Vlček)</a:t>
            </a:r>
            <a:r>
              <a:rPr lang="cs-CZ" sz="2400" dirty="0"/>
              <a:t>,  </a:t>
            </a:r>
            <a:r>
              <a:rPr lang="cs-CZ" sz="2400" b="1" dirty="0"/>
              <a:t>racionalizační</a:t>
            </a:r>
            <a:r>
              <a:rPr lang="cs-CZ" sz="2400" dirty="0"/>
              <a:t> atd.  </a:t>
            </a:r>
          </a:p>
          <a:p>
            <a:pPr>
              <a:buFont typeface="Wingdings" panose="05000000000000000000" pitchFamily="2" charset="2"/>
              <a:buChar char="§"/>
            </a:pPr>
            <a:r>
              <a:rPr lang="cs-CZ" sz="2400" dirty="0"/>
              <a:t>inovace dle </a:t>
            </a:r>
            <a:r>
              <a:rPr lang="cs-CZ" sz="2400" b="1" dirty="0"/>
              <a:t>řádů </a:t>
            </a:r>
            <a:r>
              <a:rPr lang="cs-CZ" sz="2000" dirty="0"/>
              <a:t>(Valenta)</a:t>
            </a:r>
            <a:r>
              <a:rPr lang="cs-CZ" sz="2400" dirty="0"/>
              <a:t>; inovace </a:t>
            </a:r>
            <a:r>
              <a:rPr lang="cs-CZ" sz="2400" b="1" dirty="0"/>
              <a:t>bazické</a:t>
            </a:r>
            <a:r>
              <a:rPr lang="cs-CZ" sz="2400" i="1" dirty="0"/>
              <a:t>, </a:t>
            </a:r>
            <a:r>
              <a:rPr lang="cs-CZ" sz="2400" dirty="0"/>
              <a:t>inovace</a:t>
            </a:r>
            <a:r>
              <a:rPr lang="cs-CZ" sz="2400" b="1" i="1" dirty="0"/>
              <a:t> </a:t>
            </a:r>
            <a:r>
              <a:rPr lang="cs-CZ" sz="2400" b="1" dirty="0"/>
              <a:t>zlepšující a rozvíjející zavedené oblasti </a:t>
            </a:r>
            <a:r>
              <a:rPr lang="cs-CZ" sz="2400" dirty="0"/>
              <a:t>a</a:t>
            </a:r>
            <a:r>
              <a:rPr lang="cs-CZ" sz="2400" b="1" i="1" dirty="0"/>
              <a:t> „</a:t>
            </a:r>
            <a:r>
              <a:rPr lang="cs-CZ" sz="2400" b="1" i="1" dirty="0" err="1"/>
              <a:t>pseudo“inovace</a:t>
            </a:r>
            <a:r>
              <a:rPr lang="cs-CZ" sz="2400" b="1" i="1" dirty="0"/>
              <a:t> </a:t>
            </a:r>
            <a:r>
              <a:rPr lang="cs-CZ" sz="2000" dirty="0"/>
              <a:t>(</a:t>
            </a:r>
            <a:r>
              <a:rPr lang="cs-CZ" sz="2000" dirty="0" err="1"/>
              <a:t>Mensch</a:t>
            </a:r>
            <a:r>
              <a:rPr lang="cs-CZ" sz="2000" dirty="0"/>
              <a:t>)  </a:t>
            </a:r>
          </a:p>
          <a:p>
            <a:pPr>
              <a:buFont typeface="Wingdings" panose="05000000000000000000" pitchFamily="2" charset="2"/>
              <a:buChar char="§"/>
            </a:pPr>
            <a:r>
              <a:rPr lang="cs-CZ" sz="2400" dirty="0"/>
              <a:t>pro dlouhodobé cykly klíčové inovace </a:t>
            </a:r>
            <a:r>
              <a:rPr lang="cs-CZ" sz="2400" b="1" dirty="0"/>
              <a:t>hlavní</a:t>
            </a:r>
            <a:r>
              <a:rPr lang="cs-CZ" sz="2400" dirty="0"/>
              <a:t> </a:t>
            </a:r>
            <a:r>
              <a:rPr lang="cs-CZ" sz="2000" dirty="0"/>
              <a:t>(Schumpeter)</a:t>
            </a:r>
            <a:r>
              <a:rPr lang="cs-CZ" sz="2400" dirty="0"/>
              <a:t>,    resp. </a:t>
            </a:r>
            <a:r>
              <a:rPr lang="cs-CZ" sz="2400" b="1" dirty="0"/>
              <a:t>bazické</a:t>
            </a:r>
            <a:r>
              <a:rPr lang="cs-CZ" sz="2400" dirty="0"/>
              <a:t> </a:t>
            </a:r>
            <a:r>
              <a:rPr lang="cs-CZ" sz="2000" dirty="0"/>
              <a:t>(</a:t>
            </a:r>
            <a:r>
              <a:rPr lang="cs-CZ" sz="2000" dirty="0" err="1"/>
              <a:t>Mensch</a:t>
            </a:r>
            <a:r>
              <a:rPr lang="cs-CZ" sz="2000" dirty="0"/>
              <a:t>)</a:t>
            </a:r>
            <a:r>
              <a:rPr lang="cs-CZ" sz="2400" dirty="0"/>
              <a:t>, resp. </a:t>
            </a:r>
            <a:r>
              <a:rPr lang="cs-CZ" sz="2400" b="1" dirty="0"/>
              <a:t>radikální </a:t>
            </a:r>
            <a:r>
              <a:rPr lang="cs-CZ" sz="2000" dirty="0"/>
              <a:t>(Valenta)  </a:t>
            </a:r>
          </a:p>
        </p:txBody>
      </p:sp>
    </p:spTree>
    <p:extLst>
      <p:ext uri="{BB962C8B-B14F-4D97-AF65-F5344CB8AC3E}">
        <p14:creationId xmlns:p14="http://schemas.microsoft.com/office/powerpoint/2010/main" val="842684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1080120"/>
          </a:xfrm>
        </p:spPr>
        <p:txBody>
          <a:bodyPr>
            <a:normAutofit fontScale="90000"/>
          </a:bodyPr>
          <a:lstStyle/>
          <a:p>
            <a:br>
              <a:rPr lang="cs-CZ" b="1" dirty="0"/>
            </a:br>
            <a:r>
              <a:rPr lang="cs-CZ" b="1" dirty="0">
                <a:solidFill>
                  <a:srgbClr val="002060"/>
                </a:solidFill>
              </a:rPr>
              <a:t>Teorie vývoje J. A. </a:t>
            </a:r>
            <a:r>
              <a:rPr lang="cs-CZ" b="1" dirty="0" err="1">
                <a:solidFill>
                  <a:srgbClr val="002060"/>
                </a:solidFill>
              </a:rPr>
              <a:t>Schumpetera</a:t>
            </a:r>
            <a:r>
              <a:rPr lang="cs-CZ" b="1" dirty="0">
                <a:solidFill>
                  <a:srgbClr val="002060"/>
                </a:solidFill>
              </a:rPr>
              <a:t>      </a:t>
            </a:r>
            <a:r>
              <a:rPr lang="cs-CZ" sz="3100" b="1" i="1" dirty="0">
                <a:solidFill>
                  <a:srgbClr val="002060"/>
                </a:solidFill>
              </a:rPr>
              <a:t>(1883–1950)</a:t>
            </a:r>
            <a:br>
              <a:rPr lang="cs-CZ" sz="3100" b="1" i="1" dirty="0">
                <a:solidFill>
                  <a:srgbClr val="002060"/>
                </a:solidFill>
              </a:rPr>
            </a:br>
            <a:endParaRPr lang="cs-CZ" sz="3100" b="1" i="1" dirty="0">
              <a:solidFill>
                <a:srgbClr val="002060"/>
              </a:solidFill>
            </a:endParaRPr>
          </a:p>
        </p:txBody>
      </p:sp>
      <p:sp>
        <p:nvSpPr>
          <p:cNvPr id="3" name="Zástupný symbol pro obsah 2"/>
          <p:cNvSpPr>
            <a:spLocks noGrp="1"/>
          </p:cNvSpPr>
          <p:nvPr>
            <p:ph idx="1"/>
          </p:nvPr>
        </p:nvSpPr>
        <p:spPr>
          <a:xfrm>
            <a:off x="457200" y="1628800"/>
            <a:ext cx="8229600" cy="5229200"/>
          </a:xfrm>
        </p:spPr>
        <p:txBody>
          <a:bodyPr>
            <a:normAutofit fontScale="40000" lnSpcReduction="20000"/>
          </a:bodyPr>
          <a:lstStyle/>
          <a:p>
            <a:pPr>
              <a:buFont typeface="Wingdings" panose="05000000000000000000" pitchFamily="2" charset="2"/>
              <a:buChar char="§"/>
            </a:pPr>
            <a:r>
              <a:rPr lang="cs-CZ" sz="6000" b="1" dirty="0"/>
              <a:t>nezařaditelný</a:t>
            </a:r>
            <a:r>
              <a:rPr lang="cs-CZ" sz="6000" dirty="0"/>
              <a:t> ekonom, sociolog aj., </a:t>
            </a:r>
            <a:r>
              <a:rPr lang="cs-CZ" sz="6000" b="1" dirty="0"/>
              <a:t>žák rakouské školy</a:t>
            </a:r>
            <a:endParaRPr lang="cs-CZ" sz="6000" dirty="0"/>
          </a:p>
          <a:p>
            <a:pPr>
              <a:buFont typeface="Wingdings" panose="05000000000000000000" pitchFamily="2" charset="2"/>
              <a:buChar char="§"/>
            </a:pPr>
            <a:r>
              <a:rPr lang="cs-CZ" sz="6000" dirty="0"/>
              <a:t>průkopník dynamických teorií vývoje, </a:t>
            </a:r>
            <a:r>
              <a:rPr lang="cs-CZ" sz="6000" b="1" dirty="0"/>
              <a:t>teorie inovací</a:t>
            </a:r>
            <a:r>
              <a:rPr lang="cs-CZ" sz="6000" dirty="0"/>
              <a:t>, </a:t>
            </a:r>
            <a:r>
              <a:rPr lang="cs-CZ" sz="6000" b="1" dirty="0"/>
              <a:t>endogenních koncepcí technologického pokroku</a:t>
            </a:r>
            <a:r>
              <a:rPr lang="cs-CZ" sz="6000" dirty="0"/>
              <a:t>, teorií ekonomických cyklů, včetně dlouhodobých aj.</a:t>
            </a:r>
          </a:p>
          <a:p>
            <a:pPr>
              <a:buFont typeface="Wingdings" panose="05000000000000000000" pitchFamily="2" charset="2"/>
              <a:buChar char="§"/>
            </a:pPr>
            <a:r>
              <a:rPr lang="cs-CZ" sz="6000" dirty="0"/>
              <a:t>1912 – </a:t>
            </a:r>
            <a:r>
              <a:rPr lang="cs-CZ" sz="6000" i="1" dirty="0"/>
              <a:t>Teorie hospodářského vývoje</a:t>
            </a:r>
            <a:r>
              <a:rPr lang="cs-CZ" sz="6000" dirty="0"/>
              <a:t>: dynamické vysvětlení všech ekonomických kategorií z hlediska inovací, inovace jako objekt, podnikatel-inovátor jako subjekt vývoje, historický čas</a:t>
            </a:r>
          </a:p>
          <a:p>
            <a:pPr>
              <a:buFont typeface="Wingdings" panose="05000000000000000000" pitchFamily="2" charset="2"/>
              <a:buChar char="§"/>
            </a:pPr>
            <a:r>
              <a:rPr lang="cs-CZ" sz="6000" dirty="0"/>
              <a:t>1939 –</a:t>
            </a:r>
            <a:r>
              <a:rPr lang="cs-CZ" sz="6000" i="1" dirty="0"/>
              <a:t> Hospodářské cykly</a:t>
            </a:r>
            <a:r>
              <a:rPr lang="cs-CZ" sz="6000" dirty="0"/>
              <a:t>: cyklický vývoj ekonomiky způsoben </a:t>
            </a:r>
            <a:r>
              <a:rPr lang="cs-CZ" sz="6000" b="1" dirty="0"/>
              <a:t>nerovnoměrným rozložením </a:t>
            </a:r>
            <a:r>
              <a:rPr lang="cs-CZ" sz="5000" b="1" dirty="0"/>
              <a:t>(shluky) </a:t>
            </a:r>
            <a:r>
              <a:rPr lang="cs-CZ" sz="6000" b="1" dirty="0"/>
              <a:t>inovací</a:t>
            </a:r>
            <a:r>
              <a:rPr lang="cs-CZ" sz="6000" dirty="0"/>
              <a:t>, typologie cyklů podle délky </a:t>
            </a:r>
            <a:r>
              <a:rPr lang="cs-CZ" sz="6000" i="1" dirty="0"/>
              <a:t>–</a:t>
            </a:r>
            <a:r>
              <a:rPr lang="cs-CZ" sz="6000" dirty="0"/>
              <a:t> </a:t>
            </a:r>
            <a:r>
              <a:rPr lang="cs-CZ" sz="6000" dirty="0" err="1"/>
              <a:t>Kitchinovy</a:t>
            </a:r>
            <a:r>
              <a:rPr lang="cs-CZ" sz="6000" dirty="0"/>
              <a:t>, </a:t>
            </a:r>
            <a:r>
              <a:rPr lang="cs-CZ" sz="6000" dirty="0" err="1"/>
              <a:t>Juglarovy</a:t>
            </a:r>
            <a:r>
              <a:rPr lang="cs-CZ" sz="6000" dirty="0"/>
              <a:t> a </a:t>
            </a:r>
            <a:r>
              <a:rPr lang="cs-CZ" sz="6000" b="1" dirty="0"/>
              <a:t>Kondratěvovy                 </a:t>
            </a:r>
            <a:r>
              <a:rPr lang="cs-CZ" sz="5000" b="1" dirty="0"/>
              <a:t>(dlouhé K-vlny) </a:t>
            </a:r>
          </a:p>
          <a:p>
            <a:pPr>
              <a:buFont typeface="Wingdings" panose="05000000000000000000" pitchFamily="2" charset="2"/>
              <a:buChar char="§"/>
            </a:pPr>
            <a:r>
              <a:rPr lang="cs-CZ" sz="6000" dirty="0"/>
              <a:t>1942 –</a:t>
            </a:r>
            <a:r>
              <a:rPr lang="cs-CZ" sz="6000" i="1" dirty="0"/>
              <a:t> Kapitalismus, socialismus a demokracie</a:t>
            </a:r>
            <a:r>
              <a:rPr lang="cs-CZ" sz="6000" dirty="0"/>
              <a:t>: evoluční teorie </a:t>
            </a:r>
            <a:r>
              <a:rPr lang="cs-CZ" sz="6000" b="1" dirty="0"/>
              <a:t>samolikvidace kapitalismu</a:t>
            </a:r>
            <a:r>
              <a:rPr lang="cs-CZ" sz="6000" dirty="0"/>
              <a:t> (</a:t>
            </a:r>
            <a:r>
              <a:rPr lang="cs-CZ" sz="5000" dirty="0"/>
              <a:t>desintegrace kapitalismu             &amp; </a:t>
            </a:r>
            <a:r>
              <a:rPr lang="cs-CZ" sz="5000" dirty="0" err="1"/>
              <a:t>dematerializace</a:t>
            </a:r>
            <a:r>
              <a:rPr lang="cs-CZ" sz="5000" dirty="0"/>
              <a:t> vlastnictví)</a:t>
            </a:r>
            <a:r>
              <a:rPr lang="cs-CZ" sz="6000" dirty="0"/>
              <a:t>, cesty a úskalí přechodu k socialismu</a:t>
            </a:r>
            <a:r>
              <a:rPr lang="cs-CZ" sz="6000" i="1" dirty="0"/>
              <a:t> </a:t>
            </a:r>
            <a:endParaRPr lang="cs-CZ" sz="6000" dirty="0"/>
          </a:p>
          <a:p>
            <a:pPr>
              <a:buFont typeface="Wingdings" panose="05000000000000000000" pitchFamily="2" charset="2"/>
              <a:buChar char="§"/>
            </a:pPr>
            <a:r>
              <a:rPr lang="cs-CZ" sz="6000" dirty="0"/>
              <a:t>1954 –</a:t>
            </a:r>
            <a:r>
              <a:rPr lang="cs-CZ" sz="6000" i="1" dirty="0"/>
              <a:t> Historie ekonomické analýzy</a:t>
            </a:r>
            <a:endParaRPr lang="cs-CZ" sz="6000" dirty="0"/>
          </a:p>
          <a:p>
            <a:pPr>
              <a:buFont typeface="Wingdings" panose="05000000000000000000" pitchFamily="2" charset="2"/>
              <a:buChar char="§"/>
            </a:pPr>
            <a:endParaRPr lang="cs-CZ" dirty="0"/>
          </a:p>
        </p:txBody>
      </p:sp>
    </p:spTree>
    <p:extLst>
      <p:ext uri="{BB962C8B-B14F-4D97-AF65-F5344CB8AC3E}">
        <p14:creationId xmlns:p14="http://schemas.microsoft.com/office/powerpoint/2010/main" val="128948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00167B-EA6C-4342-8672-9B14548E86DF}"/>
              </a:ext>
            </a:extLst>
          </p:cNvPr>
          <p:cNvSpPr>
            <a:spLocks noGrp="1"/>
          </p:cNvSpPr>
          <p:nvPr>
            <p:ph type="title"/>
          </p:nvPr>
        </p:nvSpPr>
        <p:spPr>
          <a:xfrm>
            <a:off x="457200" y="274638"/>
            <a:ext cx="8229600" cy="850106"/>
          </a:xfrm>
        </p:spPr>
        <p:txBody>
          <a:bodyPr>
            <a:normAutofit/>
          </a:bodyPr>
          <a:lstStyle/>
          <a:p>
            <a:r>
              <a:rPr lang="cs-CZ" sz="4000" b="1" dirty="0"/>
              <a:t>33F407</a:t>
            </a:r>
            <a:r>
              <a:rPr lang="cs-CZ" sz="4000" dirty="0"/>
              <a:t> Sirůček </a:t>
            </a:r>
            <a:r>
              <a:rPr lang="cs-CZ" sz="2400" dirty="0"/>
              <a:t>(od LS 2017, průběžně aktualizováno)</a:t>
            </a:r>
          </a:p>
        </p:txBody>
      </p:sp>
      <p:sp>
        <p:nvSpPr>
          <p:cNvPr id="3" name="Zástupný obsah 2">
            <a:extLst>
              <a:ext uri="{FF2B5EF4-FFF2-40B4-BE49-F238E27FC236}">
                <a16:creationId xmlns:a16="http://schemas.microsoft.com/office/drawing/2014/main" id="{1597DBB4-CA61-41E9-A3D2-AB21BDDAC861}"/>
              </a:ext>
            </a:extLst>
          </p:cNvPr>
          <p:cNvSpPr>
            <a:spLocks noGrp="1"/>
          </p:cNvSpPr>
          <p:nvPr>
            <p:ph idx="1"/>
          </p:nvPr>
        </p:nvSpPr>
        <p:spPr>
          <a:xfrm>
            <a:off x="457200" y="1124744"/>
            <a:ext cx="8229600" cy="5616624"/>
          </a:xfrm>
        </p:spPr>
        <p:txBody>
          <a:bodyPr>
            <a:normAutofit fontScale="92500"/>
          </a:bodyPr>
          <a:lstStyle/>
          <a:p>
            <a:pPr>
              <a:buFont typeface="Wingdings" panose="05000000000000000000" pitchFamily="2" charset="2"/>
              <a:buChar char="§"/>
            </a:pPr>
            <a:r>
              <a:rPr lang="cs-CZ" sz="2400" dirty="0"/>
              <a:t>1. téma: </a:t>
            </a:r>
            <a:r>
              <a:rPr lang="cs-CZ" sz="3500" b="1" dirty="0">
                <a:solidFill>
                  <a:srgbClr val="92D050"/>
                </a:solidFill>
              </a:rPr>
              <a:t>Inovace prizmatem makroekonomie, teorie cyklů a technologických revolucí I. </a:t>
            </a:r>
            <a:r>
              <a:rPr lang="cs-CZ" sz="2400" dirty="0"/>
              <a:t>(perspektivy ekonomické vědy z pohledu inovací, inovace a růst, význam inovací, z historie teorie inovací – vklad J. A. </a:t>
            </a:r>
            <a:r>
              <a:rPr lang="cs-CZ" sz="2400" dirty="0" err="1"/>
              <a:t>Schumpetera</a:t>
            </a:r>
            <a:r>
              <a:rPr lang="cs-CZ" sz="2400" dirty="0"/>
              <a:t> a jeho pokračovatelů, koncepce F. Valenty, průmyslové, technologické apod. revoluce, revoluce 4.0 – fakta, mýty, etapy, krize doby kovidové a postkovidové, ambice a problémy ČR z hlediska konceptů ekonomiky a společnosti 4.0 či 5.0)</a:t>
            </a:r>
          </a:p>
          <a:p>
            <a:pPr>
              <a:buFont typeface="Wingdings" panose="05000000000000000000" pitchFamily="2" charset="2"/>
              <a:buChar char="§"/>
            </a:pPr>
            <a:r>
              <a:rPr lang="cs-CZ" sz="2400" dirty="0"/>
              <a:t>2. téma: </a:t>
            </a:r>
            <a:r>
              <a:rPr lang="cs-CZ" sz="3500" b="1" dirty="0">
                <a:solidFill>
                  <a:srgbClr val="92D050"/>
                </a:solidFill>
              </a:rPr>
              <a:t>Inovace prizmatem makroekonomie, teorie cyklů a technologických revolucí II. </a:t>
            </a:r>
            <a:r>
              <a:rPr lang="cs-CZ" sz="2600" dirty="0"/>
              <a:t>(</a:t>
            </a:r>
            <a:r>
              <a:rPr lang="cs-CZ" sz="2400" dirty="0"/>
              <a:t>inovační</a:t>
            </a:r>
            <a:r>
              <a:rPr lang="cs-CZ" sz="2400" b="1" dirty="0"/>
              <a:t> </a:t>
            </a:r>
            <a:r>
              <a:rPr lang="cs-CZ" sz="2400" dirty="0"/>
              <a:t>přístupy k hospodářským aj. cyklům, teorie a realita dlouhých K-vln, problémy (ne)nástupu V. (a další) K-vlny ve světle rozporů a scénářů soudobé (post)globalizace, perspektivy vývoje                    v 21. století prizmatem ekonomie, prognostiky a futurologie)</a:t>
            </a:r>
          </a:p>
        </p:txBody>
      </p:sp>
    </p:spTree>
    <p:extLst>
      <p:ext uri="{BB962C8B-B14F-4D97-AF65-F5344CB8AC3E}">
        <p14:creationId xmlns:p14="http://schemas.microsoft.com/office/powerpoint/2010/main" val="3749315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20080"/>
          </a:xfrm>
        </p:spPr>
        <p:txBody>
          <a:bodyPr>
            <a:noAutofit/>
          </a:bodyPr>
          <a:lstStyle/>
          <a:p>
            <a:r>
              <a:rPr lang="cs-CZ" sz="4000" b="1" dirty="0">
                <a:solidFill>
                  <a:srgbClr val="002060"/>
                </a:solidFill>
              </a:rPr>
              <a:t>Inovace dle </a:t>
            </a:r>
            <a:r>
              <a:rPr lang="cs-CZ" sz="4000" b="1" dirty="0" err="1">
                <a:solidFill>
                  <a:srgbClr val="002060"/>
                </a:solidFill>
              </a:rPr>
              <a:t>Schumpetera</a:t>
            </a:r>
            <a:r>
              <a:rPr lang="cs-CZ" sz="4000" b="1" dirty="0">
                <a:solidFill>
                  <a:srgbClr val="002060"/>
                </a:solidFill>
              </a:rPr>
              <a:t> </a:t>
            </a:r>
          </a:p>
        </p:txBody>
      </p:sp>
      <p:sp>
        <p:nvSpPr>
          <p:cNvPr id="3" name="Zástupný symbol pro obsah 2"/>
          <p:cNvSpPr>
            <a:spLocks noGrp="1"/>
          </p:cNvSpPr>
          <p:nvPr>
            <p:ph idx="1"/>
          </p:nvPr>
        </p:nvSpPr>
        <p:spPr>
          <a:xfrm>
            <a:off x="467544" y="908720"/>
            <a:ext cx="8229600" cy="5832648"/>
          </a:xfrm>
        </p:spPr>
        <p:txBody>
          <a:bodyPr>
            <a:normAutofit fontScale="92500" lnSpcReduction="10000"/>
          </a:bodyPr>
          <a:lstStyle/>
          <a:p>
            <a:pPr marL="0" indent="0">
              <a:buNone/>
            </a:pPr>
            <a:r>
              <a:rPr lang="cs-CZ" sz="2000" dirty="0"/>
              <a:t>J. A. Schumpeter </a:t>
            </a:r>
            <a:r>
              <a:rPr lang="cs-CZ" sz="2000" b="1" dirty="0"/>
              <a:t>inovace</a:t>
            </a:r>
            <a:r>
              <a:rPr lang="cs-CZ" sz="2000" dirty="0"/>
              <a:t> (</a:t>
            </a:r>
            <a:r>
              <a:rPr lang="cs-CZ" sz="2000" i="1" dirty="0"/>
              <a:t>„nové kombinace výrobních faktorů“</a:t>
            </a:r>
            <a:r>
              <a:rPr lang="cs-CZ" sz="2000" dirty="0"/>
              <a:t>) vymezuje takto:</a:t>
            </a:r>
            <a:r>
              <a:rPr lang="cs-CZ" sz="2000" i="1" dirty="0"/>
              <a:t> „Vyrábět znamená kombinovat věci a síly, které se nacházejí  v našem dosahu ... Jiné anebo jinak vyrábět věci znamená jinak kombinovat výrobní statky ... Forma a obsah vývoje v našem pojetí jsou potom dané pojmem: prosazování nových kombinací. Tento pojem zahrnuje pět případů:  </a:t>
            </a:r>
            <a:r>
              <a:rPr lang="cs-CZ" sz="2600" b="1" i="1" dirty="0"/>
              <a:t>1.</a:t>
            </a:r>
            <a:r>
              <a:rPr lang="cs-CZ" sz="2600" i="1" dirty="0"/>
              <a:t> </a:t>
            </a:r>
            <a:r>
              <a:rPr lang="cs-CZ" sz="2600" b="1" i="1" dirty="0"/>
              <a:t>výrobu nového statku</a:t>
            </a:r>
            <a:r>
              <a:rPr lang="cs-CZ" sz="2000" i="1" dirty="0"/>
              <a:t>, který není spotřebitelům ještě známý, nebo statku nové kvality; </a:t>
            </a:r>
            <a:r>
              <a:rPr lang="cs-CZ" sz="2600" b="1" i="1" dirty="0"/>
              <a:t>2.</a:t>
            </a:r>
            <a:r>
              <a:rPr lang="cs-CZ" sz="2600" i="1" dirty="0"/>
              <a:t> </a:t>
            </a:r>
            <a:r>
              <a:rPr lang="cs-CZ" sz="2600" b="1" i="1" dirty="0"/>
              <a:t>zavedení nové výrobní metody</a:t>
            </a:r>
            <a:r>
              <a:rPr lang="cs-CZ" sz="2000" i="1" dirty="0"/>
              <a:t>, která je pro dané průmyslové odvětví prakticky neznámá. Základem nové výrobní metody však nemusí být nový vědecký objev a může spočívat také v novém způsobu komerčního využívání statku;                          </a:t>
            </a:r>
            <a:r>
              <a:rPr lang="cs-CZ" sz="2600" b="1" i="1" dirty="0"/>
              <a:t>3.</a:t>
            </a:r>
            <a:r>
              <a:rPr lang="cs-CZ" sz="2600" i="1" dirty="0"/>
              <a:t> </a:t>
            </a:r>
            <a:r>
              <a:rPr lang="cs-CZ" sz="2600" b="1" i="1" dirty="0"/>
              <a:t>otevření nového trhu</a:t>
            </a:r>
            <a:r>
              <a:rPr lang="cs-CZ" sz="2000" i="1" dirty="0"/>
              <a:t>, tedy trhu, na kterém dosud nebylo zastoupené dané průmyslové odvětví příslušné země bez ohledu na to, zda tento trh již předtím existoval nebo neexistoval; </a:t>
            </a:r>
            <a:r>
              <a:rPr lang="cs-CZ" sz="2600" b="1" i="1" dirty="0"/>
              <a:t>4.</a:t>
            </a:r>
            <a:r>
              <a:rPr lang="cs-CZ" sz="2600" i="1" dirty="0"/>
              <a:t> </a:t>
            </a:r>
            <a:r>
              <a:rPr lang="cs-CZ" sz="2600" b="1" i="1" dirty="0"/>
              <a:t>získání nového zdroje surovin nebo polotovarů</a:t>
            </a:r>
            <a:r>
              <a:rPr lang="cs-CZ" sz="2600" i="1" dirty="0"/>
              <a:t> </a:t>
            </a:r>
            <a:r>
              <a:rPr lang="cs-CZ" sz="2000" i="1" dirty="0"/>
              <a:t>bez ohledu na to, zda tento zdroj již předtím existoval – ale my jsme k němu nepřihlíželi a pokládali jsme ho za nepřístupný – nebo se musel nejdříve vybudovat; </a:t>
            </a:r>
            <a:r>
              <a:rPr lang="cs-CZ" sz="2600" b="1" i="1" dirty="0"/>
              <a:t>5.</a:t>
            </a:r>
            <a:r>
              <a:rPr lang="cs-CZ" sz="2600" i="1" dirty="0"/>
              <a:t> </a:t>
            </a:r>
            <a:r>
              <a:rPr lang="cs-CZ" sz="2600" b="1" i="1" dirty="0"/>
              <a:t>uskutečnění nové organizace</a:t>
            </a:r>
            <a:r>
              <a:rPr lang="cs-CZ" sz="2000" i="1" dirty="0"/>
              <a:t>, jako je vytvoření monopolního postavení (např. pomocí trustu) nebo rozpad monopolu“              </a:t>
            </a:r>
            <a:r>
              <a:rPr lang="cs-CZ" sz="2000" dirty="0"/>
              <a:t>(</a:t>
            </a:r>
            <a:r>
              <a:rPr lang="cs-CZ" sz="2000" i="1" dirty="0" err="1"/>
              <a:t>Teória</a:t>
            </a:r>
            <a:r>
              <a:rPr lang="cs-CZ" sz="2000" i="1" dirty="0"/>
              <a:t> </a:t>
            </a:r>
            <a:r>
              <a:rPr lang="cs-CZ" sz="2000" i="1" dirty="0" err="1"/>
              <a:t>hospodárského</a:t>
            </a:r>
            <a:r>
              <a:rPr lang="cs-CZ" sz="2000" i="1" dirty="0"/>
              <a:t> </a:t>
            </a:r>
            <a:r>
              <a:rPr lang="cs-CZ" sz="2000" i="1" dirty="0" err="1"/>
              <a:t>vývoja</a:t>
            </a:r>
            <a:r>
              <a:rPr lang="cs-CZ" sz="2000" i="1" dirty="0"/>
              <a:t>: Analýza </a:t>
            </a:r>
            <a:r>
              <a:rPr lang="cs-CZ" sz="2000" i="1" dirty="0" err="1"/>
              <a:t>podnikateľského</a:t>
            </a:r>
            <a:r>
              <a:rPr lang="cs-CZ" sz="2000" i="1" dirty="0"/>
              <a:t> zisku, kapitálu, </a:t>
            </a:r>
            <a:r>
              <a:rPr lang="cs-CZ" sz="2000" i="1" dirty="0" err="1"/>
              <a:t>úveru</a:t>
            </a:r>
            <a:r>
              <a:rPr lang="cs-CZ" sz="2000" i="1" dirty="0"/>
              <a:t>, úroku a kapitalistického cyklu.</a:t>
            </a:r>
            <a:r>
              <a:rPr lang="cs-CZ" sz="2000" dirty="0"/>
              <a:t> Bratislava, Pravda 1987, s. 196-197).</a:t>
            </a:r>
          </a:p>
          <a:p>
            <a:pPr marL="0" indent="0">
              <a:buNone/>
            </a:pPr>
            <a:endParaRPr lang="cs-CZ" sz="1100" dirty="0"/>
          </a:p>
          <a:p>
            <a:pPr marL="0" indent="0">
              <a:buNone/>
            </a:pPr>
            <a:r>
              <a:rPr lang="cs-CZ" sz="2400" dirty="0"/>
              <a:t>Pokračovatelé J. A. </a:t>
            </a:r>
            <a:r>
              <a:rPr lang="cs-CZ" sz="2400" dirty="0" err="1"/>
              <a:t>Schumpetera</a:t>
            </a:r>
            <a:r>
              <a:rPr lang="cs-CZ" sz="2400" dirty="0"/>
              <a:t>: G. O. </a:t>
            </a:r>
            <a:r>
              <a:rPr lang="cs-CZ" sz="2400" dirty="0" err="1"/>
              <a:t>Mensch</a:t>
            </a:r>
            <a:r>
              <a:rPr lang="cs-CZ" sz="2400" dirty="0"/>
              <a:t>, F. Valenta aj. </a:t>
            </a:r>
          </a:p>
        </p:txBody>
      </p:sp>
    </p:spTree>
    <p:extLst>
      <p:ext uri="{BB962C8B-B14F-4D97-AF65-F5344CB8AC3E}">
        <p14:creationId xmlns:p14="http://schemas.microsoft.com/office/powerpoint/2010/main" val="145946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732DCA-A8A2-48C0-FD24-CCFAF06D8FDA}"/>
              </a:ext>
            </a:extLst>
          </p:cNvPr>
          <p:cNvSpPr>
            <a:spLocks noGrp="1"/>
          </p:cNvSpPr>
          <p:nvPr>
            <p:ph type="title"/>
          </p:nvPr>
        </p:nvSpPr>
        <p:spPr>
          <a:xfrm>
            <a:off x="457200" y="0"/>
            <a:ext cx="8229600" cy="620688"/>
          </a:xfrm>
        </p:spPr>
        <p:txBody>
          <a:bodyPr>
            <a:noAutofit/>
          </a:bodyPr>
          <a:lstStyle/>
          <a:p>
            <a:r>
              <a:rPr lang="cs-CZ" sz="4000" b="1" dirty="0">
                <a:cs typeface="Times New Roman" panose="02020603050405020304" pitchFamily="18" charset="0"/>
              </a:rPr>
              <a:t>Hnací síly inovací </a:t>
            </a:r>
          </a:p>
        </p:txBody>
      </p:sp>
      <p:sp>
        <p:nvSpPr>
          <p:cNvPr id="3" name="Zástupný obsah 2">
            <a:extLst>
              <a:ext uri="{FF2B5EF4-FFF2-40B4-BE49-F238E27FC236}">
                <a16:creationId xmlns:a16="http://schemas.microsoft.com/office/drawing/2014/main" id="{24499595-C1D9-3E98-58EC-F60C8A91F2D3}"/>
              </a:ext>
            </a:extLst>
          </p:cNvPr>
          <p:cNvSpPr>
            <a:spLocks noGrp="1"/>
          </p:cNvSpPr>
          <p:nvPr>
            <p:ph idx="1"/>
          </p:nvPr>
        </p:nvSpPr>
        <p:spPr>
          <a:xfrm>
            <a:off x="251520" y="620688"/>
            <a:ext cx="8435280" cy="6237312"/>
          </a:xfrm>
        </p:spPr>
        <p:txBody>
          <a:bodyPr>
            <a:noAutofit/>
          </a:bodyPr>
          <a:lstStyle/>
          <a:p>
            <a:pPr>
              <a:buFont typeface="Wingdings" panose="05000000000000000000" pitchFamily="2" charset="2"/>
              <a:buChar char="§"/>
            </a:pPr>
            <a:r>
              <a:rPr lang="cs-CZ" sz="1800" dirty="0"/>
              <a:t>inovací v pravém slova smyslu J. A. </a:t>
            </a:r>
            <a:r>
              <a:rPr lang="cs-CZ" sz="1800" dirty="0" err="1"/>
              <a:t>Schumpeter</a:t>
            </a:r>
            <a:r>
              <a:rPr lang="cs-CZ" sz="1800" dirty="0"/>
              <a:t> rozumí </a:t>
            </a:r>
            <a:r>
              <a:rPr lang="cs-CZ" sz="2000" b="1" dirty="0"/>
              <a:t>diskontinuální změnu </a:t>
            </a:r>
            <a:r>
              <a:rPr lang="cs-CZ" sz="1800" dirty="0"/>
              <a:t>fungování ekonomiky, která nepůsobí zvnějšku, nýbrž </a:t>
            </a:r>
            <a:r>
              <a:rPr lang="cs-CZ" sz="2000" b="1" dirty="0"/>
              <a:t>vzniká z vlastní iniciativy uvnitř ekonomiky</a:t>
            </a:r>
          </a:p>
          <a:p>
            <a:pPr>
              <a:buFont typeface="Wingdings" panose="05000000000000000000" pitchFamily="2" charset="2"/>
              <a:buChar char="§"/>
            </a:pPr>
            <a:r>
              <a:rPr lang="cs-CZ" sz="1800" dirty="0"/>
              <a:t>inovační činnost je nová kombinace, která představuje </a:t>
            </a:r>
            <a:r>
              <a:rPr lang="cs-CZ" sz="2000" b="1" dirty="0"/>
              <a:t>odlišné využití existující nabídky výrobních zdrojů</a:t>
            </a:r>
            <a:r>
              <a:rPr lang="cs-CZ" sz="2000" dirty="0"/>
              <a:t> </a:t>
            </a:r>
            <a:r>
              <a:rPr lang="cs-CZ" sz="1800" dirty="0"/>
              <a:t>ekonomického systému</a:t>
            </a:r>
          </a:p>
          <a:p>
            <a:pPr>
              <a:buFont typeface="Wingdings" panose="05000000000000000000" pitchFamily="2" charset="2"/>
              <a:buChar char="§"/>
            </a:pPr>
            <a:r>
              <a:rPr lang="cs-CZ" sz="1800" dirty="0" err="1"/>
              <a:t>Schumpeterovo</a:t>
            </a:r>
            <a:r>
              <a:rPr lang="cs-CZ" sz="1800" dirty="0"/>
              <a:t> pojetí obsahuje </a:t>
            </a:r>
            <a:r>
              <a:rPr lang="cs-CZ" sz="2000" b="1" dirty="0"/>
              <a:t>nabídkově orientované inovace </a:t>
            </a:r>
            <a:r>
              <a:rPr lang="cs-CZ" sz="1800" dirty="0"/>
              <a:t>(inovace vděčí za svůj vznik dynamice nabídkové strany ekonomiky spíše než na straně poptávky), chápané jako </a:t>
            </a:r>
            <a:r>
              <a:rPr lang="cs-CZ" sz="2000" b="1" dirty="0"/>
              <a:t>endogenní část ekonomického růstu</a:t>
            </a:r>
          </a:p>
          <a:p>
            <a:pPr>
              <a:buFont typeface="Wingdings" panose="05000000000000000000" pitchFamily="2" charset="2"/>
              <a:buChar char="§"/>
            </a:pPr>
            <a:r>
              <a:rPr lang="cs-CZ" sz="1800" dirty="0"/>
              <a:t>spontaneitu potřeb považuje </a:t>
            </a:r>
            <a:r>
              <a:rPr lang="cs-CZ" sz="1800" dirty="0" err="1"/>
              <a:t>Schumpeter</a:t>
            </a:r>
            <a:r>
              <a:rPr lang="cs-CZ" sz="1800" dirty="0"/>
              <a:t> za poměrně nízkou, inovace se většinou neuskutečňuje tak, že nejprve vznikají nové potřeby a potom teprve by se tomuto tlaku přizpůsobil výrobní aparát, podnikatelský zisk v pravém smyslu vytváří jen </a:t>
            </a:r>
            <a:r>
              <a:rPr lang="cs-CZ" sz="2000" b="1" dirty="0"/>
              <a:t>podnikatel-inovátor</a:t>
            </a:r>
            <a:r>
              <a:rPr lang="cs-CZ" sz="1800" dirty="0"/>
              <a:t>, zatímco </a:t>
            </a:r>
            <a:r>
              <a:rPr lang="cs-CZ" sz="2000" b="1" dirty="0"/>
              <a:t>podnikatelé-imitátoři</a:t>
            </a:r>
            <a:r>
              <a:rPr lang="cs-CZ" sz="1800" dirty="0"/>
              <a:t> získávají analogii normálního zisku a část podnikatelského zisku, která se k nim dostane v rámci rozptylu inovací </a:t>
            </a:r>
          </a:p>
          <a:p>
            <a:pPr>
              <a:buFont typeface="Wingdings" panose="05000000000000000000" pitchFamily="2" charset="2"/>
              <a:buChar char="§"/>
            </a:pPr>
            <a:r>
              <a:rPr lang="cs-CZ" sz="1800" dirty="0"/>
              <a:t>stanovisko </a:t>
            </a:r>
            <a:r>
              <a:rPr lang="cs-CZ" sz="2000" b="1" dirty="0"/>
              <a:t>poptávkově iniciovaných inovací </a:t>
            </a:r>
            <a:r>
              <a:rPr lang="cs-CZ" sz="1800" dirty="0"/>
              <a:t>zaujímá např. J. </a:t>
            </a:r>
            <a:r>
              <a:rPr lang="cs-CZ" sz="1800" dirty="0" err="1"/>
              <a:t>Schmookler</a:t>
            </a:r>
            <a:r>
              <a:rPr lang="cs-CZ" sz="1800" dirty="0"/>
              <a:t>, kdy zdůrazňuje růst důchodu a vývoj spotřebitelských preferencí coby určující faktory vzniku a formování inovační činnosti, což se týká zejména odvětví spotřebních statků </a:t>
            </a:r>
          </a:p>
          <a:p>
            <a:pPr>
              <a:buFont typeface="Wingdings" panose="05000000000000000000" pitchFamily="2" charset="2"/>
              <a:buChar char="§"/>
            </a:pPr>
            <a:r>
              <a:rPr lang="cs-CZ" sz="1800" dirty="0"/>
              <a:t>shoda přístupů v tom, že zvyšování produktivity v důsledku tvorby a implementace nových technologií je úzce spojeno se změnami strukturou ekonomiky – </a:t>
            </a:r>
            <a:r>
              <a:rPr lang="cs-CZ" sz="2000" b="1" dirty="0"/>
              <a:t>úzký vztah mezi inovacemi a ekonomickým růstem (a konkurenceschopností)</a:t>
            </a:r>
          </a:p>
        </p:txBody>
      </p:sp>
    </p:spTree>
    <p:extLst>
      <p:ext uri="{BB962C8B-B14F-4D97-AF65-F5344CB8AC3E}">
        <p14:creationId xmlns:p14="http://schemas.microsoft.com/office/powerpoint/2010/main" val="2310969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47121C-CFC4-4D9E-BC27-CCC741F7C511}"/>
              </a:ext>
            </a:extLst>
          </p:cNvPr>
          <p:cNvSpPr>
            <a:spLocks noGrp="1"/>
          </p:cNvSpPr>
          <p:nvPr>
            <p:ph type="title"/>
          </p:nvPr>
        </p:nvSpPr>
        <p:spPr>
          <a:xfrm>
            <a:off x="457200" y="116632"/>
            <a:ext cx="8229600" cy="792088"/>
          </a:xfrm>
        </p:spPr>
        <p:txBody>
          <a:bodyPr>
            <a:normAutofit/>
          </a:bodyPr>
          <a:lstStyle/>
          <a:p>
            <a:r>
              <a:rPr lang="cs-CZ" sz="4000" b="1" dirty="0">
                <a:solidFill>
                  <a:srgbClr val="002060"/>
                </a:solidFill>
              </a:rPr>
              <a:t>F. Valenta </a:t>
            </a:r>
            <a:r>
              <a:rPr lang="cs-CZ" sz="2800" b="1" i="1" dirty="0">
                <a:solidFill>
                  <a:srgbClr val="002060"/>
                </a:solidFill>
              </a:rPr>
              <a:t>(1928–2002)</a:t>
            </a:r>
          </a:p>
        </p:txBody>
      </p:sp>
      <p:sp>
        <p:nvSpPr>
          <p:cNvPr id="3" name="Zástupný symbol pro obsah 2">
            <a:extLst>
              <a:ext uri="{FF2B5EF4-FFF2-40B4-BE49-F238E27FC236}">
                <a16:creationId xmlns:a16="http://schemas.microsoft.com/office/drawing/2014/main" id="{45E812CE-00DB-4212-B6A7-01025CE9EA9E}"/>
              </a:ext>
            </a:extLst>
          </p:cNvPr>
          <p:cNvSpPr>
            <a:spLocks noGrp="1"/>
          </p:cNvSpPr>
          <p:nvPr>
            <p:ph idx="1"/>
          </p:nvPr>
        </p:nvSpPr>
        <p:spPr>
          <a:xfrm>
            <a:off x="457200" y="908720"/>
            <a:ext cx="8291264" cy="5949280"/>
          </a:xfrm>
        </p:spPr>
        <p:txBody>
          <a:bodyPr>
            <a:noAutofit/>
          </a:bodyPr>
          <a:lstStyle/>
          <a:p>
            <a:pPr>
              <a:buFont typeface="Wingdings" panose="05000000000000000000" pitchFamily="2" charset="2"/>
              <a:buChar char="§"/>
            </a:pPr>
            <a:r>
              <a:rPr lang="cs-CZ" sz="2400" dirty="0"/>
              <a:t>ekonom, akademik, politik, poradce</a:t>
            </a:r>
          </a:p>
          <a:p>
            <a:pPr>
              <a:buFont typeface="Wingdings" panose="05000000000000000000" pitchFamily="2" charset="2"/>
              <a:buChar char="§"/>
            </a:pPr>
            <a:r>
              <a:rPr lang="cs-CZ" sz="2400" dirty="0"/>
              <a:t>zaměřený na problematiku vědeckotechnického rozvoje, efektivnosti a </a:t>
            </a:r>
            <a:r>
              <a:rPr lang="cs-CZ" sz="2400" b="1" dirty="0"/>
              <a:t>inovační procesy </a:t>
            </a:r>
            <a:r>
              <a:rPr lang="cs-CZ" sz="2000" dirty="0"/>
              <a:t>(v duchu J. A. </a:t>
            </a:r>
            <a:r>
              <a:rPr lang="cs-CZ" sz="2000" dirty="0" err="1"/>
              <a:t>Schumpetera</a:t>
            </a:r>
            <a:r>
              <a:rPr lang="cs-CZ" sz="2000" dirty="0"/>
              <a:t>)</a:t>
            </a:r>
          </a:p>
          <a:p>
            <a:pPr>
              <a:buFont typeface="Wingdings" panose="05000000000000000000" pitchFamily="2" charset="2"/>
              <a:buChar char="§"/>
            </a:pPr>
            <a:r>
              <a:rPr lang="cs-CZ" sz="2400" dirty="0"/>
              <a:t>orientován </a:t>
            </a:r>
            <a:r>
              <a:rPr lang="cs-CZ" sz="2000" dirty="0"/>
              <a:t>(teoreticky i prakticky) </a:t>
            </a:r>
            <a:r>
              <a:rPr lang="cs-CZ" sz="2400" dirty="0"/>
              <a:t>hlavně na podnikovou úroveň, ale jeho výzkumy mají i </a:t>
            </a:r>
            <a:r>
              <a:rPr lang="cs-CZ" sz="2400" dirty="0" err="1"/>
              <a:t>mezo</a:t>
            </a:r>
            <a:r>
              <a:rPr lang="cs-CZ" sz="2400" dirty="0"/>
              <a:t>- a </a:t>
            </a:r>
            <a:r>
              <a:rPr lang="cs-CZ" sz="2400" b="1" dirty="0"/>
              <a:t>makroekonomickou dimenzi</a:t>
            </a:r>
          </a:p>
          <a:p>
            <a:pPr>
              <a:buFont typeface="Wingdings" panose="05000000000000000000" pitchFamily="2" charset="2"/>
              <a:buChar char="§"/>
            </a:pPr>
            <a:r>
              <a:rPr lang="cs-CZ" sz="2400" dirty="0"/>
              <a:t>vytvořil </a:t>
            </a:r>
            <a:r>
              <a:rPr lang="cs-CZ" sz="2400" b="1" dirty="0"/>
              <a:t>ucelenou teorií inovací, ve které utřídil inovace do deseti stupňů (řádů) od nulového do devátého  stupně</a:t>
            </a:r>
            <a:r>
              <a:rPr lang="cs-CZ" sz="2400" dirty="0"/>
              <a:t>, jako první začal </a:t>
            </a:r>
            <a:r>
              <a:rPr lang="cs-CZ" sz="2400" b="1" dirty="0"/>
              <a:t>spojovat dvě stránky efektivnosti – účelnost a účinnost</a:t>
            </a:r>
            <a:r>
              <a:rPr lang="cs-CZ" sz="2400" dirty="0"/>
              <a:t>, z dobové logiky organizace průmyslu </a:t>
            </a:r>
            <a:r>
              <a:rPr lang="cs-CZ" sz="2000" dirty="0"/>
              <a:t>(sdružení podniků, podnik, závod, provoz, dílna)</a:t>
            </a:r>
            <a:r>
              <a:rPr lang="cs-CZ" sz="2400" dirty="0"/>
              <a:t> vyplynuly i jeho stupně inovací od nejnižších </a:t>
            </a:r>
            <a:r>
              <a:rPr lang="cs-CZ" sz="2000" dirty="0"/>
              <a:t>(nultý stupeň) </a:t>
            </a:r>
            <a:r>
              <a:rPr lang="cs-CZ" sz="2400" dirty="0"/>
              <a:t>po nejvyšší devátý řád </a:t>
            </a:r>
            <a:r>
              <a:rPr lang="cs-CZ" sz="2000" dirty="0"/>
              <a:t>(např. genové manipulace)</a:t>
            </a:r>
            <a:endParaRPr lang="cs-CZ" sz="2000" b="1" dirty="0"/>
          </a:p>
          <a:p>
            <a:pPr>
              <a:buFont typeface="Wingdings" panose="05000000000000000000" pitchFamily="2" charset="2"/>
              <a:buChar char="§"/>
            </a:pPr>
            <a:r>
              <a:rPr lang="cs-CZ" sz="2400" dirty="0"/>
              <a:t>1969 – </a:t>
            </a:r>
            <a:r>
              <a:rPr lang="cs-CZ" sz="2400" i="1" dirty="0"/>
              <a:t>Tvůrčí aktivita – inovace – efektivnost </a:t>
            </a:r>
            <a:r>
              <a:rPr lang="cs-CZ" sz="2000" dirty="0"/>
              <a:t>(Praha, Svoboda)</a:t>
            </a:r>
          </a:p>
          <a:p>
            <a:pPr>
              <a:buFont typeface="Wingdings" panose="05000000000000000000" pitchFamily="2" charset="2"/>
              <a:buChar char="§"/>
            </a:pPr>
            <a:r>
              <a:rPr lang="cs-CZ" sz="2400" dirty="0"/>
              <a:t>2001 – </a:t>
            </a:r>
            <a:r>
              <a:rPr lang="cs-CZ" sz="2400" i="1" dirty="0"/>
              <a:t>Inovace v manažerské praxi </a:t>
            </a:r>
            <a:r>
              <a:rPr lang="cs-CZ" sz="2000" dirty="0"/>
              <a:t>(Praha, Velryba)   </a:t>
            </a:r>
          </a:p>
        </p:txBody>
      </p:sp>
    </p:spTree>
    <p:extLst>
      <p:ext uri="{BB962C8B-B14F-4D97-AF65-F5344CB8AC3E}">
        <p14:creationId xmlns:p14="http://schemas.microsoft.com/office/powerpoint/2010/main" val="3664371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B5E9B9-5809-43DF-B26E-AF8FF9036E03}"/>
              </a:ext>
            </a:extLst>
          </p:cNvPr>
          <p:cNvSpPr>
            <a:spLocks noGrp="1"/>
          </p:cNvSpPr>
          <p:nvPr>
            <p:ph type="title"/>
          </p:nvPr>
        </p:nvSpPr>
        <p:spPr>
          <a:xfrm>
            <a:off x="457200" y="116632"/>
            <a:ext cx="8229600" cy="792088"/>
          </a:xfrm>
        </p:spPr>
        <p:txBody>
          <a:bodyPr>
            <a:normAutofit/>
          </a:bodyPr>
          <a:lstStyle/>
          <a:p>
            <a:r>
              <a:rPr lang="cs-CZ" sz="4000" b="1" dirty="0">
                <a:solidFill>
                  <a:srgbClr val="002060"/>
                </a:solidFill>
              </a:rPr>
              <a:t>Řády inovací dle Valenty</a:t>
            </a:r>
            <a:endParaRPr lang="cs-CZ" sz="4000" dirty="0"/>
          </a:p>
        </p:txBody>
      </p:sp>
      <p:sp>
        <p:nvSpPr>
          <p:cNvPr id="3" name="Zástupný obsah 2">
            <a:extLst>
              <a:ext uri="{FF2B5EF4-FFF2-40B4-BE49-F238E27FC236}">
                <a16:creationId xmlns:a16="http://schemas.microsoft.com/office/drawing/2014/main" id="{114DB23D-7A26-49DB-A6C4-3D31B8DD19D2}"/>
              </a:ext>
            </a:extLst>
          </p:cNvPr>
          <p:cNvSpPr>
            <a:spLocks noGrp="1"/>
          </p:cNvSpPr>
          <p:nvPr>
            <p:ph idx="1"/>
          </p:nvPr>
        </p:nvSpPr>
        <p:spPr>
          <a:xfrm>
            <a:off x="457200" y="908720"/>
            <a:ext cx="8229600" cy="5949280"/>
          </a:xfrm>
        </p:spPr>
        <p:txBody>
          <a:bodyPr>
            <a:normAutofit lnSpcReduction="10000"/>
          </a:bodyPr>
          <a:lstStyle/>
          <a:p>
            <a:pPr>
              <a:buFont typeface="Wingdings" panose="05000000000000000000" pitchFamily="2" charset="2"/>
              <a:buChar char="§"/>
            </a:pPr>
            <a:r>
              <a:rPr lang="cs-CZ" sz="1700" dirty="0"/>
              <a:t>Valenta (1969): rozlišení 0-7 řádu </a:t>
            </a:r>
          </a:p>
          <a:p>
            <a:pPr>
              <a:buFont typeface="Wingdings" panose="05000000000000000000" pitchFamily="2" charset="2"/>
              <a:buChar char="§"/>
            </a:pPr>
            <a:r>
              <a:rPr lang="cs-CZ" sz="2000" dirty="0">
                <a:effectLst/>
                <a:ea typeface="Calibri" panose="020F0502020204030204" pitchFamily="34" charset="0"/>
                <a:cs typeface="Times New Roman" panose="02020603050405020304" pitchFamily="18" charset="0"/>
              </a:rPr>
              <a:t>Valenta (2001): rozlišení deseti řádů – </a:t>
            </a:r>
            <a:r>
              <a:rPr lang="cs-CZ" sz="2000" b="1" dirty="0">
                <a:effectLst/>
                <a:ea typeface="Calibri" panose="020F0502020204030204" pitchFamily="34" charset="0"/>
                <a:cs typeface="Times New Roman" panose="02020603050405020304" pitchFamily="18" charset="0"/>
              </a:rPr>
              <a:t>řád minus n </a:t>
            </a:r>
            <a:r>
              <a:rPr lang="cs-CZ" sz="2000" dirty="0">
                <a:effectLst/>
                <a:ea typeface="Calibri" panose="020F0502020204030204" pitchFamily="34" charset="0"/>
                <a:cs typeface="Times New Roman" panose="02020603050405020304" pitchFamily="18" charset="0"/>
              </a:rPr>
              <a:t>(degenerace), </a:t>
            </a:r>
            <a:r>
              <a:rPr lang="cs-CZ" sz="2000" b="1" dirty="0">
                <a:effectLst/>
                <a:ea typeface="Calibri" panose="020F0502020204030204" pitchFamily="34" charset="0"/>
                <a:cs typeface="Times New Roman" panose="02020603050405020304" pitchFamily="18" charset="0"/>
              </a:rPr>
              <a:t>řád 0</a:t>
            </a:r>
            <a:r>
              <a:rPr lang="cs-CZ" sz="2000" dirty="0">
                <a:effectLst/>
                <a:ea typeface="Calibri" panose="020F0502020204030204" pitchFamily="34" charset="0"/>
                <a:cs typeface="Times New Roman" panose="02020603050405020304" pitchFamily="18" charset="0"/>
              </a:rPr>
              <a:t> (regenerace), racionalizační inovace – </a:t>
            </a:r>
            <a:r>
              <a:rPr lang="cs-CZ" sz="2000" b="1" dirty="0">
                <a:effectLst/>
                <a:ea typeface="Calibri" panose="020F0502020204030204" pitchFamily="34" charset="0"/>
                <a:cs typeface="Times New Roman" panose="02020603050405020304" pitchFamily="18" charset="0"/>
              </a:rPr>
              <a:t>racionalizace</a:t>
            </a:r>
            <a:r>
              <a:rPr lang="cs-CZ" sz="2000" dirty="0">
                <a:effectLst/>
                <a:ea typeface="Calibri" panose="020F0502020204030204" pitchFamily="34" charset="0"/>
                <a:cs typeface="Times New Roman" panose="02020603050405020304" pitchFamily="18" charset="0"/>
              </a:rPr>
              <a:t> (</a:t>
            </a:r>
            <a:r>
              <a:rPr lang="cs-CZ" sz="2000" b="1" dirty="0">
                <a:effectLst/>
                <a:ea typeface="Calibri" panose="020F0502020204030204" pitchFamily="34" charset="0"/>
                <a:cs typeface="Times New Roman" panose="02020603050405020304" pitchFamily="18" charset="0"/>
              </a:rPr>
              <a:t>řád 1-4</a:t>
            </a:r>
            <a:r>
              <a:rPr lang="cs-CZ" sz="2000" dirty="0">
                <a:effectLst/>
                <a:ea typeface="Calibri" panose="020F0502020204030204" pitchFamily="34" charset="0"/>
                <a:cs typeface="Times New Roman" panose="02020603050405020304" pitchFamily="18" charset="0"/>
              </a:rPr>
              <a:t>), </a:t>
            </a:r>
            <a:r>
              <a:rPr lang="cs-CZ" sz="2000" b="1" dirty="0">
                <a:effectLst/>
                <a:ea typeface="Calibri" panose="020F0502020204030204" pitchFamily="34" charset="0"/>
                <a:cs typeface="Times New Roman" panose="02020603050405020304" pitchFamily="18" charset="0"/>
              </a:rPr>
              <a:t>kvalitativní inovace </a:t>
            </a:r>
            <a:r>
              <a:rPr lang="cs-CZ" sz="2000" dirty="0">
                <a:effectLst/>
                <a:ea typeface="Calibri" panose="020F0502020204030204" pitchFamily="34" charset="0"/>
                <a:cs typeface="Times New Roman" panose="02020603050405020304" pitchFamily="18" charset="0"/>
              </a:rPr>
              <a:t>(</a:t>
            </a:r>
            <a:r>
              <a:rPr lang="cs-CZ" sz="2000" b="1" dirty="0">
                <a:effectLst/>
                <a:ea typeface="Calibri" panose="020F0502020204030204" pitchFamily="34" charset="0"/>
                <a:cs typeface="Times New Roman" panose="02020603050405020304" pitchFamily="18" charset="0"/>
              </a:rPr>
              <a:t>řád 5-8</a:t>
            </a:r>
            <a:r>
              <a:rPr lang="cs-CZ" sz="2000" dirty="0">
                <a:effectLst/>
                <a:ea typeface="Calibri" panose="020F0502020204030204" pitchFamily="34" charset="0"/>
                <a:cs typeface="Times New Roman" panose="02020603050405020304" pitchFamily="18" charset="0"/>
              </a:rPr>
              <a:t>) a technologický převrat – </a:t>
            </a:r>
            <a:r>
              <a:rPr lang="cs-CZ" sz="2000" dirty="0" err="1">
                <a:effectLst/>
                <a:ea typeface="Calibri" panose="020F0502020204030204" pitchFamily="34" charset="0"/>
                <a:cs typeface="Times New Roman" panose="02020603050405020304" pitchFamily="18" charset="0"/>
              </a:rPr>
              <a:t>mikrotechnologie</a:t>
            </a:r>
            <a:r>
              <a:rPr lang="cs-CZ" sz="2000" dirty="0">
                <a:effectLst/>
                <a:ea typeface="Calibri" panose="020F0502020204030204" pitchFamily="34" charset="0"/>
                <a:cs typeface="Times New Roman" panose="02020603050405020304" pitchFamily="18" charset="0"/>
              </a:rPr>
              <a:t> (</a:t>
            </a:r>
            <a:r>
              <a:rPr lang="cs-CZ" sz="2000" b="1" dirty="0">
                <a:effectLst/>
                <a:ea typeface="Calibri" panose="020F0502020204030204" pitchFamily="34" charset="0"/>
                <a:cs typeface="Times New Roman" panose="02020603050405020304" pitchFamily="18" charset="0"/>
              </a:rPr>
              <a:t>řád 9</a:t>
            </a:r>
            <a:r>
              <a:rPr lang="cs-CZ" sz="2000" dirty="0">
                <a:effectLst/>
                <a:ea typeface="Calibri" panose="020F0502020204030204" pitchFamily="34" charset="0"/>
                <a:cs typeface="Times New Roman" panose="02020603050405020304" pitchFamily="18" charset="0"/>
              </a:rPr>
              <a:t>) </a:t>
            </a:r>
          </a:p>
          <a:p>
            <a:pPr lvl="1" algn="just">
              <a:lnSpc>
                <a:spcPct val="110000"/>
              </a:lnSpc>
              <a:spcBef>
                <a:spcPts val="600"/>
              </a:spcBef>
              <a:spcAft>
                <a:spcPts val="600"/>
              </a:spcAft>
              <a:buFont typeface="Wingdings" panose="05000000000000000000" pitchFamily="2" charset="2"/>
              <a:buChar char="§"/>
            </a:pPr>
            <a:r>
              <a:rPr lang="cs-CZ" sz="1700" b="1" dirty="0"/>
              <a:t>1. řád </a:t>
            </a:r>
            <a:r>
              <a:rPr lang="cs-CZ" sz="1700" dirty="0"/>
              <a:t>v podobě </a:t>
            </a:r>
            <a:r>
              <a:rPr lang="cs-CZ" sz="1700" i="1" dirty="0"/>
              <a:t>„změny kvanta“</a:t>
            </a:r>
            <a:r>
              <a:rPr lang="cs-CZ" sz="1700" dirty="0"/>
              <a:t> (zvětšení či zmenšení počtů prvků podnikatelské jednotky), </a:t>
            </a:r>
            <a:r>
              <a:rPr lang="cs-CZ" sz="1700" b="1" dirty="0"/>
              <a:t>2. řád </a:t>
            </a:r>
            <a:r>
              <a:rPr lang="cs-CZ" sz="1700" dirty="0"/>
              <a:t>v podobě </a:t>
            </a:r>
            <a:r>
              <a:rPr lang="cs-CZ" sz="1700" i="1" dirty="0"/>
              <a:t>„intenzity“</a:t>
            </a:r>
            <a:r>
              <a:rPr lang="cs-CZ" sz="1700" dirty="0"/>
              <a:t> (zvýšení intenzity využívání prvků podnikatelské jednotky), </a:t>
            </a:r>
            <a:r>
              <a:rPr lang="cs-CZ" sz="1700" b="1" dirty="0"/>
              <a:t>3. řád </a:t>
            </a:r>
            <a:r>
              <a:rPr lang="cs-CZ" sz="1700" dirty="0"/>
              <a:t>v podobě </a:t>
            </a:r>
            <a:r>
              <a:rPr lang="cs-CZ" sz="1700" i="1" dirty="0"/>
              <a:t>„reorganizace“</a:t>
            </a:r>
            <a:r>
              <a:rPr lang="cs-CZ" sz="1700" dirty="0"/>
              <a:t> (pozitivní změna časového a prostorového uspořádání podnikatelské jednotky), </a:t>
            </a:r>
            <a:r>
              <a:rPr lang="cs-CZ" sz="1700" b="1" dirty="0"/>
              <a:t>4. řád </a:t>
            </a:r>
            <a:r>
              <a:rPr lang="cs-CZ" sz="1700" dirty="0"/>
              <a:t>v podobě </a:t>
            </a:r>
            <a:r>
              <a:rPr lang="cs-CZ" sz="1700" i="1" dirty="0"/>
              <a:t>„kvalitativní adaptace“</a:t>
            </a:r>
            <a:r>
              <a:rPr lang="cs-CZ" sz="1700" dirty="0"/>
              <a:t> (přizpůsobení se jedněch prvků druhým, např. zvýšení technologičnosti konstrukce), </a:t>
            </a:r>
            <a:r>
              <a:rPr lang="cs-CZ" sz="1700" b="1" dirty="0"/>
              <a:t>5. řád </a:t>
            </a:r>
            <a:r>
              <a:rPr lang="cs-CZ" sz="1700" dirty="0"/>
              <a:t>jako </a:t>
            </a:r>
            <a:r>
              <a:rPr lang="cs-CZ" sz="1700" i="1" dirty="0"/>
              <a:t>„nová varianta“</a:t>
            </a:r>
            <a:r>
              <a:rPr lang="cs-CZ" sz="1700" dirty="0"/>
              <a:t> (změna jedné či několika funkcí prvků podnikatelské jednotky),  </a:t>
            </a:r>
            <a:r>
              <a:rPr lang="cs-CZ" sz="1700" b="1" dirty="0"/>
              <a:t>6. řád </a:t>
            </a:r>
            <a:r>
              <a:rPr lang="cs-CZ" sz="1700" dirty="0"/>
              <a:t>jako </a:t>
            </a:r>
            <a:r>
              <a:rPr lang="cs-CZ" sz="1700" i="1" dirty="0"/>
              <a:t>„nová generace“</a:t>
            </a:r>
            <a:r>
              <a:rPr lang="cs-CZ" sz="1700" dirty="0"/>
              <a:t> (změna všech funkcí prvků podnikatelské jednotky), </a:t>
            </a:r>
            <a:r>
              <a:rPr lang="cs-CZ" sz="1700" b="1" dirty="0"/>
              <a:t>7. řád </a:t>
            </a:r>
            <a:r>
              <a:rPr lang="cs-CZ" sz="1700" dirty="0"/>
              <a:t>jako </a:t>
            </a:r>
            <a:r>
              <a:rPr lang="cs-CZ" sz="1700" i="1" dirty="0"/>
              <a:t>„nový druh“</a:t>
            </a:r>
            <a:r>
              <a:rPr lang="cs-CZ" sz="1700" dirty="0"/>
              <a:t> (změna koncepce prvků podnikatelské jednotky), </a:t>
            </a:r>
            <a:r>
              <a:rPr lang="cs-CZ" sz="1700" b="1" dirty="0"/>
              <a:t>8. řád </a:t>
            </a:r>
            <a:r>
              <a:rPr lang="cs-CZ" sz="1700" dirty="0"/>
              <a:t>jako </a:t>
            </a:r>
            <a:r>
              <a:rPr lang="cs-CZ" sz="1700" i="1" dirty="0"/>
              <a:t>„nový rod“</a:t>
            </a:r>
            <a:r>
              <a:rPr lang="cs-CZ" sz="1700" dirty="0"/>
              <a:t> (změna principu prvků podnikatelské jednotky) a </a:t>
            </a:r>
            <a:r>
              <a:rPr lang="cs-CZ" sz="1700" b="1" dirty="0"/>
              <a:t>9. řád </a:t>
            </a:r>
            <a:r>
              <a:rPr lang="cs-CZ" sz="1700" dirty="0"/>
              <a:t>jako </a:t>
            </a:r>
            <a:r>
              <a:rPr lang="cs-CZ" sz="1700" i="1" dirty="0"/>
              <a:t>„nový kmen“</a:t>
            </a:r>
            <a:r>
              <a:rPr lang="cs-CZ" sz="1700" dirty="0"/>
              <a:t> (nový přístup k přírodě, např. v důsledku </a:t>
            </a:r>
            <a:r>
              <a:rPr lang="cs-CZ" sz="1700" dirty="0" err="1"/>
              <a:t>mikrotechnologií</a:t>
            </a:r>
            <a:r>
              <a:rPr lang="cs-CZ" sz="1700" dirty="0"/>
              <a:t>, nanotechnologií)</a:t>
            </a:r>
          </a:p>
          <a:p>
            <a:pPr algn="just">
              <a:lnSpc>
                <a:spcPct val="110000"/>
              </a:lnSpc>
              <a:spcBef>
                <a:spcPts val="600"/>
              </a:spcBef>
              <a:spcAft>
                <a:spcPts val="600"/>
              </a:spcAft>
              <a:buFont typeface="Wingdings" panose="05000000000000000000" pitchFamily="2" charset="2"/>
              <a:buChar char="§"/>
            </a:pPr>
            <a:r>
              <a:rPr lang="cs-CZ" sz="1700" dirty="0"/>
              <a:t>učebnicově lze – podle stupně složitosti – deset pozitivních inovačních řádů rozčlenit do několika skupin inovací – např. </a:t>
            </a:r>
            <a:r>
              <a:rPr lang="cs-CZ" sz="1700" b="1" dirty="0"/>
              <a:t>racionalizačních </a:t>
            </a:r>
            <a:r>
              <a:rPr lang="cs-CZ" sz="1700" dirty="0"/>
              <a:t>(0-2 řád), </a:t>
            </a:r>
            <a:r>
              <a:rPr lang="cs-CZ" sz="1700" b="1" dirty="0"/>
              <a:t>inkrementálních</a:t>
            </a:r>
            <a:r>
              <a:rPr lang="cs-CZ" sz="1700" dirty="0"/>
              <a:t> (přírůstkových, 3-6 řád) a </a:t>
            </a:r>
            <a:r>
              <a:rPr lang="cs-CZ" sz="1700" b="1" dirty="0"/>
              <a:t>radikálních </a:t>
            </a:r>
            <a:r>
              <a:rPr lang="cs-CZ" sz="1700" dirty="0"/>
              <a:t>(7-9 řád) </a:t>
            </a:r>
          </a:p>
          <a:p>
            <a:pPr algn="just">
              <a:lnSpc>
                <a:spcPct val="110000"/>
              </a:lnSpc>
              <a:spcBef>
                <a:spcPts val="600"/>
              </a:spcBef>
              <a:spcAft>
                <a:spcPts val="600"/>
              </a:spcAft>
              <a:buFont typeface="Wingdings" panose="05000000000000000000" pitchFamily="2" charset="2"/>
              <a:buChar char="§"/>
            </a:pPr>
            <a:r>
              <a:rPr lang="cs-CZ" sz="2000" b="1" dirty="0"/>
              <a:t>dlouhé K-vlny </a:t>
            </a:r>
            <a:r>
              <a:rPr lang="cs-CZ" sz="2000" dirty="0"/>
              <a:t>jsou vyvolány </a:t>
            </a:r>
            <a:r>
              <a:rPr lang="cs-CZ" sz="2000" i="1" dirty="0"/>
              <a:t>„radikálními“</a:t>
            </a:r>
            <a:r>
              <a:rPr lang="cs-CZ" sz="2000" dirty="0"/>
              <a:t> inovacemi, s nimiž je spojen                    </a:t>
            </a:r>
            <a:r>
              <a:rPr lang="cs-CZ" sz="2000" i="1" dirty="0"/>
              <a:t>„nástup a šíření zcela nových odvětví“</a:t>
            </a:r>
            <a:r>
              <a:rPr lang="cs-CZ" sz="2000" dirty="0"/>
              <a:t> </a:t>
            </a:r>
          </a:p>
        </p:txBody>
      </p:sp>
    </p:spTree>
    <p:extLst>
      <p:ext uri="{BB962C8B-B14F-4D97-AF65-F5344CB8AC3E}">
        <p14:creationId xmlns:p14="http://schemas.microsoft.com/office/powerpoint/2010/main" val="3603051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88F279-6A57-4F1C-A07D-32312AAEF525}"/>
              </a:ext>
            </a:extLst>
          </p:cNvPr>
          <p:cNvSpPr>
            <a:spLocks noGrp="1"/>
          </p:cNvSpPr>
          <p:nvPr>
            <p:ph type="title"/>
          </p:nvPr>
        </p:nvSpPr>
        <p:spPr>
          <a:xfrm>
            <a:off x="457200" y="116632"/>
            <a:ext cx="8229600" cy="1368152"/>
          </a:xfrm>
        </p:spPr>
        <p:txBody>
          <a:bodyPr>
            <a:normAutofit fontScale="90000"/>
          </a:bodyPr>
          <a:lstStyle/>
          <a:p>
            <a:r>
              <a:rPr lang="cs-CZ" b="1" dirty="0">
                <a:solidFill>
                  <a:srgbClr val="002060"/>
                </a:solidFill>
              </a:rPr>
              <a:t>Inovační řády – schéma </a:t>
            </a:r>
            <a:br>
              <a:rPr lang="cs-CZ" sz="4000" dirty="0"/>
            </a:br>
            <a:r>
              <a:rPr lang="cs-CZ" sz="2200" dirty="0"/>
              <a:t>např. dle Švejda, P. a kol.: </a:t>
            </a:r>
            <a:r>
              <a:rPr lang="cs-CZ" sz="2200" i="1" dirty="0"/>
              <a:t>Základy inovačního podnikání</a:t>
            </a:r>
            <a:r>
              <a:rPr lang="cs-CZ" sz="2200" dirty="0"/>
              <a:t>. Praha, Asociace inovačního podnikání 2002, s. 26 </a:t>
            </a:r>
          </a:p>
        </p:txBody>
      </p:sp>
      <p:sp>
        <p:nvSpPr>
          <p:cNvPr id="3" name="Zástupný obsah 2">
            <a:extLst>
              <a:ext uri="{FF2B5EF4-FFF2-40B4-BE49-F238E27FC236}">
                <a16:creationId xmlns:a16="http://schemas.microsoft.com/office/drawing/2014/main" id="{43E19D34-0E16-45B1-85DF-ABC1BFCF04F8}"/>
              </a:ext>
            </a:extLst>
          </p:cNvPr>
          <p:cNvSpPr>
            <a:spLocks noGrp="1"/>
          </p:cNvSpPr>
          <p:nvPr>
            <p:ph idx="1"/>
          </p:nvPr>
        </p:nvSpPr>
        <p:spPr>
          <a:xfrm>
            <a:off x="457200" y="1772816"/>
            <a:ext cx="8229600" cy="5085184"/>
          </a:xfrm>
        </p:spPr>
        <p:txBody>
          <a:bodyPr>
            <a:normAutofit lnSpcReduction="10000"/>
          </a:bodyPr>
          <a:lstStyle/>
          <a:p>
            <a:pPr>
              <a:buFont typeface="Wingdings" panose="05000000000000000000" pitchFamily="2" charset="2"/>
              <a:buChar char="§"/>
            </a:pPr>
            <a:endParaRPr lang="cs-CZ" dirty="0"/>
          </a:p>
          <a:p>
            <a:pPr>
              <a:buFont typeface="Wingdings" panose="05000000000000000000" pitchFamily="2" charset="2"/>
              <a:buChar char="§"/>
            </a:pPr>
            <a:endParaRPr lang="cs-CZ" dirty="0"/>
          </a:p>
          <a:p>
            <a:pPr>
              <a:buFont typeface="Wingdings" panose="05000000000000000000" pitchFamily="2" charset="2"/>
              <a:buChar char="§"/>
            </a:pPr>
            <a:endParaRPr lang="cs-CZ" dirty="0"/>
          </a:p>
          <a:p>
            <a:pPr>
              <a:buFont typeface="Wingdings" panose="05000000000000000000" pitchFamily="2" charset="2"/>
              <a:buChar char="§"/>
            </a:pPr>
            <a:endParaRPr lang="cs-CZ" dirty="0"/>
          </a:p>
          <a:p>
            <a:pPr>
              <a:buFont typeface="Wingdings" panose="05000000000000000000" pitchFamily="2" charset="2"/>
              <a:buChar char="§"/>
            </a:pPr>
            <a:endParaRPr lang="cs-CZ" dirty="0"/>
          </a:p>
          <a:p>
            <a:pPr>
              <a:buFont typeface="Wingdings" panose="05000000000000000000" pitchFamily="2" charset="2"/>
              <a:buChar char="§"/>
            </a:pPr>
            <a:endParaRPr lang="cs-CZ" dirty="0"/>
          </a:p>
          <a:p>
            <a:pPr>
              <a:buFont typeface="Wingdings" panose="05000000000000000000" pitchFamily="2" charset="2"/>
              <a:buChar char="§"/>
            </a:pPr>
            <a:endParaRPr lang="cs-CZ" dirty="0"/>
          </a:p>
          <a:p>
            <a:pPr>
              <a:buFont typeface="Wingdings" panose="05000000000000000000" pitchFamily="2" charset="2"/>
              <a:buChar char="§"/>
            </a:pPr>
            <a:endParaRPr lang="cs-CZ" dirty="0"/>
          </a:p>
          <a:p>
            <a:pPr>
              <a:buFont typeface="Wingdings" panose="05000000000000000000" pitchFamily="2" charset="2"/>
              <a:buChar char="§"/>
            </a:pPr>
            <a:r>
              <a:rPr lang="cs-CZ" sz="2000" dirty="0"/>
              <a:t>řád 5 a 6 též označován coby </a:t>
            </a:r>
            <a:r>
              <a:rPr lang="cs-CZ" sz="2000" b="1" dirty="0"/>
              <a:t>kvalitativní kontinuální inovace</a:t>
            </a:r>
          </a:p>
          <a:p>
            <a:pPr>
              <a:buFont typeface="Wingdings" panose="05000000000000000000" pitchFamily="2" charset="2"/>
              <a:buChar char="§"/>
            </a:pPr>
            <a:r>
              <a:rPr lang="cs-CZ" sz="2000" dirty="0"/>
              <a:t>řád 7 a 8 též označován jako </a:t>
            </a:r>
            <a:r>
              <a:rPr lang="cs-CZ" sz="2000" b="1" dirty="0"/>
              <a:t>kvalitativní diskontinuální inovace</a:t>
            </a:r>
          </a:p>
        </p:txBody>
      </p:sp>
      <p:graphicFrame>
        <p:nvGraphicFramePr>
          <p:cNvPr id="4" name="Tabulka 3">
            <a:extLst>
              <a:ext uri="{FF2B5EF4-FFF2-40B4-BE49-F238E27FC236}">
                <a16:creationId xmlns:a16="http://schemas.microsoft.com/office/drawing/2014/main" id="{5976846C-739C-4AB4-A8DC-4CDE382077EA}"/>
              </a:ext>
            </a:extLst>
          </p:cNvPr>
          <p:cNvGraphicFramePr>
            <a:graphicFrameLocks noGrp="1"/>
          </p:cNvGraphicFramePr>
          <p:nvPr>
            <p:extLst>
              <p:ext uri="{D42A27DB-BD31-4B8C-83A1-F6EECF244321}">
                <p14:modId xmlns:p14="http://schemas.microsoft.com/office/powerpoint/2010/main" val="2686692071"/>
              </p:ext>
            </p:extLst>
          </p:nvPr>
        </p:nvGraphicFramePr>
        <p:xfrm>
          <a:off x="457200" y="1484784"/>
          <a:ext cx="8229600" cy="4536510"/>
        </p:xfrm>
        <a:graphic>
          <a:graphicData uri="http://schemas.openxmlformats.org/drawingml/2006/table">
            <a:tbl>
              <a:tblPr firstRow="1" firstCol="1" bandRow="1">
                <a:tableStyleId>{5C22544A-7EE6-4342-B048-85BDC9FD1C3A}</a:tableStyleId>
              </a:tblPr>
              <a:tblGrid>
                <a:gridCol w="1645920">
                  <a:extLst>
                    <a:ext uri="{9D8B030D-6E8A-4147-A177-3AD203B41FA5}">
                      <a16:colId xmlns:a16="http://schemas.microsoft.com/office/drawing/2014/main" val="1922075531"/>
                    </a:ext>
                  </a:extLst>
                </a:gridCol>
                <a:gridCol w="1645920">
                  <a:extLst>
                    <a:ext uri="{9D8B030D-6E8A-4147-A177-3AD203B41FA5}">
                      <a16:colId xmlns:a16="http://schemas.microsoft.com/office/drawing/2014/main" val="3761523274"/>
                    </a:ext>
                  </a:extLst>
                </a:gridCol>
                <a:gridCol w="1645920">
                  <a:extLst>
                    <a:ext uri="{9D8B030D-6E8A-4147-A177-3AD203B41FA5}">
                      <a16:colId xmlns:a16="http://schemas.microsoft.com/office/drawing/2014/main" val="3508967680"/>
                    </a:ext>
                  </a:extLst>
                </a:gridCol>
                <a:gridCol w="1645920">
                  <a:extLst>
                    <a:ext uri="{9D8B030D-6E8A-4147-A177-3AD203B41FA5}">
                      <a16:colId xmlns:a16="http://schemas.microsoft.com/office/drawing/2014/main" val="3417028611"/>
                    </a:ext>
                  </a:extLst>
                </a:gridCol>
                <a:gridCol w="1645920">
                  <a:extLst>
                    <a:ext uri="{9D8B030D-6E8A-4147-A177-3AD203B41FA5}">
                      <a16:colId xmlns:a16="http://schemas.microsoft.com/office/drawing/2014/main" val="3701423531"/>
                    </a:ext>
                  </a:extLst>
                </a:gridCol>
              </a:tblGrid>
              <a:tr h="302434">
                <a:tc>
                  <a:txBody>
                    <a:bodyPr/>
                    <a:lstStyle/>
                    <a:p>
                      <a:pPr algn="ctr"/>
                      <a:r>
                        <a:rPr lang="cs-CZ" sz="1200">
                          <a:effectLst/>
                        </a:rPr>
                        <a:t>Řád inovace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r>
                        <a:rPr lang="cs-CZ" sz="1200">
                          <a:effectLst/>
                        </a:rPr>
                        <a:t>Označení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r>
                        <a:rPr lang="cs-CZ" sz="1200">
                          <a:effectLst/>
                        </a:rPr>
                        <a:t>Co se zachovává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r>
                        <a:rPr lang="cs-CZ" sz="1200">
                          <a:effectLst/>
                        </a:rPr>
                        <a:t>Co se mění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pPr algn="ctr"/>
                      <a:r>
                        <a:rPr lang="cs-CZ" sz="1200">
                          <a:effectLst/>
                        </a:rPr>
                        <a:t>Příklad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4088645629"/>
                  </a:ext>
                </a:extLst>
              </a:tr>
              <a:tr h="302434">
                <a:tc>
                  <a:txBody>
                    <a:bodyPr/>
                    <a:lstStyle/>
                    <a:p>
                      <a:pPr algn="ctr"/>
                      <a:r>
                        <a:rPr lang="cs-CZ" sz="1200">
                          <a:effectLst/>
                        </a:rPr>
                        <a:t>-1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Degenerace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Nic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Úbytek vlastností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Opotřebení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1887525157"/>
                  </a:ext>
                </a:extLst>
              </a:tr>
              <a:tr h="302434">
                <a:tc>
                  <a:txBody>
                    <a:bodyPr/>
                    <a:lstStyle/>
                    <a:p>
                      <a:pPr algn="ctr"/>
                      <a:r>
                        <a:rPr lang="cs-CZ" sz="1200">
                          <a:effectLst/>
                        </a:rPr>
                        <a:t>0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Regenerace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Objekt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Obnova vlastností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Údržba, opravy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51389986"/>
                  </a:ext>
                </a:extLst>
              </a:tr>
              <a:tr h="302434">
                <a:tc gridSpan="5">
                  <a:txBody>
                    <a:bodyPr/>
                    <a:lstStyle/>
                    <a:p>
                      <a:pPr algn="ctr"/>
                      <a:r>
                        <a:rPr lang="cs-CZ" sz="1200">
                          <a:effectLst/>
                        </a:rPr>
                        <a:t>RACIONALIZACE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602085866"/>
                  </a:ext>
                </a:extLst>
              </a:tr>
              <a:tr h="302434">
                <a:tc>
                  <a:txBody>
                    <a:bodyPr/>
                    <a:lstStyle/>
                    <a:p>
                      <a:pPr algn="ctr"/>
                      <a:r>
                        <a:rPr lang="cs-CZ" sz="1200">
                          <a:effectLst/>
                        </a:rPr>
                        <a:t>1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Změna kvanta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Všechny vlastnosti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Četnost faktorů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Další pracovní síly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80029133"/>
                  </a:ext>
                </a:extLst>
              </a:tr>
              <a:tr h="302434">
                <a:tc>
                  <a:txBody>
                    <a:bodyPr/>
                    <a:lstStyle/>
                    <a:p>
                      <a:pPr algn="ctr"/>
                      <a:r>
                        <a:rPr lang="cs-CZ" sz="1200">
                          <a:effectLst/>
                        </a:rPr>
                        <a:t>2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Intenzita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Kvality a propojení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Rychlost operací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Zvýšený posun pásu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4001936064"/>
                  </a:ext>
                </a:extLst>
              </a:tr>
              <a:tr h="302434">
                <a:tc>
                  <a:txBody>
                    <a:bodyPr/>
                    <a:lstStyle/>
                    <a:p>
                      <a:pPr algn="ctr"/>
                      <a:r>
                        <a:rPr lang="cs-CZ" sz="1200">
                          <a:effectLst/>
                        </a:rPr>
                        <a:t>3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Reorganizace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Kvalitativní vlastnosti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Dělba činností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Přesuny operací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544850616"/>
                  </a:ext>
                </a:extLst>
              </a:tr>
              <a:tr h="302434">
                <a:tc>
                  <a:txBody>
                    <a:bodyPr/>
                    <a:lstStyle/>
                    <a:p>
                      <a:pPr algn="ctr"/>
                      <a:r>
                        <a:rPr lang="cs-CZ" sz="1200">
                          <a:effectLst/>
                        </a:rPr>
                        <a:t>4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Kvalitativní adaptace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Kvalita pro uživatele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Vazba na jiné faktory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Technologická konstrukce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2630313330"/>
                  </a:ext>
                </a:extLst>
              </a:tr>
              <a:tr h="302434">
                <a:tc gridSpan="5">
                  <a:txBody>
                    <a:bodyPr/>
                    <a:lstStyle/>
                    <a:p>
                      <a:pPr algn="ctr"/>
                      <a:r>
                        <a:rPr lang="cs-CZ" sz="1200">
                          <a:effectLst/>
                        </a:rPr>
                        <a:t>KVALITATIVNÍ INOVACE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545032193"/>
                  </a:ext>
                </a:extLst>
              </a:tr>
              <a:tr h="302434">
                <a:tc>
                  <a:txBody>
                    <a:bodyPr/>
                    <a:lstStyle/>
                    <a:p>
                      <a:pPr algn="ctr"/>
                      <a:r>
                        <a:rPr lang="cs-CZ" sz="1200">
                          <a:effectLst/>
                        </a:rPr>
                        <a:t>5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Varianta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Konstrukční řešení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Dílčí kvalita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Rychlejší stroj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2266966744"/>
                  </a:ext>
                </a:extLst>
              </a:tr>
              <a:tr h="302434">
                <a:tc>
                  <a:txBody>
                    <a:bodyPr/>
                    <a:lstStyle/>
                    <a:p>
                      <a:pPr algn="ctr"/>
                      <a:r>
                        <a:rPr lang="cs-CZ" sz="1200">
                          <a:effectLst/>
                        </a:rPr>
                        <a:t>6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Generace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Konstrukční koncepce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Konstrukční řešení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Stroj s elektronikou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2315376465"/>
                  </a:ext>
                </a:extLst>
              </a:tr>
              <a:tr h="302434">
                <a:tc>
                  <a:txBody>
                    <a:bodyPr/>
                    <a:lstStyle/>
                    <a:p>
                      <a:pPr algn="ctr"/>
                      <a:r>
                        <a:rPr lang="cs-CZ" sz="1200">
                          <a:effectLst/>
                        </a:rPr>
                        <a:t>7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Druh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Princip technologie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Konstrukční koncepce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Tryskový stav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067530633"/>
                  </a:ext>
                </a:extLst>
              </a:tr>
              <a:tr h="302434">
                <a:tc>
                  <a:txBody>
                    <a:bodyPr/>
                    <a:lstStyle/>
                    <a:p>
                      <a:pPr algn="ctr"/>
                      <a:r>
                        <a:rPr lang="cs-CZ" sz="1200">
                          <a:effectLst/>
                        </a:rPr>
                        <a:t>8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Rod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Příslušnost ke kmeni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Princip technologie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Netkaná textilie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464689931"/>
                  </a:ext>
                </a:extLst>
              </a:tr>
              <a:tr h="302434">
                <a:tc gridSpan="5">
                  <a:txBody>
                    <a:bodyPr/>
                    <a:lstStyle/>
                    <a:p>
                      <a:pPr algn="ctr"/>
                      <a:r>
                        <a:rPr lang="cs-CZ" sz="1200">
                          <a:effectLst/>
                        </a:rPr>
                        <a:t>TECHNOLOGICKÝ PŘEVRAT - MIKROTECHNOLOGIE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70073787"/>
                  </a:ext>
                </a:extLst>
              </a:tr>
              <a:tr h="302434">
                <a:tc>
                  <a:txBody>
                    <a:bodyPr/>
                    <a:lstStyle/>
                    <a:p>
                      <a:pPr algn="ctr"/>
                      <a:r>
                        <a:rPr lang="cs-CZ" sz="1200">
                          <a:effectLst/>
                        </a:rPr>
                        <a:t>9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Kmen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dirty="0">
                          <a:effectLst/>
                        </a:rPr>
                        <a:t>Nic </a:t>
                      </a:r>
                      <a:endParaRPr lang="cs-CZ" sz="1200" dirty="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a:effectLst/>
                        </a:rPr>
                        <a:t>Přístup k přírodě </a:t>
                      </a:r>
                      <a:endParaRPr lang="cs-CZ" sz="12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cs-CZ" sz="1200" dirty="0">
                          <a:effectLst/>
                        </a:rPr>
                        <a:t>Genová manipulace </a:t>
                      </a:r>
                      <a:endParaRPr lang="cs-CZ" sz="12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val="3424124017"/>
                  </a:ext>
                </a:extLst>
              </a:tr>
            </a:tbl>
          </a:graphicData>
        </a:graphic>
      </p:graphicFrame>
      <p:sp>
        <p:nvSpPr>
          <p:cNvPr id="5" name="Rectangle 1">
            <a:extLst>
              <a:ext uri="{FF2B5EF4-FFF2-40B4-BE49-F238E27FC236}">
                <a16:creationId xmlns:a16="http://schemas.microsoft.com/office/drawing/2014/main" id="{1503E92D-EA8D-451B-8637-9E0DF44E3C11}"/>
              </a:ext>
            </a:extLst>
          </p:cNvPr>
          <p:cNvSpPr>
            <a:spLocks noChangeArrowheads="1"/>
          </p:cNvSpPr>
          <p:nvPr/>
        </p:nvSpPr>
        <p:spPr bwMode="auto">
          <a:xfrm>
            <a:off x="457200" y="2347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1653086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B0DF62-EED2-4CA0-BFDD-836AC4819F2C}"/>
              </a:ext>
            </a:extLst>
          </p:cNvPr>
          <p:cNvSpPr>
            <a:spLocks noGrp="1"/>
          </p:cNvSpPr>
          <p:nvPr>
            <p:ph type="title"/>
          </p:nvPr>
        </p:nvSpPr>
        <p:spPr bwMode="ltGray">
          <a:xfrm>
            <a:off x="457200" y="274638"/>
            <a:ext cx="8229600" cy="1426170"/>
          </a:xfrm>
        </p:spPr>
        <p:txBody>
          <a:bodyPr>
            <a:normAutofit fontScale="90000"/>
          </a:bodyPr>
          <a:lstStyle/>
          <a:p>
            <a:r>
              <a:rPr lang="cs-CZ" b="1" dirty="0">
                <a:solidFill>
                  <a:srgbClr val="92D050"/>
                </a:solidFill>
              </a:rPr>
              <a:t>Je fenomén 4.0 (či již 5.0) epochální změnou anebo další bublinou?  </a:t>
            </a:r>
          </a:p>
        </p:txBody>
      </p:sp>
      <p:sp>
        <p:nvSpPr>
          <p:cNvPr id="3" name="Zástupný obsah 2">
            <a:extLst>
              <a:ext uri="{FF2B5EF4-FFF2-40B4-BE49-F238E27FC236}">
                <a16:creationId xmlns:a16="http://schemas.microsoft.com/office/drawing/2014/main" id="{E98DDE20-175F-4E93-8CA8-D4DD07FFDEBF}"/>
              </a:ext>
            </a:extLst>
          </p:cNvPr>
          <p:cNvSpPr>
            <a:spLocks noGrp="1"/>
          </p:cNvSpPr>
          <p:nvPr>
            <p:ph idx="1"/>
          </p:nvPr>
        </p:nvSpPr>
        <p:spPr bwMode="ltGray">
          <a:xfrm>
            <a:off x="457200" y="2060848"/>
            <a:ext cx="8229600" cy="4680520"/>
          </a:xfrm>
        </p:spPr>
        <p:txBody>
          <a:bodyPr>
            <a:normAutofit fontScale="92500" lnSpcReduction="20000"/>
          </a:bodyPr>
          <a:lstStyle/>
          <a:p>
            <a:pPr>
              <a:buFont typeface="Wingdings" panose="05000000000000000000" pitchFamily="2" charset="2"/>
              <a:buChar char="v"/>
            </a:pPr>
            <a:r>
              <a:rPr lang="cs-CZ" dirty="0"/>
              <a:t> </a:t>
            </a:r>
            <a:r>
              <a:rPr lang="cs-CZ" b="1" dirty="0" err="1">
                <a:solidFill>
                  <a:srgbClr val="002060"/>
                </a:solidFill>
              </a:rPr>
              <a:t>buzzwords</a:t>
            </a:r>
            <a:r>
              <a:rPr lang="cs-CZ" b="1" dirty="0">
                <a:solidFill>
                  <a:srgbClr val="002060"/>
                </a:solidFill>
              </a:rPr>
              <a:t> 4.0 </a:t>
            </a:r>
            <a:r>
              <a:rPr lang="cs-CZ" sz="2600" dirty="0"/>
              <a:t>(AI, CPS, </a:t>
            </a:r>
            <a:r>
              <a:rPr lang="cs-CZ" sz="2600" dirty="0" err="1"/>
              <a:t>IoT</a:t>
            </a:r>
            <a:r>
              <a:rPr lang="cs-CZ" sz="2600" dirty="0"/>
              <a:t>, </a:t>
            </a:r>
            <a:r>
              <a:rPr lang="cs-CZ" sz="2600" dirty="0" err="1"/>
              <a:t>IoS</a:t>
            </a:r>
            <a:r>
              <a:rPr lang="cs-CZ" sz="2600" dirty="0"/>
              <a:t>, Big Data </a:t>
            </a:r>
            <a:r>
              <a:rPr lang="cs-CZ" sz="2600" dirty="0" err="1"/>
              <a:t>etc</a:t>
            </a:r>
            <a:r>
              <a:rPr lang="cs-CZ" sz="2600" dirty="0"/>
              <a:t>.) </a:t>
            </a:r>
            <a:r>
              <a:rPr lang="cs-CZ" dirty="0"/>
              <a:t>–                dnes musí být všechno 4.0 a </a:t>
            </a:r>
            <a:r>
              <a:rPr lang="cs-CZ" dirty="0" err="1"/>
              <a:t>smart</a:t>
            </a:r>
            <a:r>
              <a:rPr lang="cs-CZ" dirty="0"/>
              <a:t> </a:t>
            </a:r>
          </a:p>
          <a:p>
            <a:pPr>
              <a:buFont typeface="Wingdings" panose="05000000000000000000" pitchFamily="2" charset="2"/>
              <a:buChar char="v"/>
            </a:pPr>
            <a:r>
              <a:rPr lang="cs-CZ" dirty="0"/>
              <a:t> </a:t>
            </a:r>
            <a:r>
              <a:rPr lang="cs-CZ" b="1" dirty="0">
                <a:solidFill>
                  <a:srgbClr val="002060"/>
                </a:solidFill>
              </a:rPr>
              <a:t>fráze a slogany 4.0 </a:t>
            </a:r>
            <a:r>
              <a:rPr lang="cs-CZ" sz="2600" dirty="0"/>
              <a:t>(výjimečná doba, existenční výzva, civilizační proměna, druhá éra strojů, nemá jít o pouhou digitalizaci, změny se nemají týkat pouze průmyslu apod.) </a:t>
            </a:r>
          </a:p>
          <a:p>
            <a:pPr>
              <a:buFont typeface="Wingdings" panose="05000000000000000000" pitchFamily="2" charset="2"/>
              <a:buChar char="v"/>
            </a:pPr>
            <a:r>
              <a:rPr lang="cs-CZ" sz="3200" dirty="0"/>
              <a:t> disruptivní charakter některých technologií i4.0, ovšem zůstává</a:t>
            </a:r>
            <a:r>
              <a:rPr lang="cs-CZ" sz="3200" dirty="0">
                <a:solidFill>
                  <a:srgbClr val="002060"/>
                </a:solidFill>
              </a:rPr>
              <a:t> </a:t>
            </a:r>
            <a:r>
              <a:rPr lang="cs-CZ" sz="3200" b="1" dirty="0">
                <a:solidFill>
                  <a:srgbClr val="002060"/>
                </a:solidFill>
              </a:rPr>
              <a:t>diskutabilní, zda jsou epochální</a:t>
            </a:r>
          </a:p>
          <a:p>
            <a:pPr>
              <a:buFont typeface="Wingdings" panose="05000000000000000000" pitchFamily="2" charset="2"/>
              <a:buChar char="v"/>
            </a:pPr>
            <a:r>
              <a:rPr lang="cs-CZ" sz="3200" b="1" dirty="0">
                <a:solidFill>
                  <a:srgbClr val="002060"/>
                </a:solidFill>
              </a:rPr>
              <a:t> tlak výrobců </a:t>
            </a:r>
            <a:r>
              <a:rPr lang="cs-CZ" sz="3200" dirty="0"/>
              <a:t>nových technologií</a:t>
            </a:r>
            <a:endParaRPr lang="cs-CZ" sz="3200" b="1" dirty="0">
              <a:solidFill>
                <a:srgbClr val="002060"/>
              </a:solidFill>
            </a:endParaRPr>
          </a:p>
          <a:p>
            <a:pPr>
              <a:buFont typeface="Wingdings" panose="05000000000000000000" pitchFamily="2" charset="2"/>
              <a:buChar char="v"/>
            </a:pPr>
            <a:r>
              <a:rPr lang="cs-CZ" sz="3200" dirty="0"/>
              <a:t> reakcí na tzv. čtvrtou průmyslovou revoluci (4IR) jsou </a:t>
            </a:r>
            <a:r>
              <a:rPr lang="cs-CZ" sz="3200" b="1" dirty="0">
                <a:solidFill>
                  <a:srgbClr val="002060"/>
                </a:solidFill>
              </a:rPr>
              <a:t>iniciativy typu Průmysl 4.0</a:t>
            </a:r>
            <a:r>
              <a:rPr lang="cs-CZ" sz="3200" b="1" dirty="0"/>
              <a:t> </a:t>
            </a:r>
            <a:r>
              <a:rPr lang="cs-CZ" sz="3200" dirty="0"/>
              <a:t>(i4.0)</a:t>
            </a:r>
          </a:p>
          <a:p>
            <a:pPr>
              <a:buFont typeface="Wingdings" panose="05000000000000000000" pitchFamily="2" charset="2"/>
              <a:buChar char="v"/>
            </a:pPr>
            <a:r>
              <a:rPr lang="cs-CZ" dirty="0"/>
              <a:t> </a:t>
            </a:r>
            <a:r>
              <a:rPr lang="cs-CZ" b="1" dirty="0">
                <a:solidFill>
                  <a:srgbClr val="002060"/>
                </a:solidFill>
              </a:rPr>
              <a:t>strategické iniciativy i4.0 </a:t>
            </a:r>
            <a:r>
              <a:rPr lang="cs-CZ" sz="2600" dirty="0"/>
              <a:t>(role Německa)  </a:t>
            </a:r>
          </a:p>
          <a:p>
            <a:pPr>
              <a:buFont typeface="Wingdings" panose="05000000000000000000" pitchFamily="2" charset="2"/>
              <a:buChar char="v"/>
            </a:pPr>
            <a:endParaRPr lang="cs-CZ" sz="3000" dirty="0"/>
          </a:p>
          <a:p>
            <a:pPr>
              <a:buFont typeface="Wingdings" panose="05000000000000000000" pitchFamily="2" charset="2"/>
              <a:buChar char="v"/>
            </a:pPr>
            <a:endParaRPr lang="cs-CZ" sz="3200" b="1" dirty="0">
              <a:solidFill>
                <a:srgbClr val="002060"/>
              </a:solidFill>
            </a:endParaRPr>
          </a:p>
          <a:p>
            <a:pPr>
              <a:buFont typeface="Wingdings" panose="05000000000000000000" pitchFamily="2" charset="2"/>
              <a:buChar char="v"/>
            </a:pPr>
            <a:endParaRPr lang="cs-CZ" sz="3200" dirty="0"/>
          </a:p>
          <a:p>
            <a:pPr>
              <a:buFont typeface="Wingdings" panose="05000000000000000000" pitchFamily="2" charset="2"/>
              <a:buChar char="v"/>
            </a:pPr>
            <a:endParaRPr lang="cs-CZ" dirty="0"/>
          </a:p>
        </p:txBody>
      </p:sp>
    </p:spTree>
    <p:extLst>
      <p:ext uri="{BB962C8B-B14F-4D97-AF65-F5344CB8AC3E}">
        <p14:creationId xmlns:p14="http://schemas.microsoft.com/office/powerpoint/2010/main" val="2494381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307904-336F-4EB7-BF9D-C24A42ECCDE2}"/>
              </a:ext>
            </a:extLst>
          </p:cNvPr>
          <p:cNvSpPr>
            <a:spLocks noGrp="1"/>
          </p:cNvSpPr>
          <p:nvPr>
            <p:ph type="title"/>
          </p:nvPr>
        </p:nvSpPr>
        <p:spPr>
          <a:xfrm>
            <a:off x="457200" y="274638"/>
            <a:ext cx="8229600" cy="1210146"/>
          </a:xfrm>
        </p:spPr>
        <p:txBody>
          <a:bodyPr>
            <a:normAutofit/>
          </a:bodyPr>
          <a:lstStyle/>
          <a:p>
            <a:r>
              <a:rPr lang="cs-CZ" sz="4000" b="1" dirty="0">
                <a:solidFill>
                  <a:srgbClr val="92D050"/>
                </a:solidFill>
              </a:rPr>
              <a:t>Doporučené minimum</a:t>
            </a:r>
            <a:endParaRPr lang="cs-CZ" sz="4000" dirty="0"/>
          </a:p>
        </p:txBody>
      </p:sp>
      <p:sp>
        <p:nvSpPr>
          <p:cNvPr id="3" name="Zástupný obsah 2">
            <a:extLst>
              <a:ext uri="{FF2B5EF4-FFF2-40B4-BE49-F238E27FC236}">
                <a16:creationId xmlns:a16="http://schemas.microsoft.com/office/drawing/2014/main" id="{792C7D7F-E142-441D-B2C0-EAFB8EE4C9C1}"/>
              </a:ext>
            </a:extLst>
          </p:cNvPr>
          <p:cNvSpPr>
            <a:spLocks noGrp="1"/>
          </p:cNvSpPr>
          <p:nvPr>
            <p:ph idx="1"/>
          </p:nvPr>
        </p:nvSpPr>
        <p:spPr>
          <a:xfrm>
            <a:off x="457200" y="1628800"/>
            <a:ext cx="8229600" cy="4954562"/>
          </a:xfrm>
        </p:spPr>
        <p:txBody>
          <a:bodyPr>
            <a:normAutofit fontScale="92500" lnSpcReduction="20000"/>
          </a:bodyPr>
          <a:lstStyle/>
          <a:p>
            <a:pPr>
              <a:buFont typeface="Wingdings" panose="05000000000000000000" pitchFamily="2" charset="2"/>
              <a:buChar char="v"/>
            </a:pPr>
            <a:r>
              <a:rPr lang="cs-CZ" dirty="0"/>
              <a:t> </a:t>
            </a:r>
            <a:r>
              <a:rPr lang="cs-CZ" sz="3500" dirty="0"/>
              <a:t>snímek </a:t>
            </a:r>
            <a:r>
              <a:rPr lang="cs-CZ" sz="3900" b="1" dirty="0">
                <a:solidFill>
                  <a:srgbClr val="002060"/>
                </a:solidFill>
              </a:rPr>
              <a:t>37</a:t>
            </a:r>
          </a:p>
          <a:p>
            <a:pPr>
              <a:buFont typeface="Wingdings" panose="05000000000000000000" pitchFamily="2" charset="2"/>
              <a:buChar char="v"/>
            </a:pPr>
            <a:endParaRPr lang="cs-CZ" sz="3500" b="1" dirty="0">
              <a:solidFill>
                <a:srgbClr val="002060"/>
              </a:solidFill>
            </a:endParaRPr>
          </a:p>
          <a:p>
            <a:pPr>
              <a:buFont typeface="Wingdings" panose="05000000000000000000" pitchFamily="2" charset="2"/>
              <a:buChar char="v"/>
            </a:pPr>
            <a:r>
              <a:rPr lang="cs-CZ" sz="3500" dirty="0"/>
              <a:t> snímek </a:t>
            </a:r>
            <a:r>
              <a:rPr lang="cs-CZ" sz="3900" b="1" dirty="0">
                <a:solidFill>
                  <a:srgbClr val="002060"/>
                </a:solidFill>
              </a:rPr>
              <a:t>40</a:t>
            </a:r>
          </a:p>
          <a:p>
            <a:pPr>
              <a:buFont typeface="Wingdings" panose="05000000000000000000" pitchFamily="2" charset="2"/>
              <a:buChar char="v"/>
            </a:pPr>
            <a:endParaRPr lang="cs-CZ" sz="3500" dirty="0"/>
          </a:p>
          <a:p>
            <a:pPr>
              <a:buFont typeface="Wingdings" panose="05000000000000000000" pitchFamily="2" charset="2"/>
              <a:buChar char="v"/>
            </a:pPr>
            <a:r>
              <a:rPr lang="cs-CZ" sz="3500" dirty="0"/>
              <a:t> snímek </a:t>
            </a:r>
            <a:r>
              <a:rPr lang="cs-CZ" sz="3900" b="1" dirty="0">
                <a:solidFill>
                  <a:srgbClr val="002060"/>
                </a:solidFill>
              </a:rPr>
              <a:t>41</a:t>
            </a:r>
          </a:p>
          <a:p>
            <a:pPr>
              <a:buFont typeface="Wingdings" panose="05000000000000000000" pitchFamily="2" charset="2"/>
              <a:buChar char="v"/>
            </a:pPr>
            <a:endParaRPr lang="cs-CZ" sz="3500" dirty="0"/>
          </a:p>
          <a:p>
            <a:pPr>
              <a:buFont typeface="Wingdings" panose="05000000000000000000" pitchFamily="2" charset="2"/>
              <a:buChar char="v"/>
            </a:pPr>
            <a:r>
              <a:rPr lang="cs-CZ" sz="3500" dirty="0"/>
              <a:t> snímek </a:t>
            </a:r>
            <a:r>
              <a:rPr lang="cs-CZ" sz="3900" b="1" dirty="0">
                <a:solidFill>
                  <a:srgbClr val="002060"/>
                </a:solidFill>
              </a:rPr>
              <a:t>42 </a:t>
            </a:r>
          </a:p>
          <a:p>
            <a:pPr>
              <a:buFont typeface="Wingdings" panose="05000000000000000000" pitchFamily="2" charset="2"/>
              <a:buChar char="v"/>
            </a:pPr>
            <a:endParaRPr lang="cs-CZ" sz="3500" b="1" dirty="0">
              <a:solidFill>
                <a:srgbClr val="002060"/>
              </a:solidFill>
            </a:endParaRPr>
          </a:p>
          <a:p>
            <a:pPr>
              <a:buFont typeface="Wingdings" panose="05000000000000000000" pitchFamily="2" charset="2"/>
              <a:buChar char="v"/>
            </a:pPr>
            <a:r>
              <a:rPr lang="cs-CZ" sz="3500" b="1" dirty="0"/>
              <a:t> </a:t>
            </a:r>
            <a:r>
              <a:rPr lang="cs-CZ" sz="3500" dirty="0"/>
              <a:t>snímek </a:t>
            </a:r>
            <a:r>
              <a:rPr lang="cs-CZ" sz="3900" b="1" dirty="0">
                <a:solidFill>
                  <a:srgbClr val="002060"/>
                </a:solidFill>
              </a:rPr>
              <a:t>43</a:t>
            </a:r>
            <a:endParaRPr lang="cs-CZ" sz="3900" dirty="0">
              <a:solidFill>
                <a:srgbClr val="002060"/>
              </a:solidFill>
            </a:endParaRPr>
          </a:p>
        </p:txBody>
      </p:sp>
    </p:spTree>
    <p:extLst>
      <p:ext uri="{BB962C8B-B14F-4D97-AF65-F5344CB8AC3E}">
        <p14:creationId xmlns:p14="http://schemas.microsoft.com/office/powerpoint/2010/main" val="1371483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88640"/>
            <a:ext cx="8373616" cy="792088"/>
          </a:xfrm>
        </p:spPr>
        <p:txBody>
          <a:bodyPr>
            <a:noAutofit/>
          </a:bodyPr>
          <a:lstStyle/>
          <a:p>
            <a:r>
              <a:rPr lang="cs-CZ" sz="4000" b="1" dirty="0" err="1">
                <a:solidFill>
                  <a:srgbClr val="002060"/>
                </a:solidFill>
              </a:rPr>
              <a:t>Technooptimistická</a:t>
            </a:r>
            <a:r>
              <a:rPr lang="cs-CZ" sz="4000" b="1" dirty="0">
                <a:solidFill>
                  <a:srgbClr val="002060"/>
                </a:solidFill>
              </a:rPr>
              <a:t> hysterie 4.0 (či 5.0)</a:t>
            </a:r>
          </a:p>
        </p:txBody>
      </p:sp>
      <p:sp>
        <p:nvSpPr>
          <p:cNvPr id="3" name="Zástupný symbol pro obsah 2"/>
          <p:cNvSpPr>
            <a:spLocks noGrp="1"/>
          </p:cNvSpPr>
          <p:nvPr>
            <p:ph idx="1"/>
          </p:nvPr>
        </p:nvSpPr>
        <p:spPr>
          <a:xfrm>
            <a:off x="179512" y="1052736"/>
            <a:ext cx="8640960" cy="5805264"/>
          </a:xfrm>
        </p:spPr>
        <p:txBody>
          <a:bodyPr>
            <a:normAutofit fontScale="55000" lnSpcReduction="20000"/>
          </a:bodyPr>
          <a:lstStyle/>
          <a:p>
            <a:pPr>
              <a:buFont typeface="Wingdings" panose="05000000000000000000" pitchFamily="2" charset="2"/>
              <a:buChar char="§"/>
            </a:pPr>
            <a:r>
              <a:rPr lang="cs-CZ" sz="3800" dirty="0"/>
              <a:t>tzv. </a:t>
            </a:r>
            <a:r>
              <a:rPr lang="cs-CZ" sz="3800" b="1" dirty="0"/>
              <a:t>čtvrtá průmyslová revoluce </a:t>
            </a:r>
            <a:r>
              <a:rPr lang="cs-CZ" sz="3800" dirty="0"/>
              <a:t>(= </a:t>
            </a:r>
            <a:r>
              <a:rPr lang="cs-CZ" sz="3800" b="1" dirty="0"/>
              <a:t>4IR</a:t>
            </a:r>
            <a:r>
              <a:rPr lang="cs-CZ" sz="3800" dirty="0"/>
              <a:t>),</a:t>
            </a:r>
            <a:r>
              <a:rPr lang="cs-CZ" sz="3800" b="1" dirty="0"/>
              <a:t> průmysl 4.0 (= i4.0)</a:t>
            </a:r>
            <a:r>
              <a:rPr lang="cs-CZ" sz="3800" dirty="0"/>
              <a:t>, produkce 4.0, </a:t>
            </a:r>
            <a:r>
              <a:rPr lang="cs-CZ" sz="3800" b="1" dirty="0"/>
              <a:t>práce 4.0</a:t>
            </a:r>
            <a:r>
              <a:rPr lang="cs-CZ" sz="3800" dirty="0"/>
              <a:t>, distribuce 4.0, </a:t>
            </a:r>
            <a:r>
              <a:rPr lang="cs-CZ" sz="3800" b="1" dirty="0"/>
              <a:t>doprava a logistika 4.0</a:t>
            </a:r>
            <a:r>
              <a:rPr lang="cs-CZ" sz="3800" dirty="0"/>
              <a:t>, </a:t>
            </a:r>
            <a:r>
              <a:rPr lang="cs-CZ" sz="3800" b="1" dirty="0"/>
              <a:t>energetika 4.0</a:t>
            </a:r>
            <a:r>
              <a:rPr lang="cs-CZ" sz="3800" dirty="0"/>
              <a:t>, stavebnictví 4.0, ekonomika 4.0, věda, technika a technologie 4.0, vzdělání a výzkum 4.0, zdravotnictví 4.0, sociální systém 4.0, kultura 4.0, obrana 4.0, legislativa 4.0, daně 4.0, gender 4.0, společenská odpovědnost a etika 4.0, sport 4.0, </a:t>
            </a:r>
            <a:r>
              <a:rPr lang="cs-CZ" sz="3800" b="1" dirty="0"/>
              <a:t>digitální společnost 4.0</a:t>
            </a:r>
            <a:r>
              <a:rPr lang="cs-CZ" sz="3800" dirty="0"/>
              <a:t>, </a:t>
            </a:r>
            <a:r>
              <a:rPr lang="cs-CZ" sz="3800" b="1" dirty="0"/>
              <a:t>iniciativy, platformy, aliance, projekty, vize, strategie 4.0 </a:t>
            </a:r>
            <a:r>
              <a:rPr lang="cs-CZ" sz="3800" dirty="0"/>
              <a:t>… inflační nadužívání 4.0 termínů vedoucí k faktickému vyprázdnění – </a:t>
            </a:r>
            <a:r>
              <a:rPr lang="cs-CZ" sz="4400" b="1" dirty="0" err="1"/>
              <a:t>buzzwords</a:t>
            </a:r>
            <a:r>
              <a:rPr lang="cs-CZ" sz="4400" b="1" dirty="0"/>
              <a:t> 4.0</a:t>
            </a:r>
            <a:r>
              <a:rPr lang="cs-CZ" sz="4400" dirty="0"/>
              <a:t> </a:t>
            </a:r>
            <a:r>
              <a:rPr lang="cs-CZ" sz="3800" dirty="0"/>
              <a:t>(technologická módní slova) </a:t>
            </a:r>
          </a:p>
          <a:p>
            <a:pPr>
              <a:buFont typeface="Wingdings" panose="05000000000000000000" pitchFamily="2" charset="2"/>
              <a:buChar char="§"/>
            </a:pPr>
            <a:r>
              <a:rPr lang="cs-CZ" sz="3800" dirty="0"/>
              <a:t>inteligentní továrny i chytrá města, komplexní a systémová automatizace, digitalizace a robotizace výroby a služeb, </a:t>
            </a:r>
            <a:r>
              <a:rPr lang="cs-CZ" sz="4400" b="1" dirty="0"/>
              <a:t>umělá inteligence </a:t>
            </a:r>
            <a:r>
              <a:rPr lang="cs-CZ" sz="4400" dirty="0"/>
              <a:t>(</a:t>
            </a:r>
            <a:r>
              <a:rPr lang="cs-CZ" sz="4400" b="1" dirty="0"/>
              <a:t>AI</a:t>
            </a:r>
            <a:r>
              <a:rPr lang="cs-CZ" sz="4400" dirty="0"/>
              <a:t>)</a:t>
            </a:r>
            <a:r>
              <a:rPr lang="cs-CZ" sz="3800" i="1" dirty="0"/>
              <a:t>,</a:t>
            </a:r>
            <a:r>
              <a:rPr lang="cs-CZ" sz="3800" dirty="0"/>
              <a:t> </a:t>
            </a:r>
            <a:r>
              <a:rPr lang="cs-CZ" sz="4400" b="1" dirty="0"/>
              <a:t>3D tisk</a:t>
            </a:r>
            <a:r>
              <a:rPr lang="cs-CZ" sz="3800" dirty="0"/>
              <a:t>, </a:t>
            </a:r>
            <a:r>
              <a:rPr lang="cs-CZ" sz="4400" b="1" dirty="0"/>
              <a:t>kyberneticko-fyzické systémy </a:t>
            </a:r>
            <a:r>
              <a:rPr lang="cs-CZ" sz="4400" dirty="0"/>
              <a:t>(</a:t>
            </a:r>
            <a:r>
              <a:rPr lang="cs-CZ" sz="4400" b="1" dirty="0"/>
              <a:t>CPS</a:t>
            </a:r>
            <a:r>
              <a:rPr lang="cs-CZ" sz="4400" dirty="0"/>
              <a:t>)</a:t>
            </a:r>
            <a:r>
              <a:rPr lang="cs-CZ" sz="3800" dirty="0"/>
              <a:t>, internet věcí (</a:t>
            </a:r>
            <a:r>
              <a:rPr lang="cs-CZ" sz="4400" b="1" dirty="0" err="1"/>
              <a:t>IoT</a:t>
            </a:r>
            <a:r>
              <a:rPr lang="cs-CZ" sz="3800" dirty="0"/>
              <a:t>) i služeb (</a:t>
            </a:r>
            <a:r>
              <a:rPr lang="cs-CZ" sz="4400" b="1" dirty="0" err="1"/>
              <a:t>IoS</a:t>
            </a:r>
            <a:r>
              <a:rPr lang="cs-CZ" sz="3800" dirty="0"/>
              <a:t>), </a:t>
            </a:r>
            <a:r>
              <a:rPr lang="cs-CZ" sz="4400" b="1" dirty="0"/>
              <a:t>Big Data</a:t>
            </a:r>
            <a:r>
              <a:rPr lang="cs-CZ" sz="3800" dirty="0"/>
              <a:t>, cloudové aplikace, </a:t>
            </a:r>
            <a:r>
              <a:rPr lang="cs-CZ" sz="3800" dirty="0" err="1"/>
              <a:t>datafikace</a:t>
            </a:r>
            <a:r>
              <a:rPr lang="cs-CZ" sz="3800" dirty="0"/>
              <a:t> apod., další </a:t>
            </a:r>
            <a:r>
              <a:rPr lang="cs-CZ" sz="3800" dirty="0" err="1"/>
              <a:t>buzzwords</a:t>
            </a:r>
            <a:r>
              <a:rPr lang="cs-CZ" sz="3800" dirty="0"/>
              <a:t> 5.0 – </a:t>
            </a:r>
            <a:r>
              <a:rPr lang="cs-CZ" sz="4400" b="1" dirty="0" err="1"/>
              <a:t>metaverse</a:t>
            </a:r>
            <a:r>
              <a:rPr lang="cs-CZ" sz="3800" dirty="0"/>
              <a:t>,</a:t>
            </a:r>
            <a:r>
              <a:rPr lang="cs-CZ" sz="3800" b="1" dirty="0"/>
              <a:t> </a:t>
            </a:r>
            <a:r>
              <a:rPr lang="cs-CZ" sz="4400" b="1" dirty="0"/>
              <a:t>Web3</a:t>
            </a:r>
            <a:r>
              <a:rPr lang="cs-CZ" sz="3800" dirty="0"/>
              <a:t>,</a:t>
            </a:r>
            <a:r>
              <a:rPr lang="cs-CZ" sz="3800" b="1" dirty="0"/>
              <a:t> </a:t>
            </a:r>
            <a:r>
              <a:rPr lang="cs-CZ" sz="3800" dirty="0"/>
              <a:t>decentralizovaná autonomní organizace (</a:t>
            </a:r>
            <a:r>
              <a:rPr lang="cs-CZ" sz="4400" b="1" dirty="0"/>
              <a:t>DAO</a:t>
            </a:r>
            <a:r>
              <a:rPr lang="cs-CZ" sz="3800" dirty="0"/>
              <a:t>)</a:t>
            </a:r>
            <a:r>
              <a:rPr lang="cs-CZ" sz="3800" b="1" dirty="0"/>
              <a:t> </a:t>
            </a:r>
            <a:r>
              <a:rPr lang="cs-CZ" sz="3800" dirty="0" err="1"/>
              <a:t>etc</a:t>
            </a:r>
            <a:r>
              <a:rPr lang="cs-CZ" sz="3800" dirty="0"/>
              <a:t>.</a:t>
            </a:r>
          </a:p>
          <a:p>
            <a:pPr>
              <a:buFont typeface="Wingdings" panose="05000000000000000000" pitchFamily="2" charset="2"/>
              <a:buChar char="§"/>
            </a:pPr>
            <a:r>
              <a:rPr lang="cs-CZ" sz="3800" dirty="0"/>
              <a:t>další módní </a:t>
            </a:r>
            <a:r>
              <a:rPr lang="cs-CZ" sz="3800" dirty="0" err="1"/>
              <a:t>buzzwords</a:t>
            </a:r>
            <a:r>
              <a:rPr lang="cs-CZ" sz="3800" dirty="0"/>
              <a:t>: </a:t>
            </a:r>
            <a:r>
              <a:rPr lang="cs-CZ" sz="3800" b="1" dirty="0"/>
              <a:t>data science</a:t>
            </a:r>
            <a:r>
              <a:rPr lang="cs-CZ" sz="3800" dirty="0"/>
              <a:t>, </a:t>
            </a:r>
            <a:r>
              <a:rPr lang="cs-CZ" sz="3800" b="1" dirty="0"/>
              <a:t>data </a:t>
            </a:r>
            <a:r>
              <a:rPr lang="cs-CZ" sz="3800" b="1" dirty="0" err="1"/>
              <a:t>mining</a:t>
            </a:r>
            <a:r>
              <a:rPr lang="cs-CZ" sz="3800" b="1" dirty="0"/>
              <a:t> </a:t>
            </a:r>
            <a:r>
              <a:rPr lang="cs-CZ" sz="3800" dirty="0"/>
              <a:t>(těžba dat), hlavně </a:t>
            </a:r>
            <a:r>
              <a:rPr lang="cs-CZ" sz="4400" b="1" dirty="0"/>
              <a:t>AI</a:t>
            </a:r>
          </a:p>
          <a:p>
            <a:pPr>
              <a:buFont typeface="Wingdings" panose="05000000000000000000" pitchFamily="2" charset="2"/>
              <a:buChar char="§"/>
            </a:pPr>
            <a:r>
              <a:rPr lang="cs-CZ" sz="3800" dirty="0"/>
              <a:t>údajně nedozírné dopady nejen na ekonomiku, revoluce celospolečenská, </a:t>
            </a:r>
            <a:r>
              <a:rPr lang="cs-CZ" sz="3800" b="1" dirty="0"/>
              <a:t>civilizační změna</a:t>
            </a:r>
            <a:r>
              <a:rPr lang="cs-CZ" sz="3800" dirty="0"/>
              <a:t>, úžasný pokrok, zásadní a kvalitativní zlom – </a:t>
            </a:r>
            <a:r>
              <a:rPr lang="cs-CZ" sz="3800" i="1" dirty="0"/>
              <a:t>„vůbec nic už nemá být jako předtím“</a:t>
            </a:r>
          </a:p>
          <a:p>
            <a:pPr>
              <a:buFont typeface="Wingdings" panose="05000000000000000000" pitchFamily="2" charset="2"/>
              <a:buChar char="§"/>
            </a:pPr>
            <a:r>
              <a:rPr lang="cs-CZ" sz="3800" b="1" i="1" dirty="0"/>
              <a:t>„druhá éra strojů“ </a:t>
            </a:r>
            <a:r>
              <a:rPr lang="cs-CZ" sz="3800" dirty="0"/>
              <a:t>(E. </a:t>
            </a:r>
            <a:r>
              <a:rPr lang="cs-CZ" sz="3800" dirty="0" err="1"/>
              <a:t>Brynjolfsson</a:t>
            </a:r>
            <a:r>
              <a:rPr lang="cs-CZ" sz="3800" dirty="0"/>
              <a:t>, A. </a:t>
            </a:r>
            <a:r>
              <a:rPr lang="cs-CZ" sz="3800" dirty="0" err="1"/>
              <a:t>McAfee</a:t>
            </a:r>
            <a:r>
              <a:rPr lang="cs-CZ" sz="3800" dirty="0"/>
              <a:t>) má znásobovat nikoli síly fyzické, nýbrž duševní, má fantasticky napomáhat k uvolnění síly lidského ducha a kreativity  </a:t>
            </a:r>
          </a:p>
          <a:p>
            <a:endParaRPr lang="cs-CZ" dirty="0"/>
          </a:p>
        </p:txBody>
      </p:sp>
    </p:spTree>
    <p:extLst>
      <p:ext uri="{BB962C8B-B14F-4D97-AF65-F5344CB8AC3E}">
        <p14:creationId xmlns:p14="http://schemas.microsoft.com/office/powerpoint/2010/main" val="1943206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4624"/>
            <a:ext cx="8229600" cy="864096"/>
          </a:xfrm>
        </p:spPr>
        <p:txBody>
          <a:bodyPr>
            <a:normAutofit/>
          </a:bodyPr>
          <a:lstStyle/>
          <a:p>
            <a:r>
              <a:rPr lang="cs-CZ" sz="4000" b="1" dirty="0"/>
              <a:t>Vymývání mozků 4.0 </a:t>
            </a:r>
          </a:p>
        </p:txBody>
      </p:sp>
      <p:sp>
        <p:nvSpPr>
          <p:cNvPr id="3" name="Zástupný symbol pro obsah 2"/>
          <p:cNvSpPr>
            <a:spLocks noGrp="1"/>
          </p:cNvSpPr>
          <p:nvPr>
            <p:ph idx="1"/>
          </p:nvPr>
        </p:nvSpPr>
        <p:spPr>
          <a:xfrm>
            <a:off x="251520" y="908720"/>
            <a:ext cx="8784976" cy="5949280"/>
          </a:xfrm>
        </p:spPr>
        <p:txBody>
          <a:bodyPr>
            <a:noAutofit/>
          </a:bodyPr>
          <a:lstStyle/>
          <a:p>
            <a:pPr>
              <a:buFont typeface="Wingdings" panose="05000000000000000000" pitchFamily="2" charset="2"/>
              <a:buChar char="§"/>
            </a:pPr>
            <a:r>
              <a:rPr lang="cs-CZ" b="1" dirty="0"/>
              <a:t>propaganda a mýty 4.0 </a:t>
            </a:r>
          </a:p>
          <a:p>
            <a:pPr marL="0" indent="0">
              <a:buNone/>
            </a:pPr>
            <a:r>
              <a:rPr lang="cs-CZ" sz="2000" b="1" dirty="0"/>
              <a:t>roboti nahradí veškerou práci </a:t>
            </a:r>
            <a:r>
              <a:rPr lang="cs-CZ" sz="2000" dirty="0"/>
              <a:t>a budou prakticky zadarmo, </a:t>
            </a:r>
            <a:r>
              <a:rPr lang="cs-CZ" sz="2000" b="1" dirty="0"/>
              <a:t>lidské myšlení nahradí AI</a:t>
            </a:r>
            <a:r>
              <a:rPr lang="cs-CZ" sz="2000" dirty="0"/>
              <a:t>, všechno si 3D vytiskneme, všichni budeme kreativci a tvořiví dobrovolníci neziskovek, bohatství vzniká z dotací a grantů, </a:t>
            </a:r>
            <a:r>
              <a:rPr lang="cs-CZ" sz="2000" b="1" dirty="0"/>
              <a:t>všechno budeme uvědoměle sdílet</a:t>
            </a:r>
            <a:r>
              <a:rPr lang="cs-CZ" sz="2000" dirty="0"/>
              <a:t>, </a:t>
            </a:r>
            <a:r>
              <a:rPr lang="cs-CZ" sz="2000" b="1" dirty="0"/>
              <a:t>všichni budeme dostávat za nicnedělání základní nepodmíněný příjem</a:t>
            </a:r>
            <a:r>
              <a:rPr lang="cs-CZ" sz="2000" dirty="0"/>
              <a:t>, bez technologií typu </a:t>
            </a:r>
            <a:r>
              <a:rPr lang="cs-CZ" sz="2000" dirty="0" err="1"/>
              <a:t>iphone</a:t>
            </a:r>
            <a:r>
              <a:rPr lang="cs-CZ" sz="2000" dirty="0"/>
              <a:t> se nikdo neobejde, nákupem technologických vychytávek či kryptoměnami pácháme </a:t>
            </a:r>
            <a:r>
              <a:rPr lang="cs-CZ" sz="2000" i="1" dirty="0"/>
              <a:t>„globální liberální Dobro“</a:t>
            </a:r>
            <a:r>
              <a:rPr lang="cs-CZ" sz="2000" dirty="0"/>
              <a:t>, včetně záchrany počasí,  přírody, planety, vesmíru, podpory menšin, genderu, </a:t>
            </a:r>
            <a:r>
              <a:rPr lang="cs-CZ" sz="2000" dirty="0" err="1"/>
              <a:t>multi-kulti</a:t>
            </a:r>
            <a:r>
              <a:rPr lang="cs-CZ" sz="2000" dirty="0"/>
              <a:t> … </a:t>
            </a:r>
          </a:p>
          <a:p>
            <a:pPr>
              <a:buFont typeface="Wingdings" panose="05000000000000000000" pitchFamily="2" charset="2"/>
              <a:buChar char="§"/>
            </a:pPr>
            <a:r>
              <a:rPr lang="cs-CZ" b="1" dirty="0"/>
              <a:t>fantastická doba digitální – vše musí být </a:t>
            </a:r>
            <a:r>
              <a:rPr lang="cs-CZ" b="1" dirty="0" err="1"/>
              <a:t>smart</a:t>
            </a:r>
            <a:endParaRPr lang="cs-CZ" b="1" dirty="0"/>
          </a:p>
          <a:p>
            <a:pPr marL="0" indent="0">
              <a:buNone/>
            </a:pPr>
            <a:r>
              <a:rPr lang="cs-CZ" sz="2000" dirty="0"/>
              <a:t>žádný prodejce neobchoduje s </a:t>
            </a:r>
            <a:r>
              <a:rPr lang="cs-CZ" sz="2000" i="1" dirty="0"/>
              <a:t>„hloupým“ </a:t>
            </a:r>
            <a:r>
              <a:rPr lang="cs-CZ" sz="2000" dirty="0"/>
              <a:t>telefonem, nenabízí </a:t>
            </a:r>
            <a:r>
              <a:rPr lang="cs-CZ" sz="2000" i="1" dirty="0"/>
              <a:t>„hloupou“ </a:t>
            </a:r>
            <a:r>
              <a:rPr lang="cs-CZ" sz="2000" dirty="0"/>
              <a:t>domácnost nebo </a:t>
            </a:r>
            <a:r>
              <a:rPr lang="cs-CZ" sz="2000" i="1" dirty="0"/>
              <a:t>„hloupé“ </a:t>
            </a:r>
            <a:r>
              <a:rPr lang="cs-CZ" sz="2000" dirty="0"/>
              <a:t>hodinky – </a:t>
            </a:r>
            <a:r>
              <a:rPr lang="cs-CZ" sz="2000" b="1" dirty="0"/>
              <a:t>veškerá elektronická zařízení musí být </a:t>
            </a:r>
            <a:r>
              <a:rPr lang="cs-CZ" sz="2000" b="1" i="1" dirty="0"/>
              <a:t>„chytrá“</a:t>
            </a:r>
            <a:r>
              <a:rPr lang="cs-CZ" sz="2000" b="1" dirty="0"/>
              <a:t>, mají-li být prodatelná</a:t>
            </a:r>
          </a:p>
          <a:p>
            <a:pPr>
              <a:buFont typeface="Wingdings" panose="05000000000000000000" pitchFamily="2" charset="2"/>
              <a:buChar char="§"/>
            </a:pPr>
            <a:r>
              <a:rPr lang="cs-CZ" b="1" dirty="0"/>
              <a:t>marketingem opěvovaná „chytrost“ </a:t>
            </a:r>
            <a:r>
              <a:rPr lang="cs-CZ" b="1" dirty="0" err="1"/>
              <a:t>smart</a:t>
            </a:r>
            <a:r>
              <a:rPr lang="cs-CZ" b="1" dirty="0"/>
              <a:t> zařízení, měst, regionů aj. pro hloupé lidi  </a:t>
            </a:r>
          </a:p>
          <a:p>
            <a:pPr marL="0" indent="0">
              <a:buNone/>
            </a:pPr>
            <a:r>
              <a:rPr lang="cs-CZ" sz="2000" dirty="0"/>
              <a:t>pro zasíťované </a:t>
            </a:r>
            <a:r>
              <a:rPr lang="cs-CZ" sz="2000" b="1" dirty="0"/>
              <a:t>digitální dementy</a:t>
            </a:r>
            <a:r>
              <a:rPr lang="cs-CZ" sz="2000" dirty="0"/>
              <a:t> – digitální závislost umocňuje </a:t>
            </a:r>
            <a:r>
              <a:rPr lang="cs-CZ" sz="2000" dirty="0" err="1"/>
              <a:t>koronakrize</a:t>
            </a:r>
            <a:r>
              <a:rPr lang="cs-CZ" sz="2000" dirty="0"/>
              <a:t> </a:t>
            </a:r>
          </a:p>
        </p:txBody>
      </p:sp>
    </p:spTree>
    <p:extLst>
      <p:ext uri="{BB962C8B-B14F-4D97-AF65-F5344CB8AC3E}">
        <p14:creationId xmlns:p14="http://schemas.microsoft.com/office/powerpoint/2010/main" val="3366126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D72D48-CACE-455D-86F2-39E38824E4F0}"/>
              </a:ext>
            </a:extLst>
          </p:cNvPr>
          <p:cNvSpPr>
            <a:spLocks noGrp="1"/>
          </p:cNvSpPr>
          <p:nvPr>
            <p:ph type="title"/>
          </p:nvPr>
        </p:nvSpPr>
        <p:spPr>
          <a:xfrm>
            <a:off x="457200" y="260648"/>
            <a:ext cx="8229600" cy="1872208"/>
          </a:xfrm>
        </p:spPr>
        <p:txBody>
          <a:bodyPr>
            <a:normAutofit/>
          </a:bodyPr>
          <a:lstStyle/>
          <a:p>
            <a:r>
              <a:rPr lang="cs-CZ" sz="4000" b="1" dirty="0"/>
              <a:t>Digitální demence a </a:t>
            </a:r>
            <a:r>
              <a:rPr lang="cs-CZ" sz="4000" b="1" dirty="0" err="1"/>
              <a:t>kybernemoc</a:t>
            </a:r>
            <a:br>
              <a:rPr lang="cs-CZ" dirty="0"/>
            </a:br>
            <a:r>
              <a:rPr lang="cs-CZ" sz="2000" dirty="0"/>
              <a:t>dle </a:t>
            </a:r>
            <a:r>
              <a:rPr lang="cs-CZ" sz="2000" dirty="0" err="1"/>
              <a:t>Spitzer</a:t>
            </a:r>
            <a:r>
              <a:rPr lang="cs-CZ" sz="2000" dirty="0"/>
              <a:t>, M.: </a:t>
            </a:r>
            <a:r>
              <a:rPr lang="cs-CZ" sz="2000" i="1" dirty="0"/>
              <a:t>Digitální demence: Jak připravujeme sami sebe a naše děti o rozum</a:t>
            </a:r>
            <a:r>
              <a:rPr lang="cs-CZ" sz="2000" dirty="0"/>
              <a:t>. Brno, Host 2014 a </a:t>
            </a:r>
            <a:r>
              <a:rPr lang="cs-CZ" sz="2000" i="1" dirty="0" err="1"/>
              <a:t>Kybernemoc</a:t>
            </a:r>
            <a:r>
              <a:rPr lang="cs-CZ" sz="2000" i="1" dirty="0"/>
              <a:t>! Jak nám digitalizovaný život ničí zdraví</a:t>
            </a:r>
            <a:r>
              <a:rPr lang="cs-CZ" sz="2000" dirty="0"/>
              <a:t>. Brno, Host 2016</a:t>
            </a:r>
          </a:p>
        </p:txBody>
      </p:sp>
      <p:sp>
        <p:nvSpPr>
          <p:cNvPr id="3" name="Zástupný obsah 2">
            <a:extLst>
              <a:ext uri="{FF2B5EF4-FFF2-40B4-BE49-F238E27FC236}">
                <a16:creationId xmlns:a16="http://schemas.microsoft.com/office/drawing/2014/main" id="{344DAB71-4E4D-4A93-92DD-3C43C7650BA8}"/>
              </a:ext>
            </a:extLst>
          </p:cNvPr>
          <p:cNvSpPr>
            <a:spLocks noGrp="1"/>
          </p:cNvSpPr>
          <p:nvPr>
            <p:ph idx="1"/>
          </p:nvPr>
        </p:nvSpPr>
        <p:spPr>
          <a:xfrm>
            <a:off x="251520" y="2132856"/>
            <a:ext cx="8784976" cy="4608512"/>
          </a:xfrm>
        </p:spPr>
        <p:txBody>
          <a:bodyPr>
            <a:noAutofit/>
          </a:bodyPr>
          <a:lstStyle/>
          <a:p>
            <a:pPr>
              <a:buFont typeface="Wingdings" panose="05000000000000000000" pitchFamily="2" charset="2"/>
              <a:buChar char="§"/>
            </a:pPr>
            <a:r>
              <a:rPr lang="cs-CZ" sz="2000" b="1" dirty="0">
                <a:effectLst/>
                <a:ea typeface="Calibri" panose="020F0502020204030204" pitchFamily="34" charset="0"/>
              </a:rPr>
              <a:t>varování před digitálními médii</a:t>
            </a:r>
            <a:r>
              <a:rPr lang="cs-CZ" sz="1600" dirty="0">
                <a:effectLst/>
                <a:ea typeface="Calibri" panose="020F0502020204030204" pitchFamily="34" charset="0"/>
              </a:rPr>
              <a:t>, jejichž užívání dlouhodobě </a:t>
            </a:r>
            <a:r>
              <a:rPr lang="cs-CZ" sz="2000" b="1" dirty="0">
                <a:effectLst/>
                <a:ea typeface="Calibri" panose="020F0502020204030204" pitchFamily="34" charset="0"/>
              </a:rPr>
              <a:t>škodí duchu i tělu</a:t>
            </a:r>
          </a:p>
          <a:p>
            <a:pPr>
              <a:buFont typeface="Wingdings" panose="05000000000000000000" pitchFamily="2" charset="2"/>
              <a:buChar char="§"/>
            </a:pPr>
            <a:r>
              <a:rPr lang="cs-CZ" sz="1600" i="1" dirty="0">
                <a:effectLst/>
                <a:ea typeface="Calibri" panose="020F0502020204030204" pitchFamily="34" charset="0"/>
              </a:rPr>
              <a:t>„Přeneseme-li intelektuální práci na digitální média, pak už ji nevykonává náš mozek. Když používáte auto, atrofují vám svaly. Když používáte GPS, atrofuje vám mozek“ </a:t>
            </a:r>
            <a:r>
              <a:rPr lang="cs-CZ" sz="1600" dirty="0">
                <a:effectLst/>
                <a:ea typeface="Calibri" panose="020F0502020204030204" pitchFamily="34" charset="0"/>
              </a:rPr>
              <a:t>(s</a:t>
            </a:r>
            <a:r>
              <a:rPr lang="cs-CZ" sz="1600" i="1" dirty="0">
                <a:effectLst/>
                <a:ea typeface="Calibri" panose="020F0502020204030204" pitchFamily="34" charset="0"/>
              </a:rPr>
              <a:t>.</a:t>
            </a:r>
            <a:r>
              <a:rPr lang="cs-CZ" sz="1600" dirty="0">
                <a:effectLst/>
                <a:ea typeface="Calibri" panose="020F0502020204030204" pitchFamily="34" charset="0"/>
              </a:rPr>
              <a:t> 4</a:t>
            </a:r>
            <a:r>
              <a:rPr lang="cs-CZ" sz="1600" dirty="0">
                <a:ea typeface="Calibri" panose="020F0502020204030204" pitchFamily="34" charset="0"/>
              </a:rPr>
              <a:t> přebalu knihy 2014)</a:t>
            </a:r>
            <a:endParaRPr lang="cs-CZ" sz="1600" dirty="0">
              <a:effectLst/>
              <a:ea typeface="Calibri" panose="020F0502020204030204" pitchFamily="34" charset="0"/>
            </a:endParaRPr>
          </a:p>
          <a:p>
            <a:pPr>
              <a:buFont typeface="Wingdings" panose="05000000000000000000" pitchFamily="2" charset="2"/>
              <a:buChar char="§"/>
            </a:pPr>
            <a:r>
              <a:rPr lang="cs-CZ" sz="1600" dirty="0">
                <a:effectLst/>
                <a:ea typeface="Calibri" panose="020F0502020204030204" pitchFamily="34" charset="0"/>
              </a:rPr>
              <a:t>digitální média (počítače, smartphony, herní konzole, organizéry, navigace i televize) </a:t>
            </a:r>
            <a:r>
              <a:rPr lang="cs-CZ" sz="1600" b="1" dirty="0">
                <a:effectLst/>
                <a:ea typeface="Calibri" panose="020F0502020204030204" pitchFamily="34" charset="0"/>
              </a:rPr>
              <a:t>proměňují životy</a:t>
            </a:r>
            <a:r>
              <a:rPr lang="cs-CZ" sz="1600" dirty="0">
                <a:effectLst/>
                <a:ea typeface="Calibri" panose="020F0502020204030204" pitchFamily="34" charset="0"/>
              </a:rPr>
              <a:t>, u dětí a mladistvých </a:t>
            </a:r>
            <a:r>
              <a:rPr lang="cs-CZ" sz="1600" b="1" dirty="0">
                <a:effectLst/>
                <a:ea typeface="Calibri" panose="020F0502020204030204" pitchFamily="34" charset="0"/>
              </a:rPr>
              <a:t>klesá schopnost učení</a:t>
            </a:r>
            <a:r>
              <a:rPr lang="cs-CZ" sz="1600" dirty="0">
                <a:effectLst/>
                <a:ea typeface="Calibri" panose="020F0502020204030204" pitchFamily="34" charset="0"/>
              </a:rPr>
              <a:t> a výsledkem jsou </a:t>
            </a:r>
            <a:r>
              <a:rPr lang="cs-CZ" sz="1600" b="1" dirty="0">
                <a:effectLst/>
                <a:ea typeface="Calibri" panose="020F0502020204030204" pitchFamily="34" charset="0"/>
              </a:rPr>
              <a:t>poruchy pozornosti a čtení, úzkost a otupělost, poruchy spánku a deprese, nadváha, sklony k násilí a úpadek společnosti</a:t>
            </a:r>
          </a:p>
          <a:p>
            <a:pPr>
              <a:buFont typeface="Wingdings" panose="05000000000000000000" pitchFamily="2" charset="2"/>
              <a:buChar char="§"/>
            </a:pPr>
            <a:r>
              <a:rPr lang="cs-CZ" sz="2000" b="1" dirty="0"/>
              <a:t>digitálně dementní</a:t>
            </a:r>
            <a:r>
              <a:rPr lang="cs-CZ" sz="2000" dirty="0"/>
              <a:t> </a:t>
            </a:r>
            <a:r>
              <a:rPr lang="cs-CZ" sz="1600" i="1" dirty="0"/>
              <a:t>„digitální domorodci“ </a:t>
            </a:r>
            <a:r>
              <a:rPr lang="cs-CZ" sz="1600" dirty="0"/>
              <a:t>(např. generace Google) versus </a:t>
            </a:r>
            <a:r>
              <a:rPr lang="cs-CZ" sz="1600" i="1" dirty="0"/>
              <a:t>„digitální imigranti“</a:t>
            </a:r>
            <a:r>
              <a:rPr lang="cs-CZ" sz="1600" dirty="0"/>
              <a:t>  </a:t>
            </a:r>
          </a:p>
          <a:p>
            <a:pPr>
              <a:buFont typeface="Wingdings" panose="05000000000000000000" pitchFamily="2" charset="2"/>
              <a:buChar char="§"/>
            </a:pPr>
            <a:r>
              <a:rPr lang="cs-CZ" sz="1600" dirty="0">
                <a:effectLst/>
                <a:ea typeface="Calibri" panose="020F0502020204030204" pitchFamily="34" charset="0"/>
              </a:rPr>
              <a:t>pokud digitálním médiím dovolíme, aby převzala kontrolu nad našimi životy, dostaneme </a:t>
            </a:r>
            <a:r>
              <a:rPr lang="cs-CZ" sz="2000" b="1" dirty="0" err="1">
                <a:effectLst/>
                <a:ea typeface="Calibri" panose="020F0502020204030204" pitchFamily="34" charset="0"/>
              </a:rPr>
              <a:t>kybernemoc</a:t>
            </a:r>
            <a:r>
              <a:rPr lang="cs-CZ" sz="2000" dirty="0">
                <a:effectLst/>
                <a:ea typeface="Calibri" panose="020F0502020204030204" pitchFamily="34" charset="0"/>
              </a:rPr>
              <a:t> </a:t>
            </a:r>
            <a:r>
              <a:rPr lang="cs-CZ" sz="1600" dirty="0">
                <a:effectLst/>
                <a:ea typeface="Calibri" panose="020F0502020204030204" pitchFamily="34" charset="0"/>
              </a:rPr>
              <a:t>– </a:t>
            </a:r>
            <a:r>
              <a:rPr lang="cs-CZ" sz="1600" i="1" dirty="0">
                <a:effectLst/>
                <a:ea typeface="Calibri" panose="020F0502020204030204" pitchFamily="34" charset="0"/>
              </a:rPr>
              <a:t>„K následkům tohoto stavu patří stres, nadváha, deprese i poruchy spánku. U dětí se špatně vyvíjí motorika, jazyk i schopnost empatie“</a:t>
            </a:r>
            <a:r>
              <a:rPr lang="cs-CZ" sz="1600" dirty="0">
                <a:effectLst/>
                <a:ea typeface="Calibri" panose="020F0502020204030204" pitchFamily="34" charset="0"/>
              </a:rPr>
              <a:t>  (s. 2 přebalu knihy 2016) </a:t>
            </a:r>
          </a:p>
          <a:p>
            <a:pPr>
              <a:buFont typeface="Wingdings" panose="05000000000000000000" pitchFamily="2" charset="2"/>
              <a:buChar char="§"/>
            </a:pPr>
            <a:r>
              <a:rPr lang="cs-CZ" sz="1600" dirty="0">
                <a:effectLst/>
                <a:ea typeface="Calibri" panose="020F0502020204030204" pitchFamily="34" charset="0"/>
              </a:rPr>
              <a:t>toxicita smartphonů, </a:t>
            </a:r>
            <a:r>
              <a:rPr lang="cs-CZ" sz="1600" dirty="0" err="1">
                <a:effectLst/>
                <a:ea typeface="Calibri" panose="020F0502020204030204" pitchFamily="34" charset="0"/>
              </a:rPr>
              <a:t>kybestres</a:t>
            </a:r>
            <a:r>
              <a:rPr lang="cs-CZ" sz="1600" dirty="0">
                <a:effectLst/>
                <a:ea typeface="Calibri" panose="020F0502020204030204" pitchFamily="34" charset="0"/>
              </a:rPr>
              <a:t> </a:t>
            </a:r>
            <a:r>
              <a:rPr lang="cs-CZ" sz="1600" dirty="0" err="1">
                <a:effectLst/>
                <a:ea typeface="Calibri" panose="020F0502020204030204" pitchFamily="34" charset="0"/>
              </a:rPr>
              <a:t>etc</a:t>
            </a:r>
            <a:r>
              <a:rPr lang="cs-CZ" sz="1600" dirty="0">
                <a:effectLst/>
                <a:ea typeface="Calibri" panose="020F0502020204030204" pitchFamily="34" charset="0"/>
              </a:rPr>
              <a:t>., negativní dopady digitalizace na vzdělání, sex, vztahy atd. </a:t>
            </a:r>
          </a:p>
          <a:p>
            <a:pPr>
              <a:buFont typeface="Wingdings" panose="05000000000000000000" pitchFamily="2" charset="2"/>
              <a:buChar char="§"/>
            </a:pPr>
            <a:r>
              <a:rPr lang="cs-CZ" sz="1600" dirty="0"/>
              <a:t>řešení v podobě </a:t>
            </a:r>
            <a:r>
              <a:rPr lang="cs-CZ" sz="2000" b="1" dirty="0"/>
              <a:t>správného dávkování digitalizace života</a:t>
            </a:r>
          </a:p>
          <a:p>
            <a:pPr>
              <a:buFont typeface="Wingdings" panose="05000000000000000000" pitchFamily="2" charset="2"/>
              <a:buChar char="§"/>
            </a:pPr>
            <a:r>
              <a:rPr lang="cs-CZ" sz="1600" b="1" dirty="0">
                <a:effectLst/>
                <a:ea typeface="Calibri" panose="020F0502020204030204" pitchFamily="34" charset="0"/>
              </a:rPr>
              <a:t>?</a:t>
            </a:r>
            <a:r>
              <a:rPr lang="cs-CZ" sz="1600" dirty="0">
                <a:effectLst/>
                <a:ea typeface="Calibri" panose="020F0502020204030204" pitchFamily="34" charset="0"/>
              </a:rPr>
              <a:t> proč v dnešní době, plné všemožných regulací a zákazů, nejsou adekvátně regulována také digitální média a šířeji digitální ICT? –</a:t>
            </a:r>
            <a:r>
              <a:rPr lang="cs-CZ" sz="1600" b="1" dirty="0">
                <a:effectLst/>
                <a:ea typeface="Calibri" panose="020F0502020204030204" pitchFamily="34" charset="0"/>
              </a:rPr>
              <a:t> </a:t>
            </a:r>
            <a:r>
              <a:rPr lang="cs-CZ" sz="2000" b="1" dirty="0">
                <a:effectLst/>
                <a:ea typeface="Calibri" panose="020F0502020204030204" pitchFamily="34" charset="0"/>
              </a:rPr>
              <a:t>dealeři digitalizace jsou mocní </a:t>
            </a:r>
          </a:p>
          <a:p>
            <a:pPr>
              <a:buFont typeface="Wingdings" panose="05000000000000000000" pitchFamily="2" charset="2"/>
              <a:buChar char="§"/>
            </a:pPr>
            <a:r>
              <a:rPr lang="cs-CZ" sz="2000" b="1" dirty="0"/>
              <a:t>on-line výuka po internetu razí cestu, resp. prohlubuje digitální demenci </a:t>
            </a:r>
          </a:p>
        </p:txBody>
      </p:sp>
    </p:spTree>
    <p:extLst>
      <p:ext uri="{BB962C8B-B14F-4D97-AF65-F5344CB8AC3E}">
        <p14:creationId xmlns:p14="http://schemas.microsoft.com/office/powerpoint/2010/main" val="807713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5D9A2D-AC8B-4BAF-8A7E-6CFC956A9A07}"/>
              </a:ext>
            </a:extLst>
          </p:cNvPr>
          <p:cNvSpPr>
            <a:spLocks noGrp="1"/>
          </p:cNvSpPr>
          <p:nvPr>
            <p:ph type="title"/>
          </p:nvPr>
        </p:nvSpPr>
        <p:spPr bwMode="ltGray">
          <a:xfrm>
            <a:off x="287031" y="260648"/>
            <a:ext cx="8435280" cy="1656184"/>
          </a:xfrm>
        </p:spPr>
        <p:txBody>
          <a:bodyPr>
            <a:normAutofit fontScale="90000"/>
          </a:bodyPr>
          <a:lstStyle/>
          <a:p>
            <a:r>
              <a:rPr lang="cs-CZ" b="1" dirty="0">
                <a:solidFill>
                  <a:srgbClr val="92D050"/>
                </a:solidFill>
              </a:rPr>
              <a:t>Proč o inovacích nepíší učebnice  standardní ekonomie? Je důležitý technologický pokrok? </a:t>
            </a:r>
          </a:p>
        </p:txBody>
      </p:sp>
      <p:sp>
        <p:nvSpPr>
          <p:cNvPr id="3" name="Zástupný obsah 2">
            <a:extLst>
              <a:ext uri="{FF2B5EF4-FFF2-40B4-BE49-F238E27FC236}">
                <a16:creationId xmlns:a16="http://schemas.microsoft.com/office/drawing/2014/main" id="{2D6DBB89-80EA-4A80-9F9F-963B4E7EE652}"/>
              </a:ext>
            </a:extLst>
          </p:cNvPr>
          <p:cNvSpPr>
            <a:spLocks noGrp="1"/>
          </p:cNvSpPr>
          <p:nvPr>
            <p:ph idx="1"/>
          </p:nvPr>
        </p:nvSpPr>
        <p:spPr bwMode="ltGray">
          <a:xfrm>
            <a:off x="457200" y="2204864"/>
            <a:ext cx="8229600" cy="4752528"/>
          </a:xfrm>
        </p:spPr>
        <p:txBody>
          <a:bodyPr>
            <a:noAutofit/>
          </a:bodyPr>
          <a:lstStyle/>
          <a:p>
            <a:pPr>
              <a:buFont typeface="Wingdings" panose="05000000000000000000" pitchFamily="2" charset="2"/>
              <a:buChar char="v"/>
            </a:pPr>
            <a:r>
              <a:rPr lang="cs-CZ" sz="2800" dirty="0">
                <a:solidFill>
                  <a:schemeClr val="tx1">
                    <a:lumMod val="95000"/>
                    <a:lumOff val="5000"/>
                  </a:schemeClr>
                </a:solidFill>
              </a:rPr>
              <a:t> charakter technologického pokroku </a:t>
            </a:r>
            <a:r>
              <a:rPr lang="cs-CZ" sz="2800" b="1" dirty="0">
                <a:solidFill>
                  <a:srgbClr val="002060"/>
                </a:solidFill>
              </a:rPr>
              <a:t>přesahuje logiku standardního</a:t>
            </a:r>
            <a:r>
              <a:rPr lang="cs-CZ" sz="2800" dirty="0">
                <a:solidFill>
                  <a:schemeClr val="tx1">
                    <a:lumMod val="95000"/>
                    <a:lumOff val="5000"/>
                  </a:schemeClr>
                </a:solidFill>
              </a:rPr>
              <a:t> neoklasického </a:t>
            </a:r>
            <a:r>
              <a:rPr lang="cs-CZ" sz="2400" dirty="0">
                <a:solidFill>
                  <a:schemeClr val="tx1">
                    <a:lumMod val="95000"/>
                    <a:lumOff val="5000"/>
                  </a:schemeClr>
                </a:solidFill>
              </a:rPr>
              <a:t>(i keynesiánského) </a:t>
            </a:r>
            <a:r>
              <a:rPr lang="cs-CZ" sz="2800" b="1" dirty="0">
                <a:solidFill>
                  <a:srgbClr val="002060"/>
                </a:solidFill>
              </a:rPr>
              <a:t>systému</a:t>
            </a:r>
            <a:r>
              <a:rPr lang="cs-CZ" sz="2800" dirty="0">
                <a:solidFill>
                  <a:schemeClr val="tx1">
                    <a:lumMod val="95000"/>
                    <a:lumOff val="5000"/>
                  </a:schemeClr>
                </a:solidFill>
              </a:rPr>
              <a:t>, obdobně jako související kategorie inovace </a:t>
            </a:r>
          </a:p>
          <a:p>
            <a:pPr>
              <a:buFont typeface="Wingdings" panose="05000000000000000000" pitchFamily="2" charset="2"/>
              <a:buChar char="v"/>
            </a:pPr>
            <a:r>
              <a:rPr lang="cs-CZ" sz="2800" dirty="0">
                <a:solidFill>
                  <a:schemeClr val="tx1">
                    <a:lumMod val="95000"/>
                    <a:lumOff val="5000"/>
                  </a:schemeClr>
                </a:solidFill>
              </a:rPr>
              <a:t> k novým trendům makroekonomie patří důraz na </a:t>
            </a:r>
            <a:r>
              <a:rPr lang="cs-CZ" sz="2800" b="1" dirty="0">
                <a:solidFill>
                  <a:srgbClr val="002060"/>
                </a:solidFill>
              </a:rPr>
              <a:t>ekonomický růst  </a:t>
            </a:r>
          </a:p>
          <a:p>
            <a:pPr>
              <a:buFont typeface="Wingdings" panose="05000000000000000000" pitchFamily="2" charset="2"/>
              <a:buChar char="v"/>
            </a:pPr>
            <a:r>
              <a:rPr lang="cs-CZ" sz="2800" dirty="0">
                <a:solidFill>
                  <a:schemeClr val="tx1">
                    <a:lumMod val="95000"/>
                    <a:lumOff val="5000"/>
                  </a:schemeClr>
                </a:solidFill>
              </a:rPr>
              <a:t> ke klíčovým faktorům růstu náleží </a:t>
            </a:r>
            <a:r>
              <a:rPr lang="cs-CZ" sz="2800" b="1" dirty="0">
                <a:solidFill>
                  <a:srgbClr val="002060"/>
                </a:solidFill>
              </a:rPr>
              <a:t>technologický pokrok </a:t>
            </a:r>
          </a:p>
          <a:p>
            <a:pPr>
              <a:buFont typeface="Wingdings" panose="05000000000000000000" pitchFamily="2" charset="2"/>
              <a:buChar char="v"/>
            </a:pPr>
            <a:r>
              <a:rPr lang="cs-CZ" sz="2800" dirty="0">
                <a:solidFill>
                  <a:schemeClr val="tx1">
                    <a:lumMod val="95000"/>
                    <a:lumOff val="5000"/>
                  </a:schemeClr>
                </a:solidFill>
              </a:rPr>
              <a:t> </a:t>
            </a:r>
            <a:r>
              <a:rPr lang="cs-CZ" sz="2800" dirty="0" err="1">
                <a:solidFill>
                  <a:schemeClr val="tx1">
                    <a:lumMod val="95000"/>
                    <a:lumOff val="5000"/>
                  </a:schemeClr>
                </a:solidFill>
              </a:rPr>
              <a:t>Solowův</a:t>
            </a:r>
            <a:r>
              <a:rPr lang="cs-CZ" sz="2800" dirty="0">
                <a:solidFill>
                  <a:schemeClr val="tx1">
                    <a:lumMod val="95000"/>
                    <a:lumOff val="5000"/>
                  </a:schemeClr>
                </a:solidFill>
              </a:rPr>
              <a:t> model technologický pokrok nevysvětluje → teorie endogenního růstu usilující o </a:t>
            </a:r>
            <a:r>
              <a:rPr lang="cs-CZ" sz="2800" b="1" dirty="0" err="1">
                <a:solidFill>
                  <a:srgbClr val="002060"/>
                </a:solidFill>
              </a:rPr>
              <a:t>endogenizaci</a:t>
            </a:r>
            <a:r>
              <a:rPr lang="cs-CZ" sz="2800" b="1" dirty="0">
                <a:solidFill>
                  <a:srgbClr val="002060"/>
                </a:solidFill>
              </a:rPr>
              <a:t> technologického pokroku </a:t>
            </a:r>
          </a:p>
        </p:txBody>
      </p:sp>
    </p:spTree>
    <p:extLst>
      <p:ext uri="{BB962C8B-B14F-4D97-AF65-F5344CB8AC3E}">
        <p14:creationId xmlns:p14="http://schemas.microsoft.com/office/powerpoint/2010/main" val="3960523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936104"/>
          </a:xfrm>
        </p:spPr>
        <p:txBody>
          <a:bodyPr>
            <a:normAutofit/>
          </a:bodyPr>
          <a:lstStyle/>
          <a:p>
            <a:r>
              <a:rPr lang="cs-CZ" sz="4000" b="1" dirty="0">
                <a:solidFill>
                  <a:srgbClr val="002060"/>
                </a:solidFill>
              </a:rPr>
              <a:t>Fráze, slogany a hesla 4.0 </a:t>
            </a:r>
          </a:p>
        </p:txBody>
      </p:sp>
      <p:sp>
        <p:nvSpPr>
          <p:cNvPr id="3" name="Zástupný symbol pro obsah 2"/>
          <p:cNvSpPr>
            <a:spLocks noGrp="1"/>
          </p:cNvSpPr>
          <p:nvPr>
            <p:ph idx="1"/>
          </p:nvPr>
        </p:nvSpPr>
        <p:spPr>
          <a:xfrm>
            <a:off x="215516" y="1124744"/>
            <a:ext cx="8712968" cy="5733257"/>
          </a:xfrm>
        </p:spPr>
        <p:txBody>
          <a:bodyPr>
            <a:noAutofit/>
          </a:bodyPr>
          <a:lstStyle/>
          <a:p>
            <a:pPr>
              <a:buFont typeface="Wingdings" panose="05000000000000000000" pitchFamily="2" charset="2"/>
              <a:buChar char="§"/>
            </a:pPr>
            <a:r>
              <a:rPr lang="cs-CZ" sz="2400" i="1" dirty="0"/>
              <a:t>„výjimečná doba“</a:t>
            </a:r>
            <a:r>
              <a:rPr lang="cs-CZ" sz="2400" dirty="0"/>
              <a:t>, </a:t>
            </a:r>
            <a:r>
              <a:rPr lang="cs-CZ" sz="2400" b="1" i="1" dirty="0"/>
              <a:t>„zásadní existenční výzva“</a:t>
            </a:r>
            <a:r>
              <a:rPr lang="cs-CZ" sz="2400" dirty="0"/>
              <a:t>, </a:t>
            </a:r>
            <a:r>
              <a:rPr lang="cs-CZ" sz="2400" i="1" dirty="0"/>
              <a:t>„jedinečná příležitost“, „fantastické možnosti“,  „civilizační proměna“</a:t>
            </a:r>
            <a:r>
              <a:rPr lang="cs-CZ" sz="2400" dirty="0"/>
              <a:t>,</a:t>
            </a:r>
            <a:r>
              <a:rPr lang="cs-CZ" sz="2400" i="1" dirty="0"/>
              <a:t> „kvalitativní zlom“, „diskontinuita vývoje“, </a:t>
            </a:r>
            <a:r>
              <a:rPr lang="cs-CZ" sz="2400" b="1" i="1" dirty="0"/>
              <a:t>„změna myšlení“ </a:t>
            </a:r>
            <a:r>
              <a:rPr lang="cs-CZ" sz="2400" dirty="0" err="1"/>
              <a:t>etc</a:t>
            </a:r>
            <a:r>
              <a:rPr lang="cs-CZ" sz="2400" dirty="0"/>
              <a:t>. </a:t>
            </a:r>
          </a:p>
          <a:p>
            <a:pPr lvl="1">
              <a:buFont typeface="Wingdings" panose="05000000000000000000" pitchFamily="2" charset="2"/>
              <a:buChar char="§"/>
            </a:pPr>
            <a:r>
              <a:rPr lang="cs-CZ" sz="2400" dirty="0"/>
              <a:t>změny, jaké v historii průmyslového vývoje </a:t>
            </a:r>
            <a:r>
              <a:rPr lang="cs-CZ" sz="2400" b="1" dirty="0"/>
              <a:t>neměly obdoby </a:t>
            </a:r>
            <a:r>
              <a:rPr lang="cs-CZ" sz="2400" dirty="0"/>
              <a:t>            </a:t>
            </a:r>
            <a:r>
              <a:rPr lang="cs-CZ" sz="2000" dirty="0"/>
              <a:t>(4IR </a:t>
            </a:r>
            <a:r>
              <a:rPr lang="cs-CZ" sz="2000" b="1" dirty="0"/>
              <a:t>není jen další fáze digitalizace</a:t>
            </a:r>
            <a:r>
              <a:rPr lang="cs-CZ" sz="2000" dirty="0"/>
              <a:t>, 4IR se neomezuje pouze na průmysl)  </a:t>
            </a:r>
            <a:r>
              <a:rPr lang="cs-CZ" sz="2000" b="1" dirty="0"/>
              <a:t>  </a:t>
            </a:r>
          </a:p>
          <a:p>
            <a:pPr lvl="1">
              <a:buFont typeface="Wingdings" panose="05000000000000000000" pitchFamily="2" charset="2"/>
              <a:buChar char="§"/>
            </a:pPr>
            <a:r>
              <a:rPr lang="cs-CZ" sz="2400" b="1" dirty="0"/>
              <a:t>nesoudné sci-fi nadšení </a:t>
            </a:r>
            <a:r>
              <a:rPr lang="cs-CZ" sz="2400" dirty="0"/>
              <a:t>především ohledně </a:t>
            </a:r>
            <a:r>
              <a:rPr lang="cs-CZ" sz="2400" b="1" dirty="0"/>
              <a:t>AI  </a:t>
            </a:r>
            <a:r>
              <a:rPr lang="cs-CZ" sz="2400" dirty="0"/>
              <a:t>              </a:t>
            </a:r>
            <a:r>
              <a:rPr lang="cs-CZ" sz="2000" dirty="0"/>
              <a:t>(kouzelný prsten, který všechno změní)  </a:t>
            </a:r>
          </a:p>
          <a:p>
            <a:pPr lvl="1">
              <a:buFont typeface="Wingdings" panose="05000000000000000000" pitchFamily="2" charset="2"/>
              <a:buChar char="§"/>
            </a:pPr>
            <a:r>
              <a:rPr lang="cs-CZ" sz="2400" dirty="0"/>
              <a:t>technologie 4.0 mají být současně exponenciální, digitální a kombinatorické  </a:t>
            </a:r>
          </a:p>
          <a:p>
            <a:pPr lvl="1">
              <a:buFont typeface="Wingdings" panose="05000000000000000000" pitchFamily="2" charset="2"/>
              <a:buChar char="§"/>
            </a:pPr>
            <a:r>
              <a:rPr lang="cs-CZ" sz="2400" i="1" dirty="0"/>
              <a:t>„4IR je totiž revolucí především v myšlení lidí“                      </a:t>
            </a:r>
            <a:r>
              <a:rPr lang="cs-CZ" sz="2000" dirty="0"/>
              <a:t>(včetně </a:t>
            </a:r>
            <a:r>
              <a:rPr lang="cs-CZ" sz="2000" b="1" dirty="0"/>
              <a:t>nové filozofie </a:t>
            </a:r>
            <a:r>
              <a:rPr lang="cs-CZ" sz="2000" dirty="0"/>
              <a:t>např. Průmyslu 4.0)</a:t>
            </a:r>
          </a:p>
          <a:p>
            <a:pPr>
              <a:buFont typeface="Wingdings" panose="05000000000000000000" pitchFamily="2" charset="2"/>
              <a:buChar char="§"/>
            </a:pPr>
            <a:r>
              <a:rPr lang="cs-CZ" sz="2800" b="1" dirty="0"/>
              <a:t>disruptivní charakter </a:t>
            </a:r>
            <a:r>
              <a:rPr lang="cs-CZ" sz="2800" dirty="0"/>
              <a:t>některých technologií i4.0,               ? Jsou však opravdu epochální, </a:t>
            </a:r>
            <a:r>
              <a:rPr lang="cs-CZ" sz="2800" b="1" dirty="0"/>
              <a:t>? Co vlastně vzniklo        a co se událo tak nového a tolik převratného?</a:t>
            </a:r>
          </a:p>
        </p:txBody>
      </p:sp>
    </p:spTree>
    <p:extLst>
      <p:ext uri="{BB962C8B-B14F-4D97-AF65-F5344CB8AC3E}">
        <p14:creationId xmlns:p14="http://schemas.microsoft.com/office/powerpoint/2010/main" val="2423298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169191-7F03-4F53-BAE9-441F3F0F84A2}"/>
              </a:ext>
            </a:extLst>
          </p:cNvPr>
          <p:cNvSpPr>
            <a:spLocks noGrp="1"/>
          </p:cNvSpPr>
          <p:nvPr>
            <p:ph type="title"/>
          </p:nvPr>
        </p:nvSpPr>
        <p:spPr>
          <a:xfrm>
            <a:off x="457200" y="188640"/>
            <a:ext cx="8229600" cy="720080"/>
          </a:xfrm>
        </p:spPr>
        <p:txBody>
          <a:bodyPr>
            <a:normAutofit fontScale="90000"/>
          </a:bodyPr>
          <a:lstStyle/>
          <a:p>
            <a:r>
              <a:rPr lang="cs-CZ" sz="4400" b="1" dirty="0">
                <a:solidFill>
                  <a:srgbClr val="002060"/>
                </a:solidFill>
              </a:rPr>
              <a:t>Tuzemská iniciativa i4.0</a:t>
            </a:r>
            <a:endParaRPr lang="cs-CZ" dirty="0">
              <a:solidFill>
                <a:srgbClr val="002060"/>
              </a:solidFill>
            </a:endParaRPr>
          </a:p>
        </p:txBody>
      </p:sp>
      <p:sp>
        <p:nvSpPr>
          <p:cNvPr id="3" name="Zástupný obsah 2">
            <a:extLst>
              <a:ext uri="{FF2B5EF4-FFF2-40B4-BE49-F238E27FC236}">
                <a16:creationId xmlns:a16="http://schemas.microsoft.com/office/drawing/2014/main" id="{C8F6A41C-F7D9-4CC3-BB56-E8A5B5CEEF6F}"/>
              </a:ext>
            </a:extLst>
          </p:cNvPr>
          <p:cNvSpPr>
            <a:spLocks noGrp="1"/>
          </p:cNvSpPr>
          <p:nvPr>
            <p:ph idx="1"/>
          </p:nvPr>
        </p:nvSpPr>
        <p:spPr>
          <a:xfrm>
            <a:off x="323528" y="980728"/>
            <a:ext cx="8363272" cy="5877272"/>
          </a:xfrm>
        </p:spPr>
        <p:txBody>
          <a:bodyPr>
            <a:normAutofit fontScale="62500" lnSpcReduction="20000"/>
          </a:bodyPr>
          <a:lstStyle/>
          <a:p>
            <a:pPr>
              <a:buFont typeface="Wingdings" panose="05000000000000000000" pitchFamily="2" charset="2"/>
              <a:buChar char="§"/>
            </a:pPr>
            <a:r>
              <a:rPr lang="cs-CZ" sz="2600" i="1" dirty="0"/>
              <a:t> </a:t>
            </a:r>
            <a:r>
              <a:rPr lang="cs-CZ" sz="3100" i="1" dirty="0"/>
              <a:t>„</a:t>
            </a:r>
            <a:r>
              <a:rPr lang="cs-CZ" sz="3800" b="1" i="1" dirty="0"/>
              <a:t>Průmysl 4.0</a:t>
            </a:r>
            <a:r>
              <a:rPr lang="cs-CZ" b="1" i="1" dirty="0"/>
              <a:t> </a:t>
            </a:r>
            <a:r>
              <a:rPr lang="cs-CZ" i="1" dirty="0"/>
              <a:t>– iniciativa podporující v pořadí již 4. průmyslovou revoluci, systémové zavádění a integraci automatizace, robotizace, internetu věcí a služeb, systémů s umělou inteligencí …</a:t>
            </a:r>
            <a:r>
              <a:rPr lang="cs-CZ" dirty="0"/>
              <a:t>“ (Mařík, V. a kol.: </a:t>
            </a:r>
            <a:r>
              <a:rPr lang="en-US" i="1" dirty="0" err="1">
                <a:effectLst/>
                <a:ea typeface="Calibri" panose="020F0502020204030204" pitchFamily="34" charset="0"/>
                <a:cs typeface="Arial" panose="020B0604020202020204" pitchFamily="34" charset="0"/>
              </a:rPr>
              <a:t>Průmysl</a:t>
            </a:r>
            <a:r>
              <a:rPr lang="en-US" i="1" dirty="0">
                <a:effectLst/>
                <a:ea typeface="Calibri" panose="020F0502020204030204" pitchFamily="34" charset="0"/>
                <a:cs typeface="Arial" panose="020B0604020202020204" pitchFamily="34" charset="0"/>
              </a:rPr>
              <a:t> 4.0: </a:t>
            </a:r>
            <a:r>
              <a:rPr lang="en-US" i="1" dirty="0" err="1">
                <a:effectLst/>
                <a:ea typeface="Calibri" panose="020F0502020204030204" pitchFamily="34" charset="0"/>
                <a:cs typeface="Arial" panose="020B0604020202020204" pitchFamily="34" charset="0"/>
              </a:rPr>
              <a:t>Výzva</a:t>
            </a:r>
            <a:r>
              <a:rPr lang="en-US" i="1" dirty="0">
                <a:effectLst/>
                <a:ea typeface="Calibri" panose="020F0502020204030204" pitchFamily="34" charset="0"/>
                <a:cs typeface="Arial" panose="020B0604020202020204" pitchFamily="34" charset="0"/>
              </a:rPr>
              <a:t> pro </a:t>
            </a:r>
            <a:r>
              <a:rPr lang="en-US" i="1" dirty="0" err="1">
                <a:effectLst/>
                <a:ea typeface="Calibri" panose="020F0502020204030204" pitchFamily="34" charset="0"/>
                <a:cs typeface="Arial" panose="020B0604020202020204" pitchFamily="34" charset="0"/>
              </a:rPr>
              <a:t>Českou</a:t>
            </a:r>
            <a:r>
              <a:rPr lang="en-US" i="1" dirty="0">
                <a:effectLst/>
                <a:ea typeface="Calibri" panose="020F0502020204030204" pitchFamily="34" charset="0"/>
                <a:cs typeface="Arial" panose="020B0604020202020204" pitchFamily="34" charset="0"/>
              </a:rPr>
              <a:t> </a:t>
            </a:r>
            <a:r>
              <a:rPr lang="en-US" i="1" dirty="0" err="1">
                <a:effectLst/>
                <a:ea typeface="Calibri" panose="020F0502020204030204" pitchFamily="34" charset="0"/>
                <a:cs typeface="Arial" panose="020B0604020202020204" pitchFamily="34" charset="0"/>
              </a:rPr>
              <a:t>republiku</a:t>
            </a:r>
            <a:r>
              <a:rPr lang="en-US" i="1" dirty="0">
                <a:effectLst/>
                <a:ea typeface="Calibri" panose="020F0502020204030204" pitchFamily="34" charset="0"/>
                <a:cs typeface="Arial" panose="020B0604020202020204" pitchFamily="34" charset="0"/>
              </a:rPr>
              <a:t>.</a:t>
            </a:r>
            <a:r>
              <a:rPr lang="en-US" dirty="0">
                <a:effectLst/>
                <a:ea typeface="Calibri" panose="020F0502020204030204" pitchFamily="34" charset="0"/>
                <a:cs typeface="Arial" panose="020B0604020202020204" pitchFamily="34" charset="0"/>
              </a:rPr>
              <a:t> Praha</a:t>
            </a:r>
            <a:r>
              <a:rPr lang="cs-CZ" dirty="0">
                <a:effectLst/>
                <a:ea typeface="Calibri" panose="020F0502020204030204" pitchFamily="34" charset="0"/>
                <a:cs typeface="Arial" panose="020B0604020202020204" pitchFamily="34" charset="0"/>
              </a:rPr>
              <a:t>,</a:t>
            </a:r>
            <a:r>
              <a:rPr lang="en-US" dirty="0">
                <a:effectLst/>
                <a:ea typeface="Calibri" panose="020F0502020204030204" pitchFamily="34" charset="0"/>
                <a:cs typeface="Arial" panose="020B0604020202020204" pitchFamily="34" charset="0"/>
              </a:rPr>
              <a:t> Management Press</a:t>
            </a:r>
            <a:r>
              <a:rPr lang="cs-CZ" dirty="0">
                <a:effectLst/>
                <a:ea typeface="Calibri" panose="020F0502020204030204" pitchFamily="34" charset="0"/>
                <a:cs typeface="Arial" panose="020B0604020202020204" pitchFamily="34" charset="0"/>
              </a:rPr>
              <a:t> 2016, </a:t>
            </a:r>
            <a:r>
              <a:rPr lang="cs-CZ" dirty="0"/>
              <a:t>přebal) =   </a:t>
            </a:r>
            <a:r>
              <a:rPr lang="cs-CZ" sz="3800" b="1" dirty="0"/>
              <a:t>tuzemská</a:t>
            </a:r>
            <a:r>
              <a:rPr lang="cs-CZ" sz="3800" dirty="0"/>
              <a:t> </a:t>
            </a:r>
            <a:r>
              <a:rPr lang="cs-CZ" sz="3800" b="1" dirty="0"/>
              <a:t>reakce ohledně zachycení trendů 4IR, resp. i4.0      </a:t>
            </a:r>
            <a:r>
              <a:rPr lang="cs-CZ" dirty="0"/>
              <a:t>(ČR se má stát </a:t>
            </a:r>
            <a:r>
              <a:rPr lang="cs-CZ" i="1" dirty="0"/>
              <a:t>„kooperujícím partnerem“</a:t>
            </a:r>
            <a:r>
              <a:rPr lang="cs-CZ" dirty="0"/>
              <a:t>)</a:t>
            </a:r>
          </a:p>
          <a:p>
            <a:pPr>
              <a:buFont typeface="Wingdings" panose="05000000000000000000" pitchFamily="2" charset="2"/>
              <a:buChar char="§"/>
            </a:pPr>
            <a:r>
              <a:rPr lang="cs-CZ" i="1" dirty="0"/>
              <a:t>„Průmysl a celá ekonomika prochází zásadními změnami způsobenými zaváděním informačních technologií, kyberneticko-fyzických systémů a systémů umělé inteligence do výroby, služeb a všech odvětví hospodářství. Dopad těchto změn je tak zásadní, že se o nich mluví jako o 4. průmyslové revoluci …“</a:t>
            </a:r>
            <a:r>
              <a:rPr lang="cs-CZ" dirty="0"/>
              <a:t> (Mařík a kol., 2016, s. 15). </a:t>
            </a:r>
            <a:r>
              <a:rPr lang="cs-CZ" i="1" dirty="0"/>
              <a:t>„V jádru 4. průmyslové revoluce stojí spojení virtuálního kybernetického světa se světem fyzické reality. To s sebou přináší též významné interakce těchto systémů s celou společností, tedy se světem sociálním. Z pohledu moderní teorie systémů se proto v poslední době v souvislosti se 4. průmyslovou revolucí hovoří o revoluci-kyberneticko-fyzicko-sociální, způsobující dynamickou vzájemnou interakci složitých systémů kyberneticko-virtuálních systémů fyzického světa a systémů sociálních“</a:t>
            </a:r>
            <a:r>
              <a:rPr lang="cs-CZ" b="1" dirty="0"/>
              <a:t> </a:t>
            </a:r>
            <a:r>
              <a:rPr lang="cs-CZ" dirty="0"/>
              <a:t>(dtto). </a:t>
            </a:r>
          </a:p>
          <a:p>
            <a:pPr lvl="1">
              <a:buFont typeface="Wingdings" panose="05000000000000000000" pitchFamily="2" charset="2"/>
              <a:buChar char="§"/>
            </a:pPr>
            <a:r>
              <a:rPr lang="cs-CZ" sz="3200" dirty="0"/>
              <a:t>4IR jako </a:t>
            </a:r>
            <a:r>
              <a:rPr lang="cs-CZ" sz="3800" b="1" dirty="0"/>
              <a:t>revoluce kybernetická</a:t>
            </a:r>
            <a:r>
              <a:rPr lang="cs-CZ" sz="3200" dirty="0"/>
              <a:t>, s využitím </a:t>
            </a:r>
            <a:r>
              <a:rPr lang="cs-CZ" sz="3800" b="1" dirty="0"/>
              <a:t>CPS</a:t>
            </a:r>
            <a:r>
              <a:rPr lang="cs-CZ" sz="3800" dirty="0"/>
              <a:t> </a:t>
            </a:r>
          </a:p>
          <a:p>
            <a:pPr lvl="1">
              <a:buFont typeface="Wingdings" panose="05000000000000000000" pitchFamily="2" charset="2"/>
              <a:buChar char="§"/>
            </a:pPr>
            <a:r>
              <a:rPr lang="cs-CZ" sz="3200" dirty="0"/>
              <a:t>v centru změn stojí </a:t>
            </a:r>
            <a:r>
              <a:rPr lang="cs-CZ" sz="3200" b="1" dirty="0"/>
              <a:t>oblast průmyslové výroby</a:t>
            </a:r>
            <a:r>
              <a:rPr lang="cs-CZ" sz="3200" dirty="0"/>
              <a:t>, nicméně </a:t>
            </a:r>
            <a:r>
              <a:rPr lang="cs-CZ" sz="3200" b="1" dirty="0"/>
              <a:t>pronikavě se má změnit celá ekonomika i společnost                                                                 </a:t>
            </a:r>
            <a:r>
              <a:rPr lang="cs-CZ" sz="3200" dirty="0"/>
              <a:t> a změny mají </a:t>
            </a:r>
            <a:r>
              <a:rPr lang="cs-CZ" sz="3200" b="1" dirty="0"/>
              <a:t>přicházet rychleji</a:t>
            </a:r>
            <a:r>
              <a:rPr lang="cs-CZ" sz="3200" dirty="0"/>
              <a:t>, než se čekalo </a:t>
            </a:r>
          </a:p>
          <a:p>
            <a:endParaRPr lang="cs-CZ" sz="2900" dirty="0"/>
          </a:p>
          <a:p>
            <a:endParaRPr lang="cs-CZ" dirty="0"/>
          </a:p>
        </p:txBody>
      </p:sp>
    </p:spTree>
    <p:extLst>
      <p:ext uri="{BB962C8B-B14F-4D97-AF65-F5344CB8AC3E}">
        <p14:creationId xmlns:p14="http://schemas.microsoft.com/office/powerpoint/2010/main" val="1014929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864096"/>
          </a:xfrm>
        </p:spPr>
        <p:txBody>
          <a:bodyPr>
            <a:normAutofit/>
          </a:bodyPr>
          <a:lstStyle/>
          <a:p>
            <a:r>
              <a:rPr lang="cs-CZ" sz="4000" b="1" dirty="0">
                <a:solidFill>
                  <a:srgbClr val="002060"/>
                </a:solidFill>
              </a:rPr>
              <a:t>Strategické iniciativy i4.0 </a:t>
            </a:r>
          </a:p>
        </p:txBody>
      </p:sp>
      <p:sp>
        <p:nvSpPr>
          <p:cNvPr id="3" name="Zástupný symbol pro obsah 2"/>
          <p:cNvSpPr>
            <a:spLocks noGrp="1"/>
          </p:cNvSpPr>
          <p:nvPr>
            <p:ph idx="1"/>
          </p:nvPr>
        </p:nvSpPr>
        <p:spPr>
          <a:xfrm>
            <a:off x="251520" y="1052736"/>
            <a:ext cx="8568952" cy="5805264"/>
          </a:xfrm>
        </p:spPr>
        <p:txBody>
          <a:bodyPr>
            <a:noAutofit/>
          </a:bodyPr>
          <a:lstStyle/>
          <a:p>
            <a:pPr>
              <a:buFont typeface="Wingdings" panose="05000000000000000000" pitchFamily="2" charset="2"/>
              <a:buChar char="§"/>
            </a:pPr>
            <a:r>
              <a:rPr lang="cs-CZ" sz="1600" i="1" dirty="0"/>
              <a:t>Industrie 4.0</a:t>
            </a:r>
            <a:r>
              <a:rPr lang="cs-CZ" sz="1600" dirty="0"/>
              <a:t>, </a:t>
            </a:r>
            <a:r>
              <a:rPr lang="cs-CZ" sz="1600" i="1" dirty="0" err="1"/>
              <a:t>Industry</a:t>
            </a:r>
            <a:r>
              <a:rPr lang="cs-CZ" sz="1600" i="1" dirty="0"/>
              <a:t> 4.0</a:t>
            </a:r>
            <a:r>
              <a:rPr lang="cs-CZ" sz="1600" dirty="0"/>
              <a:t> či </a:t>
            </a:r>
            <a:r>
              <a:rPr lang="cs-CZ" sz="1600" i="1" dirty="0"/>
              <a:t>Průmysl 4.0 </a:t>
            </a:r>
            <a:r>
              <a:rPr lang="cs-CZ" sz="1600" dirty="0"/>
              <a:t>označují </a:t>
            </a:r>
            <a:r>
              <a:rPr lang="cs-CZ" sz="2000" b="1" dirty="0"/>
              <a:t>původně německou (a následně i celoevropskou) iniciativu manažerů velkých firem a vládních činitelů napříč EU, s cílem rozhýbat poptávku po nových spotřebních a průmyslových technologiích a urychlit vývoj robotizace a plně automatických řídicích systémů, co nejvíce nezávislých na lidské obsluze</a:t>
            </a:r>
          </a:p>
          <a:p>
            <a:pPr>
              <a:buFont typeface="Wingdings" panose="05000000000000000000" pitchFamily="2" charset="2"/>
              <a:buChar char="§"/>
            </a:pPr>
            <a:r>
              <a:rPr lang="cs-CZ" sz="2000" b="1" dirty="0"/>
              <a:t>koncept i4.0 </a:t>
            </a:r>
            <a:r>
              <a:rPr lang="cs-CZ" sz="2000" dirty="0"/>
              <a:t>(šířeji 4IR či práce 4.0) </a:t>
            </a:r>
            <a:r>
              <a:rPr lang="cs-CZ" sz="2000" b="1" dirty="0"/>
              <a:t>vychází z dokumentu, představeném na veletrhu v Hannoveru 2013, kde byla oficiálně spuštěna německá platforma </a:t>
            </a:r>
            <a:r>
              <a:rPr lang="cs-CZ" sz="2000" b="1" i="1" dirty="0"/>
              <a:t>Industrie 4.0</a:t>
            </a:r>
            <a:r>
              <a:rPr lang="cs-CZ" sz="2000" i="1" dirty="0"/>
              <a:t>,</a:t>
            </a:r>
            <a:r>
              <a:rPr lang="cs-CZ" sz="1600" i="1" dirty="0"/>
              <a:t> z</a:t>
            </a:r>
            <a:r>
              <a:rPr lang="cs-CZ" sz="1600" dirty="0"/>
              <a:t>ákladní vize 4IR (= vize německé vlády o dalším vývoji průmyslu) se objevují v Hannoveru 2011, kdy šlo o koncepci německé vlády ohledně projektu pro budoucnost v rámci </a:t>
            </a:r>
            <a:r>
              <a:rPr lang="cs-CZ" sz="1600" i="1" dirty="0" err="1"/>
              <a:t>High-Tech</a:t>
            </a:r>
            <a:r>
              <a:rPr lang="cs-CZ" sz="1600" i="1" dirty="0"/>
              <a:t> Strategie, s</a:t>
            </a:r>
            <a:r>
              <a:rPr lang="cs-CZ" sz="1600" dirty="0"/>
              <a:t> návazností na výzkumnou platformu podnik budoucnosti (</a:t>
            </a:r>
            <a:r>
              <a:rPr lang="cs-CZ" sz="1600" i="1" dirty="0"/>
              <a:t>Smart </a:t>
            </a:r>
            <a:r>
              <a:rPr lang="cs-CZ" sz="1600" i="1" dirty="0" err="1"/>
              <a:t>Factory</a:t>
            </a:r>
            <a:r>
              <a:rPr lang="cs-CZ" sz="1600" dirty="0"/>
              <a:t>) z roku 2005</a:t>
            </a:r>
          </a:p>
          <a:p>
            <a:pPr>
              <a:buFont typeface="Wingdings" panose="05000000000000000000" pitchFamily="2" charset="2"/>
              <a:buChar char="§"/>
            </a:pPr>
            <a:r>
              <a:rPr lang="cs-CZ" sz="1600" dirty="0"/>
              <a:t>obdobné projekty má Francie, Itálie, Británie či Polsko a Rakousko a další, v USA se hovoří o </a:t>
            </a:r>
            <a:r>
              <a:rPr lang="cs-CZ" sz="1600" i="1" dirty="0" err="1"/>
              <a:t>Industrial</a:t>
            </a:r>
            <a:r>
              <a:rPr lang="cs-CZ" sz="1600" i="1" dirty="0"/>
              <a:t> Internetu</a:t>
            </a:r>
            <a:r>
              <a:rPr lang="cs-CZ" sz="1600" dirty="0"/>
              <a:t> či platformě </a:t>
            </a:r>
            <a:r>
              <a:rPr lang="cs-CZ" sz="1600" i="1" dirty="0"/>
              <a:t>Smart </a:t>
            </a:r>
            <a:r>
              <a:rPr lang="cs-CZ" sz="1600" i="1" dirty="0" err="1"/>
              <a:t>Manufacturing</a:t>
            </a:r>
            <a:r>
              <a:rPr lang="cs-CZ" sz="1600" i="1" dirty="0"/>
              <a:t> Leadership </a:t>
            </a:r>
            <a:r>
              <a:rPr lang="cs-CZ" sz="1600" i="1" dirty="0" err="1"/>
              <a:t>Coalition</a:t>
            </a:r>
            <a:r>
              <a:rPr lang="cs-CZ" sz="1600" dirty="0"/>
              <a:t>, prvky 4IR, resp. i4.0 začínají k posílení svých konkurenčních výhod využívat asijské země, programy na zvýšení konkurenceschopnosti realizuje Čína, Jižní Korea nebo Japonsko aj.</a:t>
            </a:r>
          </a:p>
          <a:p>
            <a:pPr>
              <a:buFont typeface="Wingdings" panose="05000000000000000000" pitchFamily="2" charset="2"/>
              <a:buChar char="§"/>
            </a:pPr>
            <a:r>
              <a:rPr lang="cs-CZ" sz="1600" dirty="0"/>
              <a:t>české reakce: Materiál </a:t>
            </a:r>
            <a:r>
              <a:rPr lang="cs-CZ" sz="1600" i="1" dirty="0"/>
              <a:t>Digitální Česko v. 2.0</a:t>
            </a:r>
            <a:r>
              <a:rPr lang="cs-CZ" sz="1600" dirty="0"/>
              <a:t>,</a:t>
            </a:r>
            <a:r>
              <a:rPr lang="cs-CZ" sz="1600" i="1" dirty="0"/>
              <a:t> Cesta k digitální ekonomice </a:t>
            </a:r>
            <a:r>
              <a:rPr lang="cs-CZ" sz="1600" dirty="0"/>
              <a:t>(schválený 2013),  na výzvy 4.0 ČR přímo reaguje </a:t>
            </a:r>
            <a:r>
              <a:rPr lang="cs-CZ" sz="1600" b="1" i="1" dirty="0"/>
              <a:t>Národní iniciativou Průmysl 4.0</a:t>
            </a:r>
            <a:r>
              <a:rPr lang="cs-CZ" sz="1600" b="1" dirty="0"/>
              <a:t>  </a:t>
            </a:r>
            <a:r>
              <a:rPr lang="cs-CZ" sz="1600" dirty="0"/>
              <a:t>(s výstupem v podobě studie Mařík a kol.) či </a:t>
            </a:r>
            <a:r>
              <a:rPr lang="cs-CZ" sz="1600" b="1" i="1" dirty="0"/>
              <a:t>Aliancí Společnost 4.0</a:t>
            </a:r>
            <a:r>
              <a:rPr lang="cs-CZ" sz="1600" b="1" dirty="0"/>
              <a:t> </a:t>
            </a:r>
            <a:r>
              <a:rPr lang="cs-CZ" sz="1600" dirty="0"/>
              <a:t>(s cílem zefektivnit provádění koordinace agend spojených s 4IR – agend tzv. </a:t>
            </a:r>
            <a:r>
              <a:rPr lang="cs-CZ" sz="1600" b="1" i="1" dirty="0"/>
              <a:t>Společnosti 4.0</a:t>
            </a:r>
            <a:r>
              <a:rPr lang="cs-CZ" sz="1600" dirty="0"/>
              <a:t>), procesy digitalizace a jejich dopady neopomíjí ani</a:t>
            </a:r>
            <a:r>
              <a:rPr lang="cs-CZ" sz="1600" b="1" dirty="0"/>
              <a:t> </a:t>
            </a:r>
            <a:r>
              <a:rPr lang="cs-CZ" sz="1600" i="1" dirty="0"/>
              <a:t>Draft strategického rámce ČR 2030</a:t>
            </a:r>
            <a:r>
              <a:rPr lang="cs-CZ" sz="1600" dirty="0"/>
              <a:t>, resp. strategický dokument </a:t>
            </a:r>
            <a:r>
              <a:rPr lang="cs-CZ" sz="1600" b="1" i="1" dirty="0"/>
              <a:t>Česká republika 2030</a:t>
            </a:r>
          </a:p>
          <a:p>
            <a:pPr marL="0" indent="0">
              <a:buNone/>
            </a:pPr>
            <a:endParaRPr lang="cs-CZ" sz="1400" dirty="0"/>
          </a:p>
        </p:txBody>
      </p:sp>
    </p:spTree>
    <p:extLst>
      <p:ext uri="{BB962C8B-B14F-4D97-AF65-F5344CB8AC3E}">
        <p14:creationId xmlns:p14="http://schemas.microsoft.com/office/powerpoint/2010/main" val="1445842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CC5B33-2704-40FA-81C2-7433B8439AD7}"/>
              </a:ext>
            </a:extLst>
          </p:cNvPr>
          <p:cNvSpPr>
            <a:spLocks noGrp="1"/>
          </p:cNvSpPr>
          <p:nvPr>
            <p:ph type="title"/>
          </p:nvPr>
        </p:nvSpPr>
        <p:spPr>
          <a:xfrm>
            <a:off x="457200" y="274638"/>
            <a:ext cx="8229600" cy="1066130"/>
          </a:xfrm>
        </p:spPr>
        <p:txBody>
          <a:bodyPr>
            <a:normAutofit/>
          </a:bodyPr>
          <a:lstStyle/>
          <a:p>
            <a:r>
              <a:rPr lang="cs-CZ" sz="4000" b="1" dirty="0">
                <a:solidFill>
                  <a:srgbClr val="002060"/>
                </a:solidFill>
              </a:rPr>
              <a:t>Cíle a priority iniciativ i4.0</a:t>
            </a:r>
          </a:p>
        </p:txBody>
      </p:sp>
      <p:sp>
        <p:nvSpPr>
          <p:cNvPr id="3" name="Zástupný obsah 2">
            <a:extLst>
              <a:ext uri="{FF2B5EF4-FFF2-40B4-BE49-F238E27FC236}">
                <a16:creationId xmlns:a16="http://schemas.microsoft.com/office/drawing/2014/main" id="{4F8ED9D9-17DC-499C-B1B5-8859421F565C}"/>
              </a:ext>
            </a:extLst>
          </p:cNvPr>
          <p:cNvSpPr>
            <a:spLocks noGrp="1"/>
          </p:cNvSpPr>
          <p:nvPr>
            <p:ph idx="1"/>
          </p:nvPr>
        </p:nvSpPr>
        <p:spPr>
          <a:xfrm>
            <a:off x="457200" y="1484784"/>
            <a:ext cx="8229600" cy="5184576"/>
          </a:xfrm>
        </p:spPr>
        <p:txBody>
          <a:bodyPr>
            <a:normAutofit fontScale="85000" lnSpcReduction="20000"/>
          </a:bodyPr>
          <a:lstStyle/>
          <a:p>
            <a:pPr>
              <a:buFont typeface="Wingdings" panose="05000000000000000000" pitchFamily="2" charset="2"/>
              <a:buChar char="§"/>
            </a:pPr>
            <a:r>
              <a:rPr lang="cs-CZ" sz="3200" dirty="0"/>
              <a:t>cílem iniciativ typu i4.0 je v prvé řadě                           </a:t>
            </a:r>
            <a:r>
              <a:rPr lang="cs-CZ" sz="3300" b="1" dirty="0"/>
              <a:t>vytvoření podpory firmám v dané zemi, aby se rychle dokázaly transformovat na implementaci digitalizace a automatizace v podnicích a logistických řetězcích a získat obtížně imitovatelnou konkurenční výhodu</a:t>
            </a:r>
          </a:p>
          <a:p>
            <a:pPr>
              <a:buFont typeface="Wingdings" panose="05000000000000000000" pitchFamily="2" charset="2"/>
              <a:buChar char="§"/>
            </a:pPr>
            <a:r>
              <a:rPr lang="cs-CZ" sz="3200" dirty="0"/>
              <a:t>hlavní </a:t>
            </a:r>
            <a:r>
              <a:rPr lang="cs-CZ" sz="3300" b="1" dirty="0"/>
              <a:t>důraz bývá kladen na stránku technickou</a:t>
            </a:r>
            <a:r>
              <a:rPr lang="cs-CZ" sz="3200" dirty="0"/>
              <a:t>,   kdy další pilíře nutné k zavedení </a:t>
            </a:r>
            <a:r>
              <a:rPr lang="cs-CZ" sz="3200" i="1" dirty="0"/>
              <a:t>Průmyslu 4.0</a:t>
            </a:r>
            <a:r>
              <a:rPr lang="cs-CZ" sz="3200" dirty="0"/>
              <a:t> –                </a:t>
            </a:r>
            <a:r>
              <a:rPr lang="cs-CZ" sz="3200" b="1" dirty="0"/>
              <a:t>sféra managementu a aspekty sociální stále zůstávají značně opomíjeny </a:t>
            </a:r>
          </a:p>
          <a:p>
            <a:pPr lvl="0">
              <a:buFont typeface="Wingdings" panose="05000000000000000000" pitchFamily="2" charset="2"/>
              <a:buChar char="§"/>
            </a:pPr>
            <a:r>
              <a:rPr lang="cs-CZ" sz="3200" dirty="0"/>
              <a:t>scénáře </a:t>
            </a:r>
            <a:r>
              <a:rPr lang="cs-CZ" sz="3200" i="1" dirty="0"/>
              <a:t>Průmysl 4.0 </a:t>
            </a:r>
            <a:r>
              <a:rPr lang="cs-CZ" sz="3200" dirty="0"/>
              <a:t>či </a:t>
            </a:r>
            <a:r>
              <a:rPr lang="cs-CZ" sz="3200" i="1" dirty="0"/>
              <a:t>Industrie 4.0 </a:t>
            </a:r>
            <a:r>
              <a:rPr lang="cs-CZ" sz="3200" dirty="0"/>
              <a:t>bývají však označovány i za fantazii, s tím, že celý </a:t>
            </a:r>
            <a:r>
              <a:rPr lang="cs-CZ" sz="3200" b="1" dirty="0"/>
              <a:t>humbuk 4.0 </a:t>
            </a:r>
            <a:r>
              <a:rPr lang="cs-CZ" sz="3200" dirty="0"/>
              <a:t>je podmíněn spíše </a:t>
            </a:r>
            <a:r>
              <a:rPr lang="cs-CZ" sz="3300" b="1" dirty="0"/>
              <a:t>tlakem ze strany výrobců </a:t>
            </a:r>
            <a:r>
              <a:rPr lang="cs-CZ" sz="3200" dirty="0"/>
              <a:t>nových technologií nežli reálnou poptávkou a potřebností</a:t>
            </a:r>
          </a:p>
          <a:p>
            <a:endParaRPr lang="cs-CZ" dirty="0"/>
          </a:p>
        </p:txBody>
      </p:sp>
    </p:spTree>
    <p:extLst>
      <p:ext uri="{BB962C8B-B14F-4D97-AF65-F5344CB8AC3E}">
        <p14:creationId xmlns:p14="http://schemas.microsoft.com/office/powerpoint/2010/main" val="3255624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122138-3BEF-4714-A840-FF5116F8D4A7}"/>
              </a:ext>
            </a:extLst>
          </p:cNvPr>
          <p:cNvSpPr>
            <a:spLocks noGrp="1"/>
          </p:cNvSpPr>
          <p:nvPr>
            <p:ph type="title"/>
          </p:nvPr>
        </p:nvSpPr>
        <p:spPr>
          <a:xfrm>
            <a:off x="457200" y="332656"/>
            <a:ext cx="8229600" cy="1440160"/>
          </a:xfrm>
        </p:spPr>
        <p:txBody>
          <a:bodyPr>
            <a:normAutofit/>
          </a:bodyPr>
          <a:lstStyle/>
          <a:p>
            <a:r>
              <a:rPr lang="cs-CZ" sz="4000" b="1" dirty="0">
                <a:solidFill>
                  <a:srgbClr val="92D050"/>
                </a:solidFill>
              </a:rPr>
              <a:t>Jak lze tzv. 4IR historicky a společensky zarámovat? </a:t>
            </a:r>
          </a:p>
        </p:txBody>
      </p:sp>
      <p:sp>
        <p:nvSpPr>
          <p:cNvPr id="3" name="Zástupný obsah 2">
            <a:extLst>
              <a:ext uri="{FF2B5EF4-FFF2-40B4-BE49-F238E27FC236}">
                <a16:creationId xmlns:a16="http://schemas.microsoft.com/office/drawing/2014/main" id="{B3E90D33-352A-4458-A812-67C91F2FDAE6}"/>
              </a:ext>
            </a:extLst>
          </p:cNvPr>
          <p:cNvSpPr>
            <a:spLocks noGrp="1"/>
          </p:cNvSpPr>
          <p:nvPr>
            <p:ph idx="1"/>
          </p:nvPr>
        </p:nvSpPr>
        <p:spPr>
          <a:xfrm>
            <a:off x="457200" y="1988840"/>
            <a:ext cx="8363272" cy="4869160"/>
          </a:xfrm>
        </p:spPr>
        <p:txBody>
          <a:bodyPr>
            <a:normAutofit/>
          </a:bodyPr>
          <a:lstStyle/>
          <a:p>
            <a:pPr>
              <a:buFont typeface="Wingdings" panose="05000000000000000000" pitchFamily="2" charset="2"/>
              <a:buChar char="v"/>
            </a:pPr>
            <a:r>
              <a:rPr lang="cs-CZ" dirty="0"/>
              <a:t> </a:t>
            </a:r>
            <a:r>
              <a:rPr lang="cs-CZ" b="1" dirty="0">
                <a:solidFill>
                  <a:srgbClr val="002060"/>
                </a:solidFill>
              </a:rPr>
              <a:t>různé periodizace dějin</a:t>
            </a:r>
            <a:r>
              <a:rPr lang="cs-CZ" b="1" dirty="0"/>
              <a:t> </a:t>
            </a:r>
            <a:r>
              <a:rPr lang="cs-CZ" sz="2800" dirty="0"/>
              <a:t>(předindustriální, industriální, </a:t>
            </a:r>
            <a:r>
              <a:rPr lang="cs-CZ" sz="2800" b="1" dirty="0">
                <a:solidFill>
                  <a:srgbClr val="002060"/>
                </a:solidFill>
              </a:rPr>
              <a:t>postindustriální společnost</a:t>
            </a:r>
            <a:r>
              <a:rPr lang="cs-CZ" sz="2800" dirty="0"/>
              <a:t>)</a:t>
            </a:r>
          </a:p>
          <a:p>
            <a:pPr>
              <a:buFont typeface="Wingdings" panose="05000000000000000000" pitchFamily="2" charset="2"/>
              <a:buChar char="v"/>
            </a:pPr>
            <a:r>
              <a:rPr lang="cs-CZ" dirty="0"/>
              <a:t> projekt 4IR </a:t>
            </a:r>
            <a:r>
              <a:rPr lang="cs-CZ" sz="2800" dirty="0"/>
              <a:t>(a související koncepty – digitalizace, sdílená ekonomika, odpovědný kapitalismus apod.) </a:t>
            </a:r>
            <a:r>
              <a:rPr lang="cs-CZ" dirty="0"/>
              <a:t>jako další z </a:t>
            </a:r>
            <a:r>
              <a:rPr lang="cs-CZ" b="1" dirty="0">
                <a:solidFill>
                  <a:srgbClr val="002060"/>
                </a:solidFill>
              </a:rPr>
              <a:t>teorií transformace kapitalismu</a:t>
            </a:r>
            <a:r>
              <a:rPr lang="cs-CZ" dirty="0">
                <a:solidFill>
                  <a:srgbClr val="002060"/>
                </a:solidFill>
              </a:rPr>
              <a:t> </a:t>
            </a:r>
          </a:p>
          <a:p>
            <a:pPr>
              <a:buFont typeface="Wingdings" panose="05000000000000000000" pitchFamily="2" charset="2"/>
              <a:buChar char="v"/>
            </a:pPr>
            <a:r>
              <a:rPr lang="cs-CZ" dirty="0"/>
              <a:t> projekt 4IR jako další z mýtických                            </a:t>
            </a:r>
            <a:r>
              <a:rPr lang="cs-CZ" b="1" dirty="0">
                <a:solidFill>
                  <a:srgbClr val="002060"/>
                </a:solidFill>
              </a:rPr>
              <a:t>tzv. nových ekonomik </a:t>
            </a:r>
          </a:p>
          <a:p>
            <a:pPr>
              <a:buFont typeface="Wingdings" panose="05000000000000000000" pitchFamily="2" charset="2"/>
              <a:buChar char="v"/>
            </a:pPr>
            <a:r>
              <a:rPr lang="cs-CZ" b="1" dirty="0"/>
              <a:t> </a:t>
            </a:r>
            <a:r>
              <a:rPr lang="cs-CZ" dirty="0"/>
              <a:t>4IR (a </a:t>
            </a:r>
            <a:r>
              <a:rPr lang="cs-CZ" dirty="0" err="1"/>
              <a:t>koronakrize</a:t>
            </a:r>
            <a:r>
              <a:rPr lang="cs-CZ" dirty="0"/>
              <a:t>) jako </a:t>
            </a:r>
            <a:r>
              <a:rPr lang="cs-CZ" b="1" dirty="0">
                <a:solidFill>
                  <a:srgbClr val="002060"/>
                </a:solidFill>
              </a:rPr>
              <a:t>civilizační rozcestí?</a:t>
            </a:r>
            <a:r>
              <a:rPr lang="cs-CZ" b="1" dirty="0"/>
              <a:t>  </a:t>
            </a:r>
            <a:r>
              <a:rPr lang="cs-CZ" dirty="0"/>
              <a:t>                   </a:t>
            </a:r>
            <a:r>
              <a:rPr lang="cs-CZ" sz="2800" dirty="0"/>
              <a:t>(inspirace </a:t>
            </a:r>
            <a:r>
              <a:rPr lang="cs-CZ" sz="2800" b="1" dirty="0">
                <a:solidFill>
                  <a:srgbClr val="002060"/>
                </a:solidFill>
              </a:rPr>
              <a:t>R. </a:t>
            </a:r>
            <a:r>
              <a:rPr lang="cs-CZ" sz="2800" b="1" dirty="0" err="1">
                <a:solidFill>
                  <a:srgbClr val="002060"/>
                </a:solidFill>
              </a:rPr>
              <a:t>Richtou</a:t>
            </a:r>
            <a:r>
              <a:rPr lang="cs-CZ" sz="2800" dirty="0"/>
              <a:t>)</a:t>
            </a:r>
          </a:p>
          <a:p>
            <a:pPr>
              <a:buFont typeface="Wingdings" panose="05000000000000000000" pitchFamily="2" charset="2"/>
              <a:buChar char="v"/>
            </a:pPr>
            <a:endParaRPr lang="cs-CZ" dirty="0"/>
          </a:p>
        </p:txBody>
      </p:sp>
    </p:spTree>
    <p:extLst>
      <p:ext uri="{BB962C8B-B14F-4D97-AF65-F5344CB8AC3E}">
        <p14:creationId xmlns:p14="http://schemas.microsoft.com/office/powerpoint/2010/main" val="482611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94D4DF-F24D-44D9-A81B-C5F71FD92713}"/>
              </a:ext>
            </a:extLst>
          </p:cNvPr>
          <p:cNvSpPr>
            <a:spLocks noGrp="1"/>
          </p:cNvSpPr>
          <p:nvPr>
            <p:ph type="title"/>
          </p:nvPr>
        </p:nvSpPr>
        <p:spPr>
          <a:xfrm>
            <a:off x="457200" y="404664"/>
            <a:ext cx="8229600" cy="1080120"/>
          </a:xfrm>
        </p:spPr>
        <p:txBody>
          <a:bodyPr>
            <a:normAutofit/>
          </a:bodyPr>
          <a:lstStyle/>
          <a:p>
            <a:r>
              <a:rPr lang="cs-CZ" sz="4000" b="1" dirty="0">
                <a:solidFill>
                  <a:srgbClr val="92D050"/>
                </a:solidFill>
              </a:rPr>
              <a:t>Doporučené minimum</a:t>
            </a:r>
            <a:endParaRPr lang="cs-CZ" sz="4000" dirty="0"/>
          </a:p>
        </p:txBody>
      </p:sp>
      <p:sp>
        <p:nvSpPr>
          <p:cNvPr id="3" name="Zástupný obsah 2">
            <a:extLst>
              <a:ext uri="{FF2B5EF4-FFF2-40B4-BE49-F238E27FC236}">
                <a16:creationId xmlns:a16="http://schemas.microsoft.com/office/drawing/2014/main" id="{0DF323F9-77DE-457D-AD13-0E6BE21540C7}"/>
              </a:ext>
            </a:extLst>
          </p:cNvPr>
          <p:cNvSpPr>
            <a:spLocks noGrp="1"/>
          </p:cNvSpPr>
          <p:nvPr>
            <p:ph idx="1"/>
          </p:nvPr>
        </p:nvSpPr>
        <p:spPr>
          <a:xfrm>
            <a:off x="457200" y="2060848"/>
            <a:ext cx="8229600" cy="4608512"/>
          </a:xfrm>
        </p:spPr>
        <p:txBody>
          <a:bodyPr>
            <a:normAutofit/>
          </a:bodyPr>
          <a:lstStyle/>
          <a:p>
            <a:pPr>
              <a:buFont typeface="Wingdings" panose="05000000000000000000" pitchFamily="2" charset="2"/>
              <a:buChar char="v"/>
            </a:pPr>
            <a:r>
              <a:rPr lang="cs-CZ" dirty="0"/>
              <a:t> snímek </a:t>
            </a:r>
            <a:r>
              <a:rPr lang="cs-CZ" sz="3600" b="1" dirty="0">
                <a:solidFill>
                  <a:srgbClr val="002060"/>
                </a:solidFill>
              </a:rPr>
              <a:t>46</a:t>
            </a:r>
          </a:p>
          <a:p>
            <a:pPr>
              <a:buFont typeface="Wingdings" panose="05000000000000000000" pitchFamily="2" charset="2"/>
              <a:buChar char="v"/>
            </a:pPr>
            <a:r>
              <a:rPr lang="cs-CZ" dirty="0"/>
              <a:t> snímek </a:t>
            </a:r>
            <a:r>
              <a:rPr lang="cs-CZ" sz="3600" b="1" dirty="0">
                <a:solidFill>
                  <a:srgbClr val="002060"/>
                </a:solidFill>
              </a:rPr>
              <a:t>49</a:t>
            </a:r>
          </a:p>
          <a:p>
            <a:pPr>
              <a:buFont typeface="Wingdings" panose="05000000000000000000" pitchFamily="2" charset="2"/>
              <a:buChar char="v"/>
            </a:pPr>
            <a:r>
              <a:rPr lang="cs-CZ" dirty="0"/>
              <a:t> snímek </a:t>
            </a:r>
            <a:r>
              <a:rPr lang="cs-CZ" sz="3600" b="1" dirty="0">
                <a:solidFill>
                  <a:srgbClr val="002060"/>
                </a:solidFill>
              </a:rPr>
              <a:t>51</a:t>
            </a:r>
          </a:p>
          <a:p>
            <a:pPr>
              <a:buFont typeface="Wingdings" panose="05000000000000000000" pitchFamily="2" charset="2"/>
              <a:buChar char="v"/>
            </a:pPr>
            <a:r>
              <a:rPr lang="cs-CZ" dirty="0"/>
              <a:t> snímek </a:t>
            </a:r>
            <a:r>
              <a:rPr lang="cs-CZ" sz="3600" b="1" dirty="0">
                <a:solidFill>
                  <a:srgbClr val="002060"/>
                </a:solidFill>
              </a:rPr>
              <a:t>55 </a:t>
            </a:r>
          </a:p>
          <a:p>
            <a:pPr>
              <a:buFont typeface="Wingdings" panose="05000000000000000000" pitchFamily="2" charset="2"/>
              <a:buChar char="v"/>
            </a:pPr>
            <a:r>
              <a:rPr lang="cs-CZ" dirty="0"/>
              <a:t> snímek </a:t>
            </a:r>
            <a:r>
              <a:rPr lang="cs-CZ" sz="3600" b="1" dirty="0">
                <a:solidFill>
                  <a:srgbClr val="002060"/>
                </a:solidFill>
              </a:rPr>
              <a:t>56</a:t>
            </a:r>
          </a:p>
          <a:p>
            <a:pPr>
              <a:buFont typeface="Wingdings" panose="05000000000000000000" pitchFamily="2" charset="2"/>
              <a:buChar char="v"/>
            </a:pPr>
            <a:r>
              <a:rPr lang="cs-CZ" dirty="0"/>
              <a:t> snímek </a:t>
            </a:r>
            <a:r>
              <a:rPr lang="cs-CZ" sz="3600" b="1" dirty="0">
                <a:solidFill>
                  <a:srgbClr val="002060"/>
                </a:solidFill>
              </a:rPr>
              <a:t>57</a:t>
            </a:r>
          </a:p>
          <a:p>
            <a:endParaRPr lang="cs-CZ" dirty="0"/>
          </a:p>
        </p:txBody>
      </p:sp>
    </p:spTree>
    <p:extLst>
      <p:ext uri="{BB962C8B-B14F-4D97-AF65-F5344CB8AC3E}">
        <p14:creationId xmlns:p14="http://schemas.microsoft.com/office/powerpoint/2010/main" val="3969412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229600" cy="720080"/>
          </a:xfrm>
        </p:spPr>
        <p:txBody>
          <a:bodyPr>
            <a:normAutofit/>
          </a:bodyPr>
          <a:lstStyle/>
          <a:p>
            <a:r>
              <a:rPr lang="cs-CZ" sz="4000" b="1" dirty="0">
                <a:solidFill>
                  <a:srgbClr val="002060"/>
                </a:solidFill>
              </a:rPr>
              <a:t>Periodizace hospodářských aj. dějin</a:t>
            </a:r>
          </a:p>
        </p:txBody>
      </p:sp>
      <p:sp>
        <p:nvSpPr>
          <p:cNvPr id="3" name="Zástupný symbol pro obsah 2"/>
          <p:cNvSpPr>
            <a:spLocks noGrp="1"/>
          </p:cNvSpPr>
          <p:nvPr>
            <p:ph idx="1"/>
          </p:nvPr>
        </p:nvSpPr>
        <p:spPr>
          <a:xfrm>
            <a:off x="395536" y="1052737"/>
            <a:ext cx="8352928" cy="5805264"/>
          </a:xfrm>
        </p:spPr>
        <p:txBody>
          <a:bodyPr>
            <a:normAutofit fontScale="62500" lnSpcReduction="20000"/>
          </a:bodyPr>
          <a:lstStyle/>
          <a:p>
            <a:pPr marL="342900" lvl="1" indent="-342900">
              <a:lnSpc>
                <a:spcPct val="90000"/>
              </a:lnSpc>
              <a:buFont typeface="Wingdings" panose="05000000000000000000" pitchFamily="2" charset="2"/>
              <a:buChar char="§"/>
            </a:pPr>
            <a:r>
              <a:rPr lang="cs-CZ" altLang="cs-CZ" sz="3800" dirty="0"/>
              <a:t>historie lidstva: pravěk, starověk, středověk, novověk, doba nejnovější</a:t>
            </a:r>
          </a:p>
          <a:p>
            <a:pPr>
              <a:lnSpc>
                <a:spcPct val="90000"/>
              </a:lnSpc>
              <a:buFont typeface="Wingdings" panose="05000000000000000000" pitchFamily="2" charset="2"/>
              <a:buChar char="§"/>
            </a:pPr>
            <a:r>
              <a:rPr lang="cs-CZ" altLang="cs-CZ" sz="4500" dirty="0"/>
              <a:t>podle úrovně výrobních sil a výrobních                          </a:t>
            </a:r>
            <a:r>
              <a:rPr lang="cs-CZ" altLang="cs-CZ" sz="3800" dirty="0"/>
              <a:t>(resp. vlastnických) </a:t>
            </a:r>
            <a:r>
              <a:rPr lang="cs-CZ" altLang="cs-CZ" sz="4500" dirty="0"/>
              <a:t>vztahů: </a:t>
            </a:r>
            <a:r>
              <a:rPr lang="cs-CZ" altLang="cs-CZ" sz="4500" b="1" dirty="0"/>
              <a:t>prvobytně-pospolná, otrokářská, feudální, kapitalistická</a:t>
            </a:r>
            <a:r>
              <a:rPr lang="cs-CZ" altLang="cs-CZ" sz="4500" dirty="0"/>
              <a:t> a komunistická </a:t>
            </a:r>
            <a:r>
              <a:rPr lang="cs-CZ" altLang="cs-CZ" sz="3800" dirty="0"/>
              <a:t>(resp. socialistická) </a:t>
            </a:r>
            <a:r>
              <a:rPr lang="cs-CZ" altLang="cs-CZ" sz="4500" b="1" dirty="0"/>
              <a:t>formace</a:t>
            </a:r>
            <a:r>
              <a:rPr lang="cs-CZ" altLang="cs-CZ" sz="4500" dirty="0"/>
              <a:t> </a:t>
            </a:r>
            <a:r>
              <a:rPr lang="cs-CZ" altLang="cs-CZ" i="1" dirty="0"/>
              <a:t>– </a:t>
            </a:r>
            <a:r>
              <a:rPr lang="cs-CZ" altLang="cs-CZ" dirty="0"/>
              <a:t>K. H. Marx &amp; F. Engels</a:t>
            </a:r>
          </a:p>
          <a:p>
            <a:pPr>
              <a:lnSpc>
                <a:spcPct val="90000"/>
              </a:lnSpc>
              <a:buFont typeface="Wingdings" panose="05000000000000000000" pitchFamily="2" charset="2"/>
              <a:buChar char="§"/>
            </a:pPr>
            <a:r>
              <a:rPr lang="cs-CZ" altLang="cs-CZ" sz="4500" b="1" dirty="0"/>
              <a:t>kapitalismus </a:t>
            </a:r>
            <a:r>
              <a:rPr lang="cs-CZ" altLang="cs-CZ" sz="4500" dirty="0"/>
              <a:t>manufakturní a </a:t>
            </a:r>
            <a:r>
              <a:rPr lang="cs-CZ" altLang="cs-CZ" sz="4500" b="1" dirty="0"/>
              <a:t>průmyslový </a:t>
            </a:r>
          </a:p>
          <a:p>
            <a:pPr lvl="1">
              <a:lnSpc>
                <a:spcPct val="90000"/>
              </a:lnSpc>
              <a:buFont typeface="Wingdings" panose="05000000000000000000" pitchFamily="2" charset="2"/>
              <a:buChar char="§"/>
            </a:pPr>
            <a:r>
              <a:rPr lang="cs-CZ" altLang="cs-CZ" sz="3800" dirty="0"/>
              <a:t>průmyslový </a:t>
            </a:r>
            <a:r>
              <a:rPr lang="cs-CZ" altLang="cs-CZ" sz="3800" b="1" dirty="0"/>
              <a:t>kapitalismus volné soutěže</a:t>
            </a:r>
            <a:r>
              <a:rPr lang="cs-CZ" altLang="cs-CZ" sz="3800" dirty="0"/>
              <a:t>  a </a:t>
            </a:r>
            <a:r>
              <a:rPr lang="cs-CZ" altLang="cs-CZ" sz="3800" b="1" dirty="0"/>
              <a:t>kapitalismus monopolní</a:t>
            </a:r>
            <a:r>
              <a:rPr lang="cs-CZ" altLang="cs-CZ" sz="3800" dirty="0"/>
              <a:t>  (imperialismus) </a:t>
            </a:r>
          </a:p>
          <a:p>
            <a:pPr lvl="1">
              <a:lnSpc>
                <a:spcPct val="90000"/>
              </a:lnSpc>
              <a:buFont typeface="Wingdings" panose="05000000000000000000" pitchFamily="2" charset="2"/>
              <a:buChar char="§"/>
            </a:pPr>
            <a:r>
              <a:rPr lang="cs-CZ" altLang="cs-CZ" sz="3800" dirty="0"/>
              <a:t>státně-monopolní kapitalismus, globální kapitalismus, postkapitalismus (tzv. ultraimperialismus) apod.</a:t>
            </a:r>
          </a:p>
          <a:p>
            <a:pPr>
              <a:lnSpc>
                <a:spcPct val="90000"/>
              </a:lnSpc>
              <a:buFont typeface="Wingdings" panose="05000000000000000000" pitchFamily="2" charset="2"/>
              <a:buChar char="§"/>
            </a:pPr>
            <a:r>
              <a:rPr lang="cs-CZ" altLang="cs-CZ" sz="4500" dirty="0"/>
              <a:t>podle dominantních aktivit: společnost </a:t>
            </a:r>
            <a:r>
              <a:rPr lang="cs-CZ" altLang="cs-CZ" sz="5100" b="1" dirty="0"/>
              <a:t>předindustriální</a:t>
            </a:r>
            <a:r>
              <a:rPr lang="cs-CZ" altLang="cs-CZ" sz="4500" b="1" dirty="0"/>
              <a:t> </a:t>
            </a:r>
            <a:r>
              <a:rPr lang="cs-CZ" altLang="cs-CZ" sz="3800" dirty="0"/>
              <a:t>(zemědělství), </a:t>
            </a:r>
            <a:r>
              <a:rPr lang="cs-CZ" altLang="cs-CZ" sz="5100" b="1" dirty="0"/>
              <a:t>industriální</a:t>
            </a:r>
            <a:r>
              <a:rPr lang="cs-CZ" altLang="cs-CZ" sz="4500" b="1" dirty="0"/>
              <a:t> </a:t>
            </a:r>
            <a:r>
              <a:rPr lang="cs-CZ" altLang="cs-CZ" sz="3800" dirty="0"/>
              <a:t>(průmysl) </a:t>
            </a:r>
            <a:r>
              <a:rPr lang="cs-CZ" altLang="cs-CZ" sz="4500" dirty="0"/>
              <a:t>a </a:t>
            </a:r>
            <a:r>
              <a:rPr lang="cs-CZ" altLang="cs-CZ" sz="5100" b="1" dirty="0"/>
              <a:t>postindustriální</a:t>
            </a:r>
            <a:r>
              <a:rPr lang="cs-CZ" altLang="cs-CZ" sz="4500" b="1" dirty="0"/>
              <a:t> </a:t>
            </a:r>
            <a:r>
              <a:rPr lang="cs-CZ" altLang="cs-CZ" sz="3800" dirty="0"/>
              <a:t>(služby) </a:t>
            </a:r>
            <a:r>
              <a:rPr lang="cs-CZ" altLang="cs-CZ" i="1" dirty="0"/>
              <a:t>– </a:t>
            </a:r>
            <a:r>
              <a:rPr lang="cs-CZ" altLang="cs-CZ" dirty="0"/>
              <a:t>R. C. F. Aron, D. Bell, A. </a:t>
            </a:r>
            <a:r>
              <a:rPr lang="cs-CZ" altLang="cs-CZ" dirty="0" err="1"/>
              <a:t>Touraine</a:t>
            </a:r>
            <a:endParaRPr lang="cs-CZ" altLang="cs-CZ" dirty="0"/>
          </a:p>
          <a:p>
            <a:pPr>
              <a:lnSpc>
                <a:spcPct val="90000"/>
              </a:lnSpc>
              <a:buFont typeface="Wingdings" panose="05000000000000000000" pitchFamily="2" charset="2"/>
              <a:buChar char="§"/>
            </a:pPr>
            <a:r>
              <a:rPr lang="cs-CZ" altLang="cs-CZ" sz="3800" dirty="0"/>
              <a:t>obdobně: agrární etapa (</a:t>
            </a:r>
            <a:r>
              <a:rPr lang="cs-CZ" altLang="cs-CZ" sz="3800" b="1" dirty="0"/>
              <a:t>zemědělská společnost </a:t>
            </a:r>
            <a:r>
              <a:rPr lang="cs-CZ" altLang="cs-CZ" sz="3800" b="1" i="1" dirty="0"/>
              <a:t>„první vlny“</a:t>
            </a:r>
            <a:r>
              <a:rPr lang="cs-CZ" altLang="cs-CZ" sz="3800" dirty="0"/>
              <a:t>), industriální etapa (</a:t>
            </a:r>
            <a:r>
              <a:rPr lang="cs-CZ" altLang="cs-CZ" sz="3800" b="1" dirty="0"/>
              <a:t>průmyslová společnost </a:t>
            </a:r>
            <a:r>
              <a:rPr lang="cs-CZ" altLang="cs-CZ" sz="3800" b="1" i="1" dirty="0"/>
              <a:t>„druhé vlny“</a:t>
            </a:r>
            <a:r>
              <a:rPr lang="cs-CZ" altLang="cs-CZ" sz="3800" i="1" dirty="0"/>
              <a:t>) </a:t>
            </a:r>
            <a:r>
              <a:rPr lang="cs-CZ" altLang="cs-CZ" sz="3800" dirty="0"/>
              <a:t>a </a:t>
            </a:r>
            <a:r>
              <a:rPr lang="cs-CZ" altLang="cs-CZ" sz="3800" i="1" dirty="0"/>
              <a:t>„</a:t>
            </a:r>
            <a:r>
              <a:rPr lang="cs-CZ" altLang="cs-CZ" sz="3800" i="1" dirty="0" err="1"/>
              <a:t>superindustriální</a:t>
            </a:r>
            <a:r>
              <a:rPr lang="cs-CZ" altLang="cs-CZ" sz="3800" i="1" dirty="0"/>
              <a:t>“</a:t>
            </a:r>
            <a:r>
              <a:rPr lang="cs-CZ" altLang="cs-CZ" sz="3800" dirty="0"/>
              <a:t> etapa                                                                     (např. </a:t>
            </a:r>
            <a:r>
              <a:rPr lang="cs-CZ" altLang="cs-CZ" sz="3800" b="1" dirty="0"/>
              <a:t>informační společnost </a:t>
            </a:r>
            <a:r>
              <a:rPr lang="cs-CZ" altLang="cs-CZ" sz="3800" b="1" i="1" dirty="0"/>
              <a:t>„třetí vlny“</a:t>
            </a:r>
            <a:r>
              <a:rPr lang="cs-CZ" altLang="cs-CZ" sz="3800" dirty="0"/>
              <a:t>) </a:t>
            </a:r>
            <a:r>
              <a:rPr lang="cs-CZ" altLang="cs-CZ" dirty="0"/>
              <a:t>– A. </a:t>
            </a:r>
            <a:r>
              <a:rPr lang="cs-CZ" altLang="cs-CZ" dirty="0" err="1"/>
              <a:t>Toffler</a:t>
            </a:r>
            <a:endParaRPr lang="cs-CZ" altLang="cs-CZ" dirty="0"/>
          </a:p>
          <a:p>
            <a:pPr lvl="1">
              <a:lnSpc>
                <a:spcPct val="90000"/>
              </a:lnSpc>
              <a:buFont typeface="Wingdings" panose="05000000000000000000" pitchFamily="2" charset="2"/>
              <a:buChar char="§"/>
            </a:pPr>
            <a:endParaRPr lang="cs-CZ" altLang="cs-CZ" sz="4500" dirty="0"/>
          </a:p>
          <a:p>
            <a:pPr lvl="1">
              <a:lnSpc>
                <a:spcPct val="80000"/>
              </a:lnSpc>
              <a:buFont typeface="Wingdings" panose="05000000000000000000" pitchFamily="2" charset="2"/>
              <a:buChar char="§"/>
            </a:pPr>
            <a:endParaRPr lang="cs-CZ" altLang="cs-CZ" sz="4200" dirty="0"/>
          </a:p>
          <a:p>
            <a:pPr lvl="1">
              <a:lnSpc>
                <a:spcPct val="80000"/>
              </a:lnSpc>
              <a:buFontTx/>
              <a:buChar char="•"/>
            </a:pPr>
            <a:endParaRPr lang="cs-CZ" altLang="cs-CZ" sz="2400" dirty="0"/>
          </a:p>
        </p:txBody>
      </p:sp>
    </p:spTree>
    <p:extLst>
      <p:ext uri="{BB962C8B-B14F-4D97-AF65-F5344CB8AC3E}">
        <p14:creationId xmlns:p14="http://schemas.microsoft.com/office/powerpoint/2010/main" val="3223430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2E3C4A-E26B-427A-AB1E-79F20310CAE0}"/>
              </a:ext>
            </a:extLst>
          </p:cNvPr>
          <p:cNvSpPr>
            <a:spLocks noGrp="1"/>
          </p:cNvSpPr>
          <p:nvPr>
            <p:ph type="title"/>
          </p:nvPr>
        </p:nvSpPr>
        <p:spPr>
          <a:xfrm>
            <a:off x="457200" y="116632"/>
            <a:ext cx="8229600" cy="576064"/>
          </a:xfrm>
        </p:spPr>
        <p:txBody>
          <a:bodyPr>
            <a:noAutofit/>
          </a:bodyPr>
          <a:lstStyle/>
          <a:p>
            <a:r>
              <a:rPr lang="cs-CZ" sz="4000" b="1" dirty="0"/>
              <a:t>Teorie sektorů </a:t>
            </a:r>
          </a:p>
        </p:txBody>
      </p:sp>
      <p:sp>
        <p:nvSpPr>
          <p:cNvPr id="3" name="Zástupný obsah 2">
            <a:extLst>
              <a:ext uri="{FF2B5EF4-FFF2-40B4-BE49-F238E27FC236}">
                <a16:creationId xmlns:a16="http://schemas.microsoft.com/office/drawing/2014/main" id="{56751512-5AB5-4B18-9DF0-98E4D5D1EE13}"/>
              </a:ext>
            </a:extLst>
          </p:cNvPr>
          <p:cNvSpPr>
            <a:spLocks noGrp="1"/>
          </p:cNvSpPr>
          <p:nvPr>
            <p:ph idx="1"/>
          </p:nvPr>
        </p:nvSpPr>
        <p:spPr>
          <a:xfrm>
            <a:off x="457200" y="692696"/>
            <a:ext cx="8363272" cy="6165304"/>
          </a:xfrm>
        </p:spPr>
        <p:txBody>
          <a:bodyPr>
            <a:normAutofit lnSpcReduction="10000"/>
          </a:bodyPr>
          <a:lstStyle/>
          <a:p>
            <a:pPr>
              <a:buFont typeface="Wingdings" panose="05000000000000000000" pitchFamily="2" charset="2"/>
              <a:buChar char="§"/>
            </a:pPr>
            <a:r>
              <a:rPr lang="cs-CZ" sz="1800" b="1" dirty="0"/>
              <a:t>teorie </a:t>
            </a:r>
            <a:r>
              <a:rPr lang="cs-CZ" sz="2000" b="1" dirty="0"/>
              <a:t>3</a:t>
            </a:r>
            <a:r>
              <a:rPr lang="cs-CZ" sz="1800" b="1" dirty="0"/>
              <a:t> sektorů </a:t>
            </a:r>
            <a:r>
              <a:rPr lang="cs-CZ" sz="1600" dirty="0"/>
              <a:t>– A. B. G. </a:t>
            </a:r>
            <a:r>
              <a:rPr lang="cs-CZ" sz="1600" dirty="0" err="1"/>
              <a:t>Fisher</a:t>
            </a:r>
            <a:r>
              <a:rPr lang="cs-CZ" sz="1600" dirty="0"/>
              <a:t>, </a:t>
            </a:r>
            <a:r>
              <a:rPr lang="cs-CZ" sz="1600" dirty="0">
                <a:effectLst/>
              </a:rPr>
              <a:t>C. G. Clark, J. </a:t>
            </a:r>
            <a:r>
              <a:rPr lang="cs-CZ" sz="1600" dirty="0" err="1">
                <a:effectLst/>
              </a:rPr>
              <a:t>Fourastié</a:t>
            </a:r>
            <a:endParaRPr lang="cs-CZ" sz="1600" dirty="0"/>
          </a:p>
          <a:p>
            <a:pPr lvl="1">
              <a:buFont typeface="Wingdings" panose="05000000000000000000" pitchFamily="2" charset="2"/>
              <a:buChar char="§"/>
            </a:pPr>
            <a:r>
              <a:rPr lang="cs-CZ" sz="1800" b="1" dirty="0">
                <a:effectLst/>
              </a:rPr>
              <a:t>sektor primární </a:t>
            </a:r>
            <a:r>
              <a:rPr lang="cs-CZ" sz="1600" dirty="0">
                <a:effectLst/>
              </a:rPr>
              <a:t>(zemědělství), </a:t>
            </a:r>
            <a:r>
              <a:rPr lang="cs-CZ" sz="1800" b="1" dirty="0">
                <a:effectLst/>
              </a:rPr>
              <a:t>sekundární </a:t>
            </a:r>
            <a:r>
              <a:rPr lang="cs-CZ" sz="1600" dirty="0">
                <a:effectLst/>
              </a:rPr>
              <a:t>(průmysl), </a:t>
            </a:r>
            <a:r>
              <a:rPr lang="cs-CZ" sz="1800" b="1" dirty="0">
                <a:effectLst/>
              </a:rPr>
              <a:t>terciární </a:t>
            </a:r>
            <a:r>
              <a:rPr lang="cs-CZ" sz="1600" dirty="0">
                <a:effectLst/>
              </a:rPr>
              <a:t>(služby)</a:t>
            </a:r>
          </a:p>
          <a:p>
            <a:pPr lvl="1">
              <a:buFont typeface="Wingdings" panose="05000000000000000000" pitchFamily="2" charset="2"/>
              <a:buChar char="§"/>
            </a:pPr>
            <a:r>
              <a:rPr lang="cs-CZ" sz="1600" dirty="0"/>
              <a:t>příčiny sektorových změn – </a:t>
            </a:r>
            <a:r>
              <a:rPr lang="cs-CZ" sz="1600" dirty="0">
                <a:effectLst/>
              </a:rPr>
              <a:t>změny ve spotřebě a reálných příjmech, přesuny poptávek, dynamika produktivity práce, technický a technologický pokrok, více kritérií pro rozdělování do sektorů (H. J. Pohl), mezisektorové změny urychluje globalizace</a:t>
            </a:r>
          </a:p>
          <a:p>
            <a:pPr lvl="1">
              <a:buFont typeface="Wingdings" panose="05000000000000000000" pitchFamily="2" charset="2"/>
              <a:buChar char="§"/>
            </a:pPr>
            <a:r>
              <a:rPr lang="cs-CZ" sz="1600" dirty="0"/>
              <a:t>růst terciéru stimulovaný poptávkou versus růst vyvolán nabídkou služeb (W. J. </a:t>
            </a:r>
            <a:r>
              <a:rPr lang="cs-CZ" sz="1600" dirty="0" err="1"/>
              <a:t>Baumol</a:t>
            </a:r>
            <a:r>
              <a:rPr lang="cs-CZ" sz="1600" dirty="0"/>
              <a:t>)</a:t>
            </a:r>
          </a:p>
          <a:p>
            <a:pPr lvl="1">
              <a:buFont typeface="Wingdings" panose="05000000000000000000" pitchFamily="2" charset="2"/>
              <a:buChar char="§"/>
            </a:pPr>
            <a:r>
              <a:rPr lang="cs-CZ" sz="1600" dirty="0"/>
              <a:t>vývoj a různé klasifikace sektoru služeb (H. </a:t>
            </a:r>
            <a:r>
              <a:rPr lang="cs-CZ" sz="1600" dirty="0" err="1"/>
              <a:t>Katouzian</a:t>
            </a:r>
            <a:r>
              <a:rPr lang="cs-CZ" sz="1600" dirty="0"/>
              <a:t>, N. </a:t>
            </a:r>
            <a:r>
              <a:rPr lang="cs-CZ" sz="1600" dirty="0" err="1">
                <a:effectLst/>
              </a:rPr>
              <a:t>Palan</a:t>
            </a:r>
            <a:r>
              <a:rPr lang="cs-CZ" sz="1600" dirty="0">
                <a:effectLst/>
              </a:rPr>
              <a:t>, C. </a:t>
            </a:r>
            <a:r>
              <a:rPr lang="cs-CZ" sz="1600" dirty="0" err="1">
                <a:effectLst/>
              </a:rPr>
              <a:t>Schmiedeberg</a:t>
            </a:r>
            <a:r>
              <a:rPr lang="cs-CZ" sz="1600" dirty="0"/>
              <a:t>)</a:t>
            </a:r>
          </a:p>
          <a:p>
            <a:pPr lvl="1">
              <a:buFont typeface="Wingdings" panose="05000000000000000000" pitchFamily="2" charset="2"/>
              <a:buChar char="§"/>
            </a:pPr>
            <a:r>
              <a:rPr lang="cs-CZ" sz="1600" dirty="0"/>
              <a:t>plným cyklem (</a:t>
            </a:r>
            <a:r>
              <a:rPr lang="cs-CZ" sz="1800" b="1" dirty="0"/>
              <a:t>primární – industriální – terciární společnost</a:t>
            </a:r>
            <a:r>
              <a:rPr lang="cs-CZ" sz="1600" dirty="0"/>
              <a:t>) prošly vyspělé země, modifikace u méně vyspělých zemí (větší podíl zemědělství, chybí industriální fáze)  </a:t>
            </a:r>
          </a:p>
          <a:p>
            <a:pPr>
              <a:buFont typeface="Wingdings" panose="05000000000000000000" pitchFamily="2" charset="2"/>
              <a:buChar char="§"/>
            </a:pPr>
            <a:r>
              <a:rPr lang="cs-CZ" sz="1800" b="1" dirty="0">
                <a:effectLst/>
              </a:rPr>
              <a:t>teorie </a:t>
            </a:r>
            <a:r>
              <a:rPr lang="cs-CZ" sz="2000" b="1" dirty="0">
                <a:effectLst/>
              </a:rPr>
              <a:t>4 </a:t>
            </a:r>
            <a:r>
              <a:rPr lang="cs-CZ" sz="1800" b="1" dirty="0">
                <a:effectLst/>
              </a:rPr>
              <a:t>a </a:t>
            </a:r>
            <a:r>
              <a:rPr lang="cs-CZ" sz="2000" b="1" dirty="0">
                <a:effectLst/>
              </a:rPr>
              <a:t>5</a:t>
            </a:r>
            <a:r>
              <a:rPr lang="cs-CZ" sz="1800" b="1" dirty="0">
                <a:effectLst/>
              </a:rPr>
              <a:t> sektorů</a:t>
            </a:r>
          </a:p>
          <a:p>
            <a:pPr lvl="1">
              <a:buFont typeface="Wingdings" panose="05000000000000000000" pitchFamily="2" charset="2"/>
              <a:buChar char="§"/>
            </a:pPr>
            <a:r>
              <a:rPr lang="cs-CZ" sz="1800" b="1" dirty="0" err="1"/>
              <a:t>terciarizace</a:t>
            </a:r>
            <a:r>
              <a:rPr lang="cs-CZ" sz="1600" dirty="0"/>
              <a:t>, r</a:t>
            </a:r>
            <a:r>
              <a:rPr lang="cs-CZ" sz="1600" dirty="0">
                <a:effectLst/>
              </a:rPr>
              <a:t>ozrůstání terciárních aktivit a odvětvové diverzifikace sektoru služeb</a:t>
            </a:r>
          </a:p>
          <a:p>
            <a:pPr lvl="1">
              <a:buFont typeface="Wingdings" panose="05000000000000000000" pitchFamily="2" charset="2"/>
              <a:buChar char="§"/>
            </a:pPr>
            <a:r>
              <a:rPr lang="cs-CZ" sz="1800" b="1" dirty="0"/>
              <a:t>sektor kvartérní </a:t>
            </a:r>
            <a:r>
              <a:rPr lang="cs-CZ" sz="1600" dirty="0"/>
              <a:t>založený na znalostech (</a:t>
            </a:r>
            <a:r>
              <a:rPr lang="cs-CZ" sz="1800" b="1" dirty="0"/>
              <a:t>znalostní sektor</a:t>
            </a:r>
            <a:r>
              <a:rPr lang="cs-CZ" sz="1600" dirty="0"/>
              <a:t>) zahrnuje vědomostní část ekonomiky, zejména vědu a výzkum</a:t>
            </a:r>
          </a:p>
          <a:p>
            <a:pPr lvl="1">
              <a:buFont typeface="Wingdings" panose="05000000000000000000" pitchFamily="2" charset="2"/>
              <a:buChar char="§"/>
            </a:pPr>
            <a:r>
              <a:rPr lang="cs-CZ" sz="1800" b="1" dirty="0"/>
              <a:t>různá pojetí a šíře vymezení kvartéru                                                                    </a:t>
            </a:r>
            <a:r>
              <a:rPr lang="cs-CZ" sz="1600" dirty="0"/>
              <a:t>(např. včetně veškerých služeb založených na znalostech a informacích – vzdělávání, odvětví ITC, poradenství, někdy včetně zábavního průmyslu – průmyslu volného času)</a:t>
            </a:r>
          </a:p>
          <a:p>
            <a:pPr lvl="1">
              <a:buFont typeface="Wingdings" panose="05000000000000000000" pitchFamily="2" charset="2"/>
              <a:buChar char="§"/>
            </a:pPr>
            <a:r>
              <a:rPr lang="cs-CZ" sz="1600" dirty="0"/>
              <a:t>někdy vyčleňován </a:t>
            </a:r>
            <a:r>
              <a:rPr lang="cs-CZ" sz="1800" b="1" dirty="0"/>
              <a:t>sektor </a:t>
            </a:r>
            <a:r>
              <a:rPr lang="cs-CZ" sz="1800" b="1" dirty="0" err="1"/>
              <a:t>kvintérní</a:t>
            </a:r>
            <a:r>
              <a:rPr lang="cs-CZ" sz="1800" b="1" dirty="0"/>
              <a:t> </a:t>
            </a:r>
            <a:endParaRPr lang="cs-CZ" sz="1800" b="1" dirty="0">
              <a:effectLst/>
            </a:endParaRPr>
          </a:p>
          <a:p>
            <a:pPr lvl="2">
              <a:buFont typeface="Wingdings" panose="05000000000000000000" pitchFamily="2" charset="2"/>
              <a:buChar char="§"/>
            </a:pPr>
            <a:r>
              <a:rPr lang="cs-CZ" sz="1600" b="1" dirty="0">
                <a:effectLst/>
              </a:rPr>
              <a:t>terciární sektor </a:t>
            </a:r>
            <a:r>
              <a:rPr lang="cs-CZ" sz="1600" dirty="0">
                <a:effectLst/>
              </a:rPr>
              <a:t>– činnosti a služby s vysokým podíle méně kvalifikované práce (obchodní a osobní služby, maloobchod, pohostinství ...)</a:t>
            </a:r>
          </a:p>
          <a:p>
            <a:pPr lvl="2">
              <a:buFont typeface="Wingdings" panose="05000000000000000000" pitchFamily="2" charset="2"/>
              <a:buChar char="§"/>
            </a:pPr>
            <a:r>
              <a:rPr lang="cs-CZ" sz="1600" b="1" dirty="0">
                <a:effectLst/>
              </a:rPr>
              <a:t>kvartérní sektor </a:t>
            </a:r>
            <a:r>
              <a:rPr lang="cs-CZ" sz="1600" dirty="0">
                <a:effectLst/>
              </a:rPr>
              <a:t>– vysoce specializované činnosti a služby s vysokými nároky na kvalifikovanou práci (informační činnosti, finance ...)</a:t>
            </a:r>
          </a:p>
          <a:p>
            <a:pPr lvl="2">
              <a:buFont typeface="Wingdings" panose="05000000000000000000" pitchFamily="2" charset="2"/>
              <a:buChar char="§"/>
            </a:pPr>
            <a:r>
              <a:rPr lang="cs-CZ" sz="1600" b="1" dirty="0" err="1">
                <a:effectLst/>
              </a:rPr>
              <a:t>kvintérní</a:t>
            </a:r>
            <a:r>
              <a:rPr lang="cs-CZ" sz="1600" b="1" dirty="0">
                <a:effectLst/>
              </a:rPr>
              <a:t> sektor </a:t>
            </a:r>
            <a:r>
              <a:rPr lang="cs-CZ" sz="1600" dirty="0">
                <a:effectLst/>
              </a:rPr>
              <a:t>– aktivity spojené s rozhodováním, interpretací myšlenek a informací, inovace, věda, výzkum, vysoký management</a:t>
            </a:r>
          </a:p>
          <a:p>
            <a:pPr lvl="1">
              <a:buFont typeface="Wingdings" panose="05000000000000000000" pitchFamily="2" charset="2"/>
              <a:buChar char="§"/>
            </a:pPr>
            <a:endParaRPr lang="cs-CZ" sz="1200" dirty="0"/>
          </a:p>
        </p:txBody>
      </p:sp>
    </p:spTree>
    <p:extLst>
      <p:ext uri="{BB962C8B-B14F-4D97-AF65-F5344CB8AC3E}">
        <p14:creationId xmlns:p14="http://schemas.microsoft.com/office/powerpoint/2010/main" val="506316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6D8738-584B-4AC3-B0F8-3152B8B75F89}"/>
              </a:ext>
            </a:extLst>
          </p:cNvPr>
          <p:cNvSpPr>
            <a:spLocks noGrp="1"/>
          </p:cNvSpPr>
          <p:nvPr>
            <p:ph type="title"/>
          </p:nvPr>
        </p:nvSpPr>
        <p:spPr>
          <a:xfrm>
            <a:off x="479878" y="116632"/>
            <a:ext cx="8229600" cy="1080120"/>
          </a:xfrm>
        </p:spPr>
        <p:txBody>
          <a:bodyPr>
            <a:noAutofit/>
          </a:bodyPr>
          <a:lstStyle/>
          <a:p>
            <a:r>
              <a:rPr lang="cs-CZ" sz="3600" b="1" dirty="0"/>
              <a:t>Iluze postindustriální společnosti                  versus realita </a:t>
            </a:r>
            <a:r>
              <a:rPr lang="cs-CZ" sz="3600" b="1" dirty="0" err="1"/>
              <a:t>deindustrializace</a:t>
            </a:r>
            <a:r>
              <a:rPr lang="cs-CZ" sz="3600" b="1" dirty="0"/>
              <a:t> </a:t>
            </a:r>
          </a:p>
        </p:txBody>
      </p:sp>
      <p:sp>
        <p:nvSpPr>
          <p:cNvPr id="3" name="Zástupný obsah 2">
            <a:extLst>
              <a:ext uri="{FF2B5EF4-FFF2-40B4-BE49-F238E27FC236}">
                <a16:creationId xmlns:a16="http://schemas.microsoft.com/office/drawing/2014/main" id="{0A198653-4D5F-4035-9ADE-713B4616C0E3}"/>
              </a:ext>
            </a:extLst>
          </p:cNvPr>
          <p:cNvSpPr>
            <a:spLocks noGrp="1"/>
          </p:cNvSpPr>
          <p:nvPr>
            <p:ph idx="1"/>
          </p:nvPr>
        </p:nvSpPr>
        <p:spPr>
          <a:xfrm>
            <a:off x="457200" y="1196752"/>
            <a:ext cx="8229600" cy="5661248"/>
          </a:xfrm>
        </p:spPr>
        <p:txBody>
          <a:bodyPr>
            <a:normAutofit fontScale="92500"/>
          </a:bodyPr>
          <a:lstStyle/>
          <a:p>
            <a:pPr>
              <a:buFont typeface="Wingdings" panose="05000000000000000000" pitchFamily="2" charset="2"/>
              <a:buChar char="§"/>
            </a:pPr>
            <a:r>
              <a:rPr lang="cs-CZ" sz="1900" dirty="0">
                <a:effectLst/>
                <a:latin typeface="+mn-lt"/>
                <a:ea typeface="Times New Roman" panose="02020603050405020304" pitchFamily="18" charset="0"/>
              </a:rPr>
              <a:t>dle </a:t>
            </a:r>
            <a:r>
              <a:rPr lang="cs-CZ" sz="1900" dirty="0" err="1">
                <a:effectLst/>
                <a:latin typeface="+mn-lt"/>
                <a:ea typeface="Times New Roman" panose="02020603050405020304" pitchFamily="18" charset="0"/>
              </a:rPr>
              <a:t>Sušová-Salminen</a:t>
            </a:r>
            <a:r>
              <a:rPr lang="cs-CZ" sz="1900" dirty="0">
                <a:effectLst/>
                <a:latin typeface="+mn-lt"/>
                <a:ea typeface="Times New Roman" panose="02020603050405020304" pitchFamily="18" charset="0"/>
              </a:rPr>
              <a:t>, V., Švihlíková, I. (</a:t>
            </a:r>
            <a:r>
              <a:rPr lang="cs-CZ" sz="1900" dirty="0" err="1">
                <a:effectLst/>
                <a:latin typeface="+mn-lt"/>
                <a:ea typeface="Times New Roman" panose="02020603050405020304" pitchFamily="18" charset="0"/>
              </a:rPr>
              <a:t>eds</a:t>
            </a:r>
            <a:r>
              <a:rPr lang="cs-CZ" sz="1900" dirty="0">
                <a:effectLst/>
                <a:latin typeface="+mn-lt"/>
                <a:ea typeface="Times New Roman" panose="02020603050405020304" pitchFamily="18" charset="0"/>
              </a:rPr>
              <a:t>.): </a:t>
            </a:r>
            <a:r>
              <a:rPr lang="cs-CZ" sz="1900" i="1" dirty="0">
                <a:effectLst/>
                <a:latin typeface="+mn-lt"/>
                <a:ea typeface="Times New Roman" panose="02020603050405020304" pitchFamily="18" charset="0"/>
              </a:rPr>
              <a:t>Pandemie covid-19: Konec neoliberální globalizace?</a:t>
            </a:r>
            <a:r>
              <a:rPr lang="cs-CZ" sz="1900" dirty="0">
                <a:effectLst/>
                <a:latin typeface="+mn-lt"/>
                <a:ea typeface="Times New Roman" panose="02020603050405020304" pitchFamily="18" charset="0"/>
              </a:rPr>
              <a:t> Praha, Argument OVIA 2020 </a:t>
            </a:r>
            <a:endParaRPr lang="cs-CZ" sz="1900" dirty="0">
              <a:effectLst/>
              <a:ea typeface="Times New Roman" panose="02020603050405020304" pitchFamily="18" charset="0"/>
            </a:endParaRPr>
          </a:p>
          <a:p>
            <a:pPr lvl="1">
              <a:buFont typeface="Wingdings" panose="05000000000000000000" pitchFamily="2" charset="2"/>
              <a:buChar char="§"/>
            </a:pPr>
            <a:r>
              <a:rPr lang="cs-CZ" sz="1700" i="1" dirty="0">
                <a:effectLst/>
                <a:ea typeface="Times New Roman" panose="02020603050405020304" pitchFamily="18" charset="0"/>
              </a:rPr>
              <a:t>„Již déle než půl století se věří, že </a:t>
            </a:r>
            <a:r>
              <a:rPr lang="cs-CZ" sz="1700" b="1" i="1" dirty="0">
                <a:effectLst/>
                <a:ea typeface="Times New Roman" panose="02020603050405020304" pitchFamily="18" charset="0"/>
              </a:rPr>
              <a:t>ekonomické a sociální potíže spojené s procesem </a:t>
            </a:r>
            <a:r>
              <a:rPr lang="cs-CZ" sz="1700" b="1" i="1" dirty="0" err="1">
                <a:effectLst/>
                <a:ea typeface="Times New Roman" panose="02020603050405020304" pitchFamily="18" charset="0"/>
              </a:rPr>
              <a:t>deindustrializace</a:t>
            </a:r>
            <a:r>
              <a:rPr lang="cs-CZ" sz="1700" b="1" i="1" dirty="0">
                <a:effectLst/>
                <a:ea typeface="Times New Roman" panose="02020603050405020304" pitchFamily="18" charset="0"/>
              </a:rPr>
              <a:t> budou vyřešeny přesunem ekonomicky aktivní populace do oblasti služeb</a:t>
            </a:r>
            <a:r>
              <a:rPr lang="cs-CZ" sz="1700" i="1" dirty="0">
                <a:effectLst/>
                <a:ea typeface="Times New Roman" panose="02020603050405020304" pitchFamily="18" charset="0"/>
              </a:rPr>
              <a:t>. Příchod </a:t>
            </a:r>
            <a:r>
              <a:rPr lang="cs-CZ" sz="1700" b="1" i="1" dirty="0">
                <a:effectLst/>
                <a:ea typeface="Times New Roman" panose="02020603050405020304" pitchFamily="18" charset="0"/>
              </a:rPr>
              <a:t>takzvané postindustriální společnosti</a:t>
            </a:r>
            <a:r>
              <a:rPr lang="cs-CZ" sz="1700" i="1" dirty="0">
                <a:effectLst/>
                <a:ea typeface="Times New Roman" panose="02020603050405020304" pitchFamily="18" charset="0"/>
              </a:rPr>
              <a:t>, o kterém se ve druhé polovině 20. století hovoří stále hlasitěji, je dokládán tím, že </a:t>
            </a:r>
            <a:r>
              <a:rPr lang="cs-CZ" sz="1700" b="1" i="1" dirty="0">
                <a:effectLst/>
                <a:ea typeface="Times New Roman" panose="02020603050405020304" pitchFamily="18" charset="0"/>
              </a:rPr>
              <a:t>počet lidí činných v terciárním sektoru převýšil počet lidí pracujících v továrnách. Poprvé se tak stalo ve Spojených státech v průběhu padesátých let 20. století, země západní Evropy následovaly se zpožděním zhruba jedné až dvou dekád</a:t>
            </a:r>
            <a:r>
              <a:rPr lang="cs-CZ" sz="1700" i="1" dirty="0">
                <a:effectLst/>
                <a:ea typeface="Times New Roman" panose="02020603050405020304" pitchFamily="18" charset="0"/>
              </a:rPr>
              <a:t>. Poněkud naivně se přitom předpokládá, že se tím na vyšší úrovni zopakuje to, co se podařilo při zániku agrární společnosti. Tehdy se pracovní síla přesunula z polí do továren, lidé si vydělali více, hospodářský růst neobyčejně poskočil, což umožnilo nastartovat masovou spotřebu. Ukazuje se, že nástup společnosti služeb tuto logiku nezopakoval. Na rozdíl od předchozího případu totiž </a:t>
            </a:r>
            <a:r>
              <a:rPr lang="cs-CZ" sz="1700" b="1" i="1" dirty="0">
                <a:effectLst/>
                <a:ea typeface="Times New Roman" panose="02020603050405020304" pitchFamily="18" charset="0"/>
              </a:rPr>
              <a:t>lidé nyní přecházejí od práce s vysokým růstem produktivity k činnostem, které mají z mnoha důvodů růst produktivity mnohem nižší</a:t>
            </a:r>
            <a:r>
              <a:rPr lang="cs-CZ" sz="1700" i="1" dirty="0">
                <a:effectLst/>
                <a:ea typeface="Times New Roman" panose="02020603050405020304" pitchFamily="18" charset="0"/>
              </a:rPr>
              <a:t>. Zjednodušeně lze říci, že ve stejné době, kdy muži ztrácejí dobře placenou práci v továrnách, nastupují ženy do služeb, ve kterých si v průměru vydělají mnohem méně“ </a:t>
            </a:r>
            <a:r>
              <a:rPr lang="cs-CZ" sz="1700" dirty="0">
                <a:effectLst/>
                <a:ea typeface="Times New Roman" panose="02020603050405020304" pitchFamily="18" charset="0"/>
              </a:rPr>
              <a:t>(J. Keller, s. 26) </a:t>
            </a:r>
          </a:p>
          <a:p>
            <a:pPr>
              <a:buFont typeface="Wingdings" panose="05000000000000000000" pitchFamily="2" charset="2"/>
              <a:buChar char="§"/>
            </a:pPr>
            <a:r>
              <a:rPr lang="cs-CZ" sz="1900" dirty="0">
                <a:effectLst/>
                <a:ea typeface="Times New Roman" panose="02020603050405020304" pitchFamily="18" charset="0"/>
              </a:rPr>
              <a:t>z příchodu postindustriální éry </a:t>
            </a:r>
            <a:r>
              <a:rPr lang="cs-CZ" sz="1900" b="1" dirty="0">
                <a:effectLst/>
                <a:ea typeface="Times New Roman" panose="02020603050405020304" pitchFamily="18" charset="0"/>
              </a:rPr>
              <a:t>neprofitují všichni</a:t>
            </a:r>
            <a:r>
              <a:rPr lang="cs-CZ" sz="1900" dirty="0">
                <a:effectLst/>
                <a:ea typeface="Times New Roman" panose="02020603050405020304" pitchFamily="18" charset="0"/>
              </a:rPr>
              <a:t>, </a:t>
            </a:r>
            <a:r>
              <a:rPr lang="cs-CZ" sz="1900" b="1" dirty="0">
                <a:effectLst/>
                <a:ea typeface="Times New Roman" panose="02020603050405020304" pitchFamily="18" charset="0"/>
              </a:rPr>
              <a:t>nová sociální rizika</a:t>
            </a:r>
            <a:r>
              <a:rPr lang="cs-CZ" sz="1900" dirty="0">
                <a:effectLst/>
                <a:ea typeface="Times New Roman" panose="02020603050405020304" pitchFamily="18" charset="0"/>
              </a:rPr>
              <a:t>, eroze starých pojistek soudržnosti (fungující trhy práce, sociální stát, soudržná rodina)  </a:t>
            </a:r>
          </a:p>
          <a:p>
            <a:pPr>
              <a:buFont typeface="Wingdings" panose="05000000000000000000" pitchFamily="2" charset="2"/>
              <a:buChar char="§"/>
            </a:pPr>
            <a:r>
              <a:rPr lang="cs-CZ" sz="1900" b="1" dirty="0">
                <a:ea typeface="Times New Roman" panose="02020603050405020304" pitchFamily="18" charset="0"/>
              </a:rPr>
              <a:t>zranitelnost ekonomiky </a:t>
            </a:r>
            <a:r>
              <a:rPr lang="cs-CZ" sz="1900" dirty="0">
                <a:ea typeface="Times New Roman" panose="02020603050405020304" pitchFamily="18" charset="0"/>
              </a:rPr>
              <a:t>založené na službách umocňuje pandemie</a:t>
            </a:r>
            <a:endParaRPr lang="cs-CZ" sz="1900" dirty="0">
              <a:effectLst/>
              <a:ea typeface="Times New Roman" panose="02020603050405020304" pitchFamily="18" charset="0"/>
            </a:endParaRPr>
          </a:p>
          <a:p>
            <a:pPr>
              <a:buFont typeface="Wingdings" panose="05000000000000000000" pitchFamily="2" charset="2"/>
              <a:buChar char="§"/>
            </a:pPr>
            <a:r>
              <a:rPr lang="cs-CZ" sz="1900" dirty="0"/>
              <a:t>trendy </a:t>
            </a:r>
            <a:r>
              <a:rPr lang="cs-CZ" sz="1900" b="1" dirty="0" err="1"/>
              <a:t>reindustrializace</a:t>
            </a:r>
            <a:r>
              <a:rPr lang="cs-CZ" sz="1900" dirty="0"/>
              <a:t> </a:t>
            </a:r>
          </a:p>
        </p:txBody>
      </p:sp>
    </p:spTree>
    <p:extLst>
      <p:ext uri="{BB962C8B-B14F-4D97-AF65-F5344CB8AC3E}">
        <p14:creationId xmlns:p14="http://schemas.microsoft.com/office/powerpoint/2010/main" val="2331916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504056"/>
          </a:xfrm>
        </p:spPr>
        <p:txBody>
          <a:bodyPr>
            <a:normAutofit fontScale="90000"/>
          </a:bodyPr>
          <a:lstStyle/>
          <a:p>
            <a:r>
              <a:rPr lang="cs-CZ" b="1" dirty="0">
                <a:solidFill>
                  <a:srgbClr val="002060"/>
                </a:solidFill>
              </a:rPr>
              <a:t>Teorie transformace kapitalismu </a:t>
            </a:r>
          </a:p>
        </p:txBody>
      </p:sp>
      <p:sp>
        <p:nvSpPr>
          <p:cNvPr id="3" name="Zástupný symbol pro obsah 2"/>
          <p:cNvSpPr>
            <a:spLocks noGrp="1"/>
          </p:cNvSpPr>
          <p:nvPr>
            <p:ph idx="1"/>
          </p:nvPr>
        </p:nvSpPr>
        <p:spPr>
          <a:xfrm>
            <a:off x="179512" y="836712"/>
            <a:ext cx="8856984" cy="6120680"/>
          </a:xfrm>
        </p:spPr>
        <p:txBody>
          <a:bodyPr>
            <a:normAutofit fontScale="77500" lnSpcReduction="20000"/>
          </a:bodyPr>
          <a:lstStyle/>
          <a:p>
            <a:pPr marL="0" indent="0">
              <a:buNone/>
            </a:pPr>
            <a:r>
              <a:rPr lang="cs-CZ" sz="3400" b="1" dirty="0"/>
              <a:t>moderní kapitalismus po II. SV</a:t>
            </a:r>
            <a:r>
              <a:rPr lang="cs-CZ" sz="3400" dirty="0"/>
              <a:t>, resp. dnešní </a:t>
            </a:r>
            <a:r>
              <a:rPr lang="cs-CZ" sz="3400" b="1" dirty="0"/>
              <a:t>postkapitalismus         </a:t>
            </a:r>
            <a:r>
              <a:rPr lang="cs-CZ" sz="3400" dirty="0"/>
              <a:t> </a:t>
            </a:r>
            <a:r>
              <a:rPr lang="cs-CZ" sz="2600" dirty="0"/>
              <a:t>(P. </a:t>
            </a:r>
            <a:r>
              <a:rPr lang="cs-CZ" sz="2600" dirty="0" err="1"/>
              <a:t>Mason</a:t>
            </a:r>
            <a:r>
              <a:rPr lang="cs-CZ" sz="2600" dirty="0"/>
              <a:t>, P. F. </a:t>
            </a:r>
            <a:r>
              <a:rPr lang="cs-CZ" sz="2600" dirty="0" err="1"/>
              <a:t>Drucker</a:t>
            </a:r>
            <a:r>
              <a:rPr lang="cs-CZ" sz="2600" dirty="0"/>
              <a:t>) </a:t>
            </a:r>
            <a:r>
              <a:rPr lang="cs-CZ" sz="3400" dirty="0"/>
              <a:t>se měl </a:t>
            </a:r>
            <a:r>
              <a:rPr lang="cs-CZ" sz="3400" i="1" dirty="0"/>
              <a:t>„obrodit“ </a:t>
            </a:r>
            <a:r>
              <a:rPr lang="cs-CZ" sz="3400" dirty="0"/>
              <a:t>a stát společností</a:t>
            </a:r>
          </a:p>
          <a:p>
            <a:pPr>
              <a:buFont typeface="Wingdings" panose="05000000000000000000" pitchFamily="2" charset="2"/>
              <a:buChar char="§"/>
            </a:pPr>
            <a:r>
              <a:rPr lang="cs-CZ" b="1" dirty="0"/>
              <a:t>industriální </a:t>
            </a:r>
            <a:r>
              <a:rPr lang="cs-CZ" sz="2600" dirty="0"/>
              <a:t>(R. C. F. Aron, J. K. </a:t>
            </a:r>
            <a:r>
              <a:rPr lang="cs-CZ" sz="2600" dirty="0" err="1"/>
              <a:t>Galbraith</a:t>
            </a:r>
            <a:r>
              <a:rPr lang="cs-CZ" sz="2600" dirty="0"/>
              <a:t>)</a:t>
            </a:r>
            <a:r>
              <a:rPr lang="cs-CZ" dirty="0"/>
              <a:t>, resp. </a:t>
            </a:r>
            <a:r>
              <a:rPr lang="cs-CZ" b="1" dirty="0"/>
              <a:t>postindustriální </a:t>
            </a:r>
            <a:r>
              <a:rPr lang="cs-CZ" sz="2600" dirty="0"/>
              <a:t>(D. Bell)</a:t>
            </a:r>
          </a:p>
          <a:p>
            <a:pPr>
              <a:buFont typeface="Wingdings" panose="05000000000000000000" pitchFamily="2" charset="2"/>
              <a:buChar char="§"/>
            </a:pPr>
            <a:r>
              <a:rPr lang="cs-CZ" b="1" dirty="0" err="1"/>
              <a:t>technotronní</a:t>
            </a:r>
            <a:r>
              <a:rPr lang="cs-CZ" dirty="0"/>
              <a:t>,</a:t>
            </a:r>
            <a:r>
              <a:rPr lang="cs-CZ" b="1" dirty="0"/>
              <a:t> kyberneticko-elektronickou </a:t>
            </a:r>
            <a:r>
              <a:rPr lang="cs-CZ" sz="2600" dirty="0"/>
              <a:t>(Z. K. </a:t>
            </a:r>
            <a:r>
              <a:rPr lang="cs-CZ" sz="2600" dirty="0" err="1"/>
              <a:t>Brzezinski</a:t>
            </a:r>
            <a:r>
              <a:rPr lang="cs-CZ" sz="2600" dirty="0"/>
              <a:t>)</a:t>
            </a:r>
          </a:p>
          <a:p>
            <a:pPr>
              <a:buFont typeface="Wingdings" panose="05000000000000000000" pitchFamily="2" charset="2"/>
              <a:buChar char="§"/>
            </a:pPr>
            <a:r>
              <a:rPr lang="cs-CZ" b="1" dirty="0"/>
              <a:t>informační</a:t>
            </a:r>
            <a:r>
              <a:rPr lang="cs-CZ" dirty="0"/>
              <a:t>, resp. </a:t>
            </a:r>
            <a:r>
              <a:rPr lang="cs-CZ" b="1" dirty="0" err="1"/>
              <a:t>superindustriální</a:t>
            </a:r>
            <a:r>
              <a:rPr lang="cs-CZ" dirty="0"/>
              <a:t> </a:t>
            </a:r>
            <a:r>
              <a:rPr lang="cs-CZ" sz="2600" dirty="0"/>
              <a:t>(manželé </a:t>
            </a:r>
            <a:r>
              <a:rPr lang="cs-CZ" sz="2600" dirty="0" err="1"/>
              <a:t>Tofflerovi</a:t>
            </a:r>
            <a:r>
              <a:rPr lang="cs-CZ" sz="2600" dirty="0"/>
              <a:t>)</a:t>
            </a:r>
          </a:p>
          <a:p>
            <a:pPr>
              <a:buFont typeface="Wingdings" panose="05000000000000000000" pitchFamily="2" charset="2"/>
              <a:buChar char="§"/>
            </a:pPr>
            <a:r>
              <a:rPr lang="cs-CZ" b="1" i="1" dirty="0"/>
              <a:t>„přírodním kapitalismem“ </a:t>
            </a:r>
            <a:r>
              <a:rPr lang="cs-CZ" sz="2600" dirty="0"/>
              <a:t>(novější Zprávy Římského klubu)</a:t>
            </a:r>
          </a:p>
          <a:p>
            <a:pPr>
              <a:buFont typeface="Wingdings" panose="05000000000000000000" pitchFamily="2" charset="2"/>
              <a:buChar char="§"/>
            </a:pPr>
            <a:r>
              <a:rPr lang="cs-CZ" b="1" i="1" dirty="0"/>
              <a:t>„kapitalismem 4.0“</a:t>
            </a:r>
            <a:r>
              <a:rPr lang="cs-CZ" dirty="0"/>
              <a:t> </a:t>
            </a:r>
            <a:r>
              <a:rPr lang="cs-CZ" sz="2600" dirty="0"/>
              <a:t>(A. </a:t>
            </a:r>
            <a:r>
              <a:rPr lang="cs-CZ" sz="2600" dirty="0" err="1"/>
              <a:t>Kaletsky</a:t>
            </a:r>
            <a:r>
              <a:rPr lang="cs-CZ" sz="2600" dirty="0"/>
              <a:t>)</a:t>
            </a:r>
          </a:p>
          <a:p>
            <a:pPr>
              <a:buFont typeface="Wingdings" panose="05000000000000000000" pitchFamily="2" charset="2"/>
              <a:buChar char="§"/>
            </a:pPr>
            <a:r>
              <a:rPr lang="cs-CZ" b="1" dirty="0"/>
              <a:t>znalostní společností vědění </a:t>
            </a:r>
            <a:r>
              <a:rPr lang="cs-CZ" sz="2600" dirty="0"/>
              <a:t>(P. F. </a:t>
            </a:r>
            <a:r>
              <a:rPr lang="cs-CZ" sz="2600" dirty="0" err="1"/>
              <a:t>Drucker</a:t>
            </a:r>
            <a:r>
              <a:rPr lang="cs-CZ" sz="2600" dirty="0"/>
              <a:t>)</a:t>
            </a:r>
          </a:p>
          <a:p>
            <a:pPr>
              <a:buFont typeface="Wingdings" panose="05000000000000000000" pitchFamily="2" charset="2"/>
              <a:buChar char="§"/>
            </a:pPr>
            <a:r>
              <a:rPr lang="cs-CZ" b="1" dirty="0"/>
              <a:t>síťovou </a:t>
            </a:r>
            <a:r>
              <a:rPr lang="cs-CZ" sz="2600" dirty="0"/>
              <a:t>(M. </a:t>
            </a:r>
            <a:r>
              <a:rPr lang="cs-CZ" sz="2600" dirty="0" err="1"/>
              <a:t>Castells</a:t>
            </a:r>
            <a:r>
              <a:rPr lang="cs-CZ" sz="2600" dirty="0"/>
              <a:t>, J. </a:t>
            </a:r>
            <a:r>
              <a:rPr lang="cs-CZ" sz="2600" dirty="0" err="1"/>
              <a:t>Rifkin</a:t>
            </a:r>
            <a:r>
              <a:rPr lang="cs-CZ" sz="2600" dirty="0"/>
              <a:t>) </a:t>
            </a:r>
          </a:p>
          <a:p>
            <a:pPr>
              <a:buFont typeface="Wingdings" panose="05000000000000000000" pitchFamily="2" charset="2"/>
              <a:buChar char="§"/>
            </a:pPr>
            <a:r>
              <a:rPr lang="cs-CZ" b="1" dirty="0"/>
              <a:t>digitální</a:t>
            </a:r>
            <a:r>
              <a:rPr lang="cs-CZ" dirty="0"/>
              <a:t> </a:t>
            </a:r>
            <a:r>
              <a:rPr lang="cs-CZ" sz="2600" dirty="0"/>
              <a:t>(D. </a:t>
            </a:r>
            <a:r>
              <a:rPr lang="cs-CZ" sz="2600" dirty="0" err="1"/>
              <a:t>Tapsott</a:t>
            </a:r>
            <a:r>
              <a:rPr lang="cs-CZ" sz="2600" dirty="0"/>
              <a:t>)</a:t>
            </a:r>
          </a:p>
          <a:p>
            <a:pPr>
              <a:buFont typeface="Wingdings" panose="05000000000000000000" pitchFamily="2" charset="2"/>
              <a:buChar char="§"/>
            </a:pPr>
            <a:r>
              <a:rPr lang="cs-CZ" b="1" dirty="0"/>
              <a:t>kapitalismem digitálních platforem </a:t>
            </a:r>
            <a:r>
              <a:rPr lang="cs-CZ" sz="2600" dirty="0"/>
              <a:t>(N. </a:t>
            </a:r>
            <a:r>
              <a:rPr lang="cs-CZ" sz="2600" dirty="0" err="1"/>
              <a:t>Srnicek</a:t>
            </a:r>
            <a:r>
              <a:rPr lang="cs-CZ" sz="2600" dirty="0"/>
              <a:t>)  </a:t>
            </a:r>
          </a:p>
          <a:p>
            <a:pPr marL="0" indent="0">
              <a:buNone/>
            </a:pPr>
            <a:r>
              <a:rPr lang="cs-CZ" sz="3400" dirty="0"/>
              <a:t>má jít o </a:t>
            </a:r>
            <a:r>
              <a:rPr lang="cs-CZ" sz="3400" b="1" dirty="0"/>
              <a:t>systém zásadně transformovaný</a:t>
            </a:r>
            <a:endParaRPr lang="cs-CZ" sz="3400" dirty="0"/>
          </a:p>
          <a:p>
            <a:pPr>
              <a:buFont typeface="Wingdings" panose="05000000000000000000" pitchFamily="2" charset="2"/>
              <a:buChar char="§"/>
            </a:pPr>
            <a:r>
              <a:rPr lang="cs-CZ" sz="2900" b="1" dirty="0"/>
              <a:t>manažerskou revolucí </a:t>
            </a:r>
            <a:r>
              <a:rPr lang="cs-CZ" sz="2600" dirty="0"/>
              <a:t>(J. </a:t>
            </a:r>
            <a:r>
              <a:rPr lang="cs-CZ" sz="2600" dirty="0" err="1"/>
              <a:t>Burnham</a:t>
            </a:r>
            <a:r>
              <a:rPr lang="cs-CZ" sz="2600" dirty="0"/>
              <a:t>), </a:t>
            </a:r>
            <a:r>
              <a:rPr lang="cs-CZ" sz="2900" dirty="0"/>
              <a:t>resp. </a:t>
            </a:r>
            <a:r>
              <a:rPr lang="cs-CZ" sz="2900" b="1" dirty="0"/>
              <a:t>revolucí </a:t>
            </a:r>
            <a:r>
              <a:rPr lang="cs-CZ" sz="2900" b="1" dirty="0" err="1"/>
              <a:t>leadershipu</a:t>
            </a:r>
            <a:endParaRPr lang="cs-CZ" sz="2900" b="1" dirty="0"/>
          </a:p>
          <a:p>
            <a:pPr>
              <a:buFont typeface="Wingdings" panose="05000000000000000000" pitchFamily="2" charset="2"/>
              <a:buChar char="§"/>
            </a:pPr>
            <a:r>
              <a:rPr lang="cs-CZ" sz="2900" b="1" dirty="0"/>
              <a:t>konvergenčními procesy </a:t>
            </a:r>
            <a:r>
              <a:rPr lang="cs-CZ" sz="2600" dirty="0"/>
              <a:t>(J. </a:t>
            </a:r>
            <a:r>
              <a:rPr lang="cs-CZ" sz="2600" dirty="0" err="1"/>
              <a:t>Tinbergen</a:t>
            </a:r>
            <a:r>
              <a:rPr lang="cs-CZ" sz="2600" dirty="0"/>
              <a:t>, J. K. </a:t>
            </a:r>
            <a:r>
              <a:rPr lang="cs-CZ" sz="2600" dirty="0" err="1"/>
              <a:t>Galbraith</a:t>
            </a:r>
            <a:r>
              <a:rPr lang="cs-CZ" sz="2600" dirty="0"/>
              <a:t>)</a:t>
            </a:r>
          </a:p>
          <a:p>
            <a:pPr>
              <a:buFont typeface="Wingdings" panose="05000000000000000000" pitchFamily="2" charset="2"/>
              <a:buChar char="§"/>
            </a:pPr>
            <a:r>
              <a:rPr lang="cs-CZ" sz="2900" dirty="0"/>
              <a:t> </a:t>
            </a:r>
            <a:r>
              <a:rPr lang="cs-CZ" sz="2900" b="1" i="1" dirty="0"/>
              <a:t>„třetí cestou</a:t>
            </a:r>
            <a:r>
              <a:rPr lang="cs-CZ" sz="2900" b="1" dirty="0"/>
              <a:t>“ </a:t>
            </a:r>
            <a:r>
              <a:rPr lang="cs-CZ" sz="2900" dirty="0"/>
              <a:t>tržního hospodářství </a:t>
            </a:r>
            <a:r>
              <a:rPr lang="cs-CZ" sz="2600" dirty="0"/>
              <a:t>(A. </a:t>
            </a:r>
            <a:r>
              <a:rPr lang="cs-CZ" sz="2600" dirty="0" err="1"/>
              <a:t>Giddens</a:t>
            </a:r>
            <a:r>
              <a:rPr lang="cs-CZ" sz="2600" dirty="0"/>
              <a:t>) </a:t>
            </a:r>
          </a:p>
          <a:p>
            <a:pPr>
              <a:buFont typeface="Wingdings" panose="05000000000000000000" pitchFamily="2" charset="2"/>
              <a:buChar char="§"/>
            </a:pPr>
            <a:r>
              <a:rPr lang="cs-CZ" sz="2900" b="1" dirty="0"/>
              <a:t>digitalizací </a:t>
            </a:r>
            <a:r>
              <a:rPr lang="cs-CZ" sz="2600" dirty="0"/>
              <a:t>(P. </a:t>
            </a:r>
            <a:r>
              <a:rPr lang="cs-CZ" sz="2600" dirty="0" err="1"/>
              <a:t>Mason</a:t>
            </a:r>
            <a:r>
              <a:rPr lang="cs-CZ" sz="2600" dirty="0"/>
              <a:t>)</a:t>
            </a:r>
          </a:p>
          <a:p>
            <a:pPr marL="0" indent="0" algn="just">
              <a:buNone/>
            </a:pPr>
            <a:endParaRPr lang="cs-CZ" sz="2600" dirty="0"/>
          </a:p>
        </p:txBody>
      </p:sp>
    </p:spTree>
    <p:extLst>
      <p:ext uri="{BB962C8B-B14F-4D97-AF65-F5344CB8AC3E}">
        <p14:creationId xmlns:p14="http://schemas.microsoft.com/office/powerpoint/2010/main" val="167113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36ECDE-C353-4F6D-8F4F-7DEB82B6C015}"/>
              </a:ext>
            </a:extLst>
          </p:cNvPr>
          <p:cNvSpPr>
            <a:spLocks noGrp="1"/>
          </p:cNvSpPr>
          <p:nvPr>
            <p:ph type="title"/>
          </p:nvPr>
        </p:nvSpPr>
        <p:spPr>
          <a:xfrm>
            <a:off x="457200" y="404664"/>
            <a:ext cx="8229600" cy="1224136"/>
          </a:xfrm>
        </p:spPr>
        <p:txBody>
          <a:bodyPr>
            <a:normAutofit/>
          </a:bodyPr>
          <a:lstStyle/>
          <a:p>
            <a:r>
              <a:rPr lang="cs-CZ" sz="4000" b="1" dirty="0">
                <a:solidFill>
                  <a:srgbClr val="92D050"/>
                </a:solidFill>
              </a:rPr>
              <a:t>Doporučené minimum</a:t>
            </a:r>
          </a:p>
        </p:txBody>
      </p:sp>
      <p:sp>
        <p:nvSpPr>
          <p:cNvPr id="3" name="Zástupný obsah 2">
            <a:extLst>
              <a:ext uri="{FF2B5EF4-FFF2-40B4-BE49-F238E27FC236}">
                <a16:creationId xmlns:a16="http://schemas.microsoft.com/office/drawing/2014/main" id="{8F0F6E5B-D49F-44A9-952A-210E94D8DBE2}"/>
              </a:ext>
            </a:extLst>
          </p:cNvPr>
          <p:cNvSpPr>
            <a:spLocks noGrp="1"/>
          </p:cNvSpPr>
          <p:nvPr>
            <p:ph idx="1"/>
          </p:nvPr>
        </p:nvSpPr>
        <p:spPr>
          <a:xfrm>
            <a:off x="440431" y="2276872"/>
            <a:ext cx="8229600" cy="4172024"/>
          </a:xfrm>
        </p:spPr>
        <p:txBody>
          <a:bodyPr/>
          <a:lstStyle/>
          <a:p>
            <a:pPr>
              <a:buFont typeface="Wingdings" panose="05000000000000000000" pitchFamily="2" charset="2"/>
              <a:buChar char="v"/>
            </a:pPr>
            <a:r>
              <a:rPr lang="cs-CZ" dirty="0"/>
              <a:t> snímek </a:t>
            </a:r>
            <a:r>
              <a:rPr lang="cs-CZ" sz="3600" b="1" dirty="0">
                <a:solidFill>
                  <a:srgbClr val="002060"/>
                </a:solidFill>
              </a:rPr>
              <a:t>6</a:t>
            </a:r>
          </a:p>
          <a:p>
            <a:pPr>
              <a:buFont typeface="Wingdings" panose="05000000000000000000" pitchFamily="2" charset="2"/>
              <a:buChar char="v"/>
            </a:pPr>
            <a:endParaRPr lang="cs-CZ" dirty="0"/>
          </a:p>
          <a:p>
            <a:pPr>
              <a:buFont typeface="Wingdings" panose="05000000000000000000" pitchFamily="2" charset="2"/>
              <a:buChar char="v"/>
            </a:pPr>
            <a:r>
              <a:rPr lang="cs-CZ" dirty="0"/>
              <a:t> snímek </a:t>
            </a:r>
            <a:r>
              <a:rPr lang="cs-CZ" sz="3600" b="1" dirty="0">
                <a:solidFill>
                  <a:srgbClr val="002060"/>
                </a:solidFill>
              </a:rPr>
              <a:t>7</a:t>
            </a:r>
          </a:p>
          <a:p>
            <a:pPr>
              <a:buFont typeface="Wingdings" panose="05000000000000000000" pitchFamily="2" charset="2"/>
              <a:buChar char="v"/>
            </a:pPr>
            <a:endParaRPr lang="cs-CZ" dirty="0"/>
          </a:p>
          <a:p>
            <a:pPr>
              <a:buFont typeface="Wingdings" panose="05000000000000000000" pitchFamily="2" charset="2"/>
              <a:buChar char="v"/>
            </a:pPr>
            <a:r>
              <a:rPr lang="cs-CZ" dirty="0"/>
              <a:t> snímek </a:t>
            </a:r>
            <a:r>
              <a:rPr lang="cs-CZ" sz="3600" b="1" dirty="0">
                <a:solidFill>
                  <a:srgbClr val="002060"/>
                </a:solidFill>
              </a:rPr>
              <a:t>8  </a:t>
            </a:r>
          </a:p>
        </p:txBody>
      </p:sp>
    </p:spTree>
    <p:extLst>
      <p:ext uri="{BB962C8B-B14F-4D97-AF65-F5344CB8AC3E}">
        <p14:creationId xmlns:p14="http://schemas.microsoft.com/office/powerpoint/2010/main" val="2736268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BAD249-2393-4396-8BBC-82F5159E905E}"/>
              </a:ext>
            </a:extLst>
          </p:cNvPr>
          <p:cNvSpPr>
            <a:spLocks noGrp="1"/>
          </p:cNvSpPr>
          <p:nvPr>
            <p:ph type="title"/>
          </p:nvPr>
        </p:nvSpPr>
        <p:spPr>
          <a:xfrm>
            <a:off x="251520" y="188640"/>
            <a:ext cx="8640960" cy="720080"/>
          </a:xfrm>
        </p:spPr>
        <p:txBody>
          <a:bodyPr>
            <a:normAutofit fontScale="90000"/>
          </a:bodyPr>
          <a:lstStyle/>
          <a:p>
            <a:r>
              <a:rPr lang="cs-CZ" b="1" i="1" dirty="0"/>
              <a:t>„Staré“ </a:t>
            </a:r>
            <a:r>
              <a:rPr lang="cs-CZ" b="1" dirty="0"/>
              <a:t>teorie transformace kapitalismu</a:t>
            </a:r>
          </a:p>
        </p:txBody>
      </p:sp>
      <p:sp>
        <p:nvSpPr>
          <p:cNvPr id="3" name="Zástupný obsah 2">
            <a:extLst>
              <a:ext uri="{FF2B5EF4-FFF2-40B4-BE49-F238E27FC236}">
                <a16:creationId xmlns:a16="http://schemas.microsoft.com/office/drawing/2014/main" id="{36C01CAD-87AD-4DDC-B53D-29FFC03337DA}"/>
              </a:ext>
            </a:extLst>
          </p:cNvPr>
          <p:cNvSpPr>
            <a:spLocks noGrp="1"/>
          </p:cNvSpPr>
          <p:nvPr>
            <p:ph idx="1"/>
          </p:nvPr>
        </p:nvSpPr>
        <p:spPr>
          <a:xfrm>
            <a:off x="323528" y="1052736"/>
            <a:ext cx="8568952" cy="5760640"/>
          </a:xfrm>
        </p:spPr>
        <p:txBody>
          <a:bodyPr>
            <a:noAutofit/>
          </a:bodyPr>
          <a:lstStyle/>
          <a:p>
            <a:pPr>
              <a:buFont typeface="Wingdings" panose="05000000000000000000" pitchFamily="2" charset="2"/>
              <a:buChar char="§"/>
            </a:pPr>
            <a:r>
              <a:rPr lang="cs-CZ" sz="1600" b="1" dirty="0">
                <a:effectLst/>
                <a:ea typeface="Calibri" panose="020F0502020204030204" pitchFamily="34" charset="0"/>
                <a:cs typeface="Times New Roman" panose="02020603050405020304" pitchFamily="18" charset="0"/>
              </a:rPr>
              <a:t>cca do přelomu 80. a 90. let 20. století</a:t>
            </a:r>
            <a:r>
              <a:rPr lang="cs-CZ" sz="1400" dirty="0">
                <a:effectLst/>
                <a:ea typeface="Calibri" panose="020F0502020204030204" pitchFamily="34" charset="0"/>
                <a:cs typeface="Times New Roman" panose="02020603050405020304" pitchFamily="18" charset="0"/>
              </a:rPr>
              <a:t>, zohlednění proměn směrem k dalšímu zespolečenštění kapitálu</a:t>
            </a:r>
          </a:p>
          <a:p>
            <a:pPr algn="just">
              <a:buFont typeface="Wingdings" panose="05000000000000000000" pitchFamily="2" charset="2"/>
              <a:buChar char="§"/>
            </a:pPr>
            <a:r>
              <a:rPr lang="cs-CZ" sz="1400" dirty="0">
                <a:effectLst/>
                <a:ea typeface="Calibri" panose="020F0502020204030204" pitchFamily="34" charset="0"/>
                <a:cs typeface="Times New Roman" panose="02020603050405020304" pitchFamily="18" charset="0"/>
              </a:rPr>
              <a:t>zejména v 60.-70. letech byly populární a propagandisticky využívány </a:t>
            </a:r>
            <a:r>
              <a:rPr lang="cs-CZ" sz="1600" b="1" dirty="0">
                <a:effectLst/>
                <a:ea typeface="Calibri" panose="020F0502020204030204" pitchFamily="34" charset="0"/>
                <a:cs typeface="Times New Roman" panose="02020603050405020304" pitchFamily="18" charset="0"/>
              </a:rPr>
              <a:t>teorie manažerského řádu, manažerské společnosti či revoluce</a:t>
            </a:r>
            <a:r>
              <a:rPr lang="cs-CZ" sz="1400" b="1" dirty="0">
                <a:effectLst/>
                <a:ea typeface="Calibri" panose="020F0502020204030204" pitchFamily="34" charset="0"/>
                <a:cs typeface="Times New Roman" panose="02020603050405020304" pitchFamily="18" charset="0"/>
              </a:rPr>
              <a:t> </a:t>
            </a:r>
            <a:r>
              <a:rPr lang="cs-CZ" sz="1400" dirty="0">
                <a:effectLst/>
                <a:ea typeface="Calibri" panose="020F0502020204030204" pitchFamily="34" charset="0"/>
                <a:cs typeface="Times New Roman" panose="02020603050405020304" pitchFamily="18" charset="0"/>
              </a:rPr>
              <a:t>(s kořeny před I. světovou válkou a modernějšími verzemi v podobě </a:t>
            </a:r>
            <a:r>
              <a:rPr lang="cs-CZ" sz="1400" i="1" dirty="0">
                <a:effectLst/>
                <a:ea typeface="Calibri" panose="020F0502020204030204" pitchFamily="34" charset="0"/>
                <a:cs typeface="Times New Roman" panose="02020603050405020304" pitchFamily="18" charset="0"/>
              </a:rPr>
              <a:t>„leadershipu“</a:t>
            </a:r>
            <a:r>
              <a:rPr lang="cs-CZ" sz="1400" dirty="0">
                <a:effectLst/>
                <a:ea typeface="Calibri" panose="020F0502020204030204" pitchFamily="34" charset="0"/>
                <a:cs typeface="Times New Roman" panose="02020603050405020304" pitchFamily="18" charset="0"/>
              </a:rPr>
              <a:t> apod</a:t>
            </a:r>
            <a:r>
              <a:rPr lang="cs-CZ" sz="1600" dirty="0">
                <a:effectLst/>
                <a:ea typeface="Calibri" panose="020F0502020204030204" pitchFamily="34" charset="0"/>
                <a:cs typeface="Times New Roman" panose="02020603050405020304" pitchFamily="18" charset="0"/>
              </a:rPr>
              <a:t>.), </a:t>
            </a:r>
            <a:r>
              <a:rPr lang="cs-CZ" sz="1600" b="1" dirty="0">
                <a:effectLst/>
                <a:ea typeface="Calibri" panose="020F0502020204030204" pitchFamily="34" charset="0"/>
                <a:cs typeface="Times New Roman" panose="02020603050405020304" pitchFamily="18" charset="0"/>
              </a:rPr>
              <a:t>koncepce korporativního kapitalismu </a:t>
            </a:r>
            <a:r>
              <a:rPr lang="cs-CZ" sz="1400" dirty="0">
                <a:effectLst/>
                <a:ea typeface="Calibri" panose="020F0502020204030204" pitchFamily="34" charset="0"/>
                <a:cs typeface="Times New Roman" panose="02020603050405020304" pitchFamily="18" charset="0"/>
              </a:rPr>
              <a:t>hlásající snižování role vlastníků a změny chování korporací, </a:t>
            </a:r>
            <a:r>
              <a:rPr lang="cs-CZ" sz="1600" b="1" dirty="0">
                <a:effectLst/>
                <a:ea typeface="Calibri" panose="020F0502020204030204" pitchFamily="34" charset="0"/>
                <a:cs typeface="Times New Roman" panose="02020603050405020304" pitchFamily="18" charset="0"/>
              </a:rPr>
              <a:t>teorie demokratizace kapitálu a revoluce v důchodech </a:t>
            </a:r>
            <a:r>
              <a:rPr lang="cs-CZ" sz="1400" dirty="0">
                <a:effectLst/>
                <a:ea typeface="Calibri" panose="020F0502020204030204" pitchFamily="34" charset="0"/>
                <a:cs typeface="Times New Roman" panose="02020603050405020304" pitchFamily="18" charset="0"/>
              </a:rPr>
              <a:t>(s verzí </a:t>
            </a:r>
            <a:r>
              <a:rPr lang="cs-CZ" sz="1400" i="1" dirty="0">
                <a:effectLst/>
                <a:ea typeface="Calibri" panose="020F0502020204030204" pitchFamily="34" charset="0"/>
                <a:cs typeface="Times New Roman" panose="02020603050405020304" pitchFamily="18" charset="0"/>
              </a:rPr>
              <a:t>„lidového kapitalismu“</a:t>
            </a:r>
            <a:r>
              <a:rPr lang="cs-CZ" sz="1400" dirty="0">
                <a:effectLst/>
                <a:ea typeface="Calibri" panose="020F0502020204030204" pitchFamily="34" charset="0"/>
                <a:cs typeface="Times New Roman" panose="02020603050405020304" pitchFamily="18" charset="0"/>
              </a:rPr>
              <a:t> oprášeného v kupónové privatizaci, ohledně novějších verzí např. zaměstnanecké akcionářství ESOP či </a:t>
            </a:r>
            <a:r>
              <a:rPr lang="cs-CZ" sz="1400" dirty="0" err="1">
                <a:effectLst/>
                <a:ea typeface="Calibri" panose="020F0502020204030204" pitchFamily="34" charset="0"/>
                <a:cs typeface="Times New Roman" panose="02020603050405020304" pitchFamily="18" charset="0"/>
              </a:rPr>
              <a:t>kooperativismus</a:t>
            </a:r>
            <a:r>
              <a:rPr lang="cs-CZ" sz="1400" dirty="0">
                <a:effectLst/>
                <a:ea typeface="Calibri" panose="020F0502020204030204" pitchFamily="34" charset="0"/>
                <a:cs typeface="Times New Roman" panose="02020603050405020304" pitchFamily="18" charset="0"/>
              </a:rPr>
              <a:t> v </a:t>
            </a:r>
            <a:r>
              <a:rPr lang="cs-CZ" sz="1400" dirty="0" err="1">
                <a:effectLst/>
                <a:ea typeface="Calibri" panose="020F0502020204030204" pitchFamily="34" charset="0"/>
                <a:cs typeface="Times New Roman" panose="02020603050405020304" pitchFamily="18" charset="0"/>
              </a:rPr>
              <a:t>Mondragónském</a:t>
            </a:r>
            <a:r>
              <a:rPr lang="cs-CZ" sz="1400" dirty="0">
                <a:effectLst/>
                <a:ea typeface="Calibri" panose="020F0502020204030204" pitchFamily="34" charset="0"/>
                <a:cs typeface="Times New Roman" panose="02020603050405020304" pitchFamily="18" charset="0"/>
              </a:rPr>
              <a:t> družstevním stylu), </a:t>
            </a:r>
            <a:r>
              <a:rPr lang="cs-CZ" sz="1600" b="1" dirty="0">
                <a:effectLst/>
                <a:ea typeface="Calibri" panose="020F0502020204030204" pitchFamily="34" charset="0"/>
                <a:cs typeface="Times New Roman" panose="02020603050405020304" pitchFamily="18" charset="0"/>
              </a:rPr>
              <a:t>koncepce státu všeobecného blahobytu</a:t>
            </a:r>
            <a:r>
              <a:rPr lang="cs-CZ" sz="1400" dirty="0">
                <a:effectLst/>
                <a:ea typeface="Calibri" panose="020F0502020204030204" pitchFamily="34" charset="0"/>
                <a:cs typeface="Times New Roman" panose="02020603050405020304" pitchFamily="18" charset="0"/>
              </a:rPr>
              <a:t>, </a:t>
            </a:r>
            <a:r>
              <a:rPr lang="cs-CZ" sz="1600" b="1" dirty="0">
                <a:effectLst/>
                <a:ea typeface="Calibri" panose="020F0502020204030204" pitchFamily="34" charset="0"/>
                <a:cs typeface="Times New Roman" panose="02020603050405020304" pitchFamily="18" charset="0"/>
              </a:rPr>
              <a:t>teorie smíšené ekonomiky </a:t>
            </a:r>
            <a:r>
              <a:rPr lang="cs-CZ" sz="1400" dirty="0">
                <a:effectLst/>
                <a:ea typeface="Calibri" panose="020F0502020204030204" pitchFamily="34" charset="0"/>
                <a:cs typeface="Times New Roman" panose="02020603050405020304" pitchFamily="18" charset="0"/>
              </a:rPr>
              <a:t>a </a:t>
            </a:r>
            <a:r>
              <a:rPr lang="cs-CZ" sz="1600" dirty="0">
                <a:effectLst/>
                <a:ea typeface="Calibri" panose="020F0502020204030204" pitchFamily="34" charset="0"/>
                <a:cs typeface="Times New Roman" panose="02020603050405020304" pitchFamily="18" charset="0"/>
              </a:rPr>
              <a:t>teorie konvergence</a:t>
            </a:r>
          </a:p>
          <a:p>
            <a:pPr algn="just">
              <a:buFont typeface="Wingdings" panose="05000000000000000000" pitchFamily="2" charset="2"/>
              <a:buChar char="§"/>
            </a:pPr>
            <a:r>
              <a:rPr lang="cs-CZ" sz="1400" dirty="0">
                <a:effectLst/>
                <a:ea typeface="Calibri" panose="020F0502020204030204" pitchFamily="34" charset="0"/>
                <a:cs typeface="Times New Roman" panose="02020603050405020304" pitchFamily="18" charset="0"/>
              </a:rPr>
              <a:t>další podoby reprezentují doktríny </a:t>
            </a:r>
            <a:r>
              <a:rPr lang="cs-CZ" sz="1400" i="1" dirty="0">
                <a:effectLst/>
                <a:ea typeface="Calibri" panose="020F0502020204030204" pitchFamily="34" charset="0"/>
                <a:cs typeface="Times New Roman" panose="02020603050405020304" pitchFamily="18" charset="0"/>
              </a:rPr>
              <a:t>„</a:t>
            </a:r>
            <a:r>
              <a:rPr lang="cs-CZ" sz="1400" i="1" dirty="0" err="1">
                <a:effectLst/>
                <a:ea typeface="Calibri" panose="020F0502020204030204" pitchFamily="34" charset="0"/>
                <a:cs typeface="Times New Roman" panose="02020603050405020304" pitchFamily="18" charset="0"/>
              </a:rPr>
              <a:t>industrialistů</a:t>
            </a:r>
            <a:r>
              <a:rPr lang="cs-CZ" sz="1400" i="1" dirty="0">
                <a:effectLst/>
                <a:ea typeface="Calibri" panose="020F0502020204030204" pitchFamily="34" charset="0"/>
                <a:cs typeface="Times New Roman" panose="02020603050405020304" pitchFamily="18" charset="0"/>
              </a:rPr>
              <a:t>“</a:t>
            </a:r>
            <a:r>
              <a:rPr lang="cs-CZ" sz="1400" dirty="0">
                <a:effectLst/>
                <a:ea typeface="Calibri" panose="020F0502020204030204" pitchFamily="34" charset="0"/>
                <a:cs typeface="Times New Roman" panose="02020603050405020304" pitchFamily="18" charset="0"/>
              </a:rPr>
              <a:t> a </a:t>
            </a:r>
            <a:r>
              <a:rPr lang="cs-CZ" sz="1400" i="1" dirty="0">
                <a:effectLst/>
                <a:ea typeface="Calibri" panose="020F0502020204030204" pitchFamily="34" charset="0"/>
                <a:cs typeface="Times New Roman" panose="02020603050405020304" pitchFamily="18" charset="0"/>
              </a:rPr>
              <a:t>„</a:t>
            </a:r>
            <a:r>
              <a:rPr lang="cs-CZ" sz="1400" i="1" dirty="0" err="1">
                <a:effectLst/>
                <a:ea typeface="Calibri" panose="020F0502020204030204" pitchFamily="34" charset="0"/>
                <a:cs typeface="Times New Roman" panose="02020603050405020304" pitchFamily="18" charset="0"/>
              </a:rPr>
              <a:t>postindustrialistů</a:t>
            </a:r>
            <a:r>
              <a:rPr lang="cs-CZ" sz="1400" i="1" dirty="0">
                <a:effectLst/>
                <a:ea typeface="Calibri" panose="020F0502020204030204" pitchFamily="34" charset="0"/>
                <a:cs typeface="Times New Roman" panose="02020603050405020304" pitchFamily="18" charset="0"/>
              </a:rPr>
              <a:t> </a:t>
            </a:r>
            <a:r>
              <a:rPr lang="cs-CZ" sz="1400" dirty="0">
                <a:effectLst/>
                <a:ea typeface="Calibri" panose="020F0502020204030204" pitchFamily="34" charset="0"/>
                <a:cs typeface="Times New Roman" panose="02020603050405020304" pitchFamily="18" charset="0"/>
              </a:rPr>
              <a:t>– </a:t>
            </a:r>
            <a:r>
              <a:rPr lang="cs-CZ" sz="1600" b="1" dirty="0">
                <a:effectLst/>
                <a:ea typeface="Calibri" panose="020F0502020204030204" pitchFamily="34" charset="0"/>
                <a:cs typeface="Times New Roman" panose="02020603050405020304" pitchFamily="18" charset="0"/>
              </a:rPr>
              <a:t>teorie společnosti industriální a postindustriální, resp. informační </a:t>
            </a:r>
            <a:r>
              <a:rPr lang="cs-CZ" sz="1400" dirty="0">
                <a:effectLst/>
                <a:ea typeface="Calibri" panose="020F0502020204030204" pitchFamily="34" charset="0"/>
                <a:cs typeface="Times New Roman" panose="02020603050405020304" pitchFamily="18" charset="0"/>
              </a:rPr>
              <a:t>apod. (včetně modelů nové industriální společnosti, resp. úvah o </a:t>
            </a:r>
            <a:r>
              <a:rPr lang="cs-CZ" sz="1400" i="1" dirty="0">
                <a:effectLst/>
                <a:ea typeface="Calibri" panose="020F0502020204030204" pitchFamily="34" charset="0"/>
                <a:cs typeface="Times New Roman" panose="02020603050405020304" pitchFamily="18" charset="0"/>
              </a:rPr>
              <a:t>„jednotné industriální společnosti“ </a:t>
            </a:r>
            <a:r>
              <a:rPr lang="cs-CZ" sz="1400" dirty="0">
                <a:effectLst/>
                <a:ea typeface="Calibri" panose="020F0502020204030204" pitchFamily="34" charset="0"/>
                <a:cs typeface="Times New Roman" panose="02020603050405020304" pitchFamily="18" charset="0"/>
              </a:rPr>
              <a:t>– jednotící tezí je, že technologický pokrok v souvislosti s vědeckotechnickou revolucí má vést k dokonalejší společnosti, která již vlastně nemá být kapitalistická, má být charakterizována např. přechodem od </a:t>
            </a:r>
            <a:r>
              <a:rPr lang="cs-CZ" sz="1400" i="1" dirty="0">
                <a:effectLst/>
                <a:ea typeface="Calibri" panose="020F0502020204030204" pitchFamily="34" charset="0"/>
                <a:cs typeface="Times New Roman" panose="02020603050405020304" pitchFamily="18" charset="0"/>
              </a:rPr>
              <a:t>„ekonomiky chudoby“</a:t>
            </a:r>
            <a:r>
              <a:rPr lang="cs-CZ" sz="1400" dirty="0">
                <a:effectLst/>
                <a:ea typeface="Calibri" panose="020F0502020204030204" pitchFamily="34" charset="0"/>
                <a:cs typeface="Times New Roman" panose="02020603050405020304" pitchFamily="18" charset="0"/>
              </a:rPr>
              <a:t> do stadia </a:t>
            </a:r>
            <a:r>
              <a:rPr lang="cs-CZ" sz="1400" i="1" dirty="0">
                <a:effectLst/>
                <a:ea typeface="Calibri" panose="020F0502020204030204" pitchFamily="34" charset="0"/>
                <a:cs typeface="Times New Roman" panose="02020603050405020304" pitchFamily="18" charset="0"/>
              </a:rPr>
              <a:t>„ekonomiky hojnosti“ </a:t>
            </a:r>
            <a:r>
              <a:rPr lang="cs-CZ" sz="1400" dirty="0">
                <a:effectLst/>
                <a:ea typeface="Calibri" panose="020F0502020204030204" pitchFamily="34" charset="0"/>
                <a:cs typeface="Times New Roman" panose="02020603050405020304" pitchFamily="18" charset="0"/>
              </a:rPr>
              <a:t>(J. K. </a:t>
            </a:r>
            <a:r>
              <a:rPr lang="cs-CZ" sz="1400" dirty="0" err="1">
                <a:effectLst/>
                <a:ea typeface="Calibri" panose="020F0502020204030204" pitchFamily="34" charset="0"/>
                <a:cs typeface="Times New Roman" panose="02020603050405020304" pitchFamily="18" charset="0"/>
              </a:rPr>
              <a:t>Galbraith</a:t>
            </a:r>
            <a:r>
              <a:rPr lang="cs-CZ" sz="1400" dirty="0">
                <a:effectLst/>
                <a:ea typeface="Calibri" panose="020F0502020204030204" pitchFamily="34" charset="0"/>
                <a:cs typeface="Times New Roman" panose="02020603050405020304" pitchFamily="18" charset="0"/>
              </a:rPr>
              <a:t>), resp. </a:t>
            </a:r>
            <a:r>
              <a:rPr lang="cs-CZ" sz="1400" i="1" dirty="0">
                <a:effectLst/>
                <a:ea typeface="Calibri" panose="020F0502020204030204" pitchFamily="34" charset="0"/>
                <a:cs typeface="Times New Roman" panose="02020603050405020304" pitchFamily="18" charset="0"/>
              </a:rPr>
              <a:t>„společnosti masové spotřeby“</a:t>
            </a:r>
            <a:r>
              <a:rPr lang="cs-CZ" sz="1400" dirty="0">
                <a:effectLst/>
                <a:ea typeface="Calibri" panose="020F0502020204030204" pitchFamily="34" charset="0"/>
                <a:cs typeface="Times New Roman" panose="02020603050405020304" pitchFamily="18" charset="0"/>
              </a:rPr>
              <a:t> (W. W. </a:t>
            </a:r>
            <a:r>
              <a:rPr lang="cs-CZ" sz="1400" dirty="0" err="1">
                <a:effectLst/>
                <a:ea typeface="Calibri" panose="020F0502020204030204" pitchFamily="34" charset="0"/>
                <a:cs typeface="Times New Roman" panose="02020603050405020304" pitchFamily="18" charset="0"/>
              </a:rPr>
              <a:t>Rostow</a:t>
            </a:r>
            <a:r>
              <a:rPr lang="cs-CZ" sz="1400" dirty="0">
                <a:effectLst/>
                <a:ea typeface="Calibri" panose="020F0502020204030204" pitchFamily="34" charset="0"/>
                <a:cs typeface="Times New Roman" panose="02020603050405020304" pitchFamily="18" charset="0"/>
              </a:rPr>
              <a:t>)), se kterými souvisí koncept </a:t>
            </a:r>
            <a:r>
              <a:rPr lang="cs-CZ" sz="1400" i="1" dirty="0">
                <a:effectLst/>
                <a:ea typeface="Calibri" panose="020F0502020204030204" pitchFamily="34" charset="0"/>
                <a:cs typeface="Times New Roman" panose="02020603050405020304" pitchFamily="18" charset="0"/>
              </a:rPr>
              <a:t>„deideologizace“</a:t>
            </a:r>
            <a:r>
              <a:rPr lang="cs-CZ" sz="1400" dirty="0">
                <a:effectLst/>
                <a:ea typeface="Calibri" panose="020F0502020204030204" pitchFamily="34" charset="0"/>
                <a:cs typeface="Times New Roman" panose="02020603050405020304" pitchFamily="18" charset="0"/>
              </a:rPr>
              <a:t>, podle kterého měly politické ideologie liberalismu, konzervatismu i socialismu po II. SV společně akceptovat </a:t>
            </a:r>
            <a:r>
              <a:rPr lang="cs-CZ" sz="1400" b="1" dirty="0">
                <a:effectLst/>
                <a:ea typeface="Calibri" panose="020F0502020204030204" pitchFamily="34" charset="0"/>
                <a:cs typeface="Times New Roman" panose="02020603050405020304" pitchFamily="18" charset="0"/>
              </a:rPr>
              <a:t>ideu řízeného kapitalismu</a:t>
            </a:r>
            <a:endParaRPr lang="cs-CZ" sz="1400" b="1" dirty="0">
              <a:effectLst/>
            </a:endParaRPr>
          </a:p>
          <a:p>
            <a:pPr algn="just">
              <a:buFont typeface="Wingdings" panose="05000000000000000000" pitchFamily="2" charset="2"/>
              <a:buChar char="§"/>
            </a:pPr>
            <a:r>
              <a:rPr lang="cs-CZ" sz="1400" dirty="0">
                <a:effectLst/>
                <a:ea typeface="Calibri" panose="020F0502020204030204" pitchFamily="34" charset="0"/>
                <a:cs typeface="Times New Roman" panose="02020603050405020304" pitchFamily="18" charset="0"/>
              </a:rPr>
              <a:t>šířeji do konglomerátu transformačních teorií lze řadit také </a:t>
            </a:r>
            <a:r>
              <a:rPr lang="cs-CZ" sz="1400" b="1" dirty="0">
                <a:effectLst/>
                <a:ea typeface="Calibri" panose="020F0502020204030204" pitchFamily="34" charset="0"/>
                <a:cs typeface="Times New Roman" panose="02020603050405020304" pitchFamily="18" charset="0"/>
              </a:rPr>
              <a:t>reformistické koncepce </a:t>
            </a:r>
            <a:r>
              <a:rPr lang="cs-CZ" sz="1400" b="1" dirty="0" err="1">
                <a:effectLst/>
                <a:ea typeface="Calibri" panose="020F0502020204030204" pitchFamily="34" charset="0"/>
                <a:cs typeface="Times New Roman" panose="02020603050405020304" pitchFamily="18" charset="0"/>
              </a:rPr>
              <a:t>keynesiánců</a:t>
            </a:r>
            <a:r>
              <a:rPr lang="cs-CZ" sz="1400" dirty="0">
                <a:effectLst/>
                <a:ea typeface="Calibri" panose="020F0502020204030204" pitchFamily="34" charset="0"/>
                <a:cs typeface="Times New Roman" panose="02020603050405020304" pitchFamily="18" charset="0"/>
              </a:rPr>
              <a:t>, </a:t>
            </a:r>
            <a:r>
              <a:rPr lang="cs-CZ" sz="1400" b="1" dirty="0">
                <a:effectLst/>
                <a:ea typeface="Calibri" panose="020F0502020204030204" pitchFamily="34" charset="0"/>
                <a:cs typeface="Times New Roman" panose="02020603050405020304" pitchFamily="18" charset="0"/>
              </a:rPr>
              <a:t>technokratické teorie </a:t>
            </a:r>
            <a:r>
              <a:rPr lang="cs-CZ" sz="1400" b="1" dirty="0" err="1">
                <a:effectLst/>
                <a:ea typeface="Calibri" panose="020F0502020204030204" pitchFamily="34" charset="0"/>
                <a:cs typeface="Times New Roman" panose="02020603050405020304" pitchFamily="18" charset="0"/>
              </a:rPr>
              <a:t>institucionalistů</a:t>
            </a:r>
            <a:r>
              <a:rPr lang="cs-CZ" sz="1400" dirty="0">
                <a:effectLst/>
                <a:ea typeface="Calibri" panose="020F0502020204030204" pitchFamily="34" charset="0"/>
                <a:cs typeface="Times New Roman" panose="02020603050405020304" pitchFamily="18" charset="0"/>
              </a:rPr>
              <a:t>, </a:t>
            </a:r>
            <a:r>
              <a:rPr lang="cs-CZ" sz="1400" b="1" dirty="0">
                <a:effectLst/>
                <a:ea typeface="Calibri" panose="020F0502020204030204" pitchFamily="34" charset="0"/>
                <a:cs typeface="Times New Roman" panose="02020603050405020304" pitchFamily="18" charset="0"/>
              </a:rPr>
              <a:t>přístupy </a:t>
            </a:r>
            <a:r>
              <a:rPr lang="cs-CZ" sz="1400" b="1" dirty="0" err="1">
                <a:effectLst/>
                <a:ea typeface="Calibri" panose="020F0502020204030204" pitchFamily="34" charset="0"/>
                <a:cs typeface="Times New Roman" panose="02020603050405020304" pitchFamily="18" charset="0"/>
              </a:rPr>
              <a:t>neoinstitucionalistů</a:t>
            </a:r>
            <a:r>
              <a:rPr lang="cs-CZ" sz="1400" b="1" dirty="0">
                <a:effectLst/>
                <a:ea typeface="Calibri" panose="020F0502020204030204" pitchFamily="34" charset="0"/>
                <a:cs typeface="Times New Roman" panose="02020603050405020304" pitchFamily="18" charset="0"/>
              </a:rPr>
              <a:t> </a:t>
            </a:r>
            <a:r>
              <a:rPr lang="cs-CZ" sz="1400" dirty="0">
                <a:effectLst/>
                <a:ea typeface="Calibri" panose="020F0502020204030204" pitchFamily="34" charset="0"/>
                <a:cs typeface="Times New Roman" panose="02020603050405020304" pitchFamily="18" charset="0"/>
              </a:rPr>
              <a:t>anebo </a:t>
            </a:r>
            <a:r>
              <a:rPr lang="cs-CZ" sz="1400" b="1" dirty="0">
                <a:effectLst/>
                <a:ea typeface="Calibri" panose="020F0502020204030204" pitchFamily="34" charset="0"/>
                <a:cs typeface="Times New Roman" panose="02020603050405020304" pitchFamily="18" charset="0"/>
              </a:rPr>
              <a:t>teorii samolikvidace kapitalismu J. A. </a:t>
            </a:r>
            <a:r>
              <a:rPr lang="cs-CZ" sz="1400" b="1" dirty="0" err="1">
                <a:effectLst/>
                <a:ea typeface="Calibri" panose="020F0502020204030204" pitchFamily="34" charset="0"/>
                <a:cs typeface="Times New Roman" panose="02020603050405020304" pitchFamily="18" charset="0"/>
              </a:rPr>
              <a:t>Schumpetera</a:t>
            </a:r>
            <a:r>
              <a:rPr lang="cs-CZ" sz="1400" dirty="0">
                <a:effectLst/>
                <a:ea typeface="Calibri" panose="020F0502020204030204" pitchFamily="34" charset="0"/>
                <a:cs typeface="Times New Roman" panose="02020603050405020304" pitchFamily="18" charset="0"/>
              </a:rPr>
              <a:t>, případně úvahy jeho nejrůznějších pokračovatelů, teorií transformace svého druhu je i </a:t>
            </a:r>
            <a:r>
              <a:rPr lang="cs-CZ" sz="1400" b="1" dirty="0">
                <a:effectLst/>
                <a:ea typeface="Calibri" panose="020F0502020204030204" pitchFamily="34" charset="0"/>
                <a:cs typeface="Times New Roman" panose="02020603050405020304" pitchFamily="18" charset="0"/>
              </a:rPr>
              <a:t>koncept velké transformace K. P. </a:t>
            </a:r>
            <a:r>
              <a:rPr lang="cs-CZ" sz="1400" b="1" dirty="0" err="1">
                <a:effectLst/>
                <a:ea typeface="Calibri" panose="020F0502020204030204" pitchFamily="34" charset="0"/>
                <a:cs typeface="Times New Roman" panose="02020603050405020304" pitchFamily="18" charset="0"/>
              </a:rPr>
              <a:t>Polanyie</a:t>
            </a:r>
            <a:r>
              <a:rPr lang="cs-CZ" sz="1400" dirty="0">
                <a:effectLst/>
                <a:ea typeface="Calibri" panose="020F0502020204030204" pitchFamily="34" charset="0"/>
                <a:cs typeface="Times New Roman" panose="02020603050405020304" pitchFamily="18" charset="0"/>
              </a:rPr>
              <a:t> </a:t>
            </a:r>
          </a:p>
          <a:p>
            <a:pPr algn="just">
              <a:buFont typeface="Wingdings" panose="05000000000000000000" pitchFamily="2" charset="2"/>
              <a:buChar char="§"/>
            </a:pPr>
            <a:r>
              <a:rPr lang="cs-CZ" sz="1400" dirty="0">
                <a:ea typeface="Calibri" panose="020F0502020204030204" pitchFamily="34" charset="0"/>
                <a:cs typeface="Times New Roman" panose="02020603050405020304" pitchFamily="18" charset="0"/>
              </a:rPr>
              <a:t>v</a:t>
            </a:r>
            <a:r>
              <a:rPr lang="cs-CZ" sz="1400" dirty="0">
                <a:effectLst/>
                <a:ea typeface="Calibri" panose="020F0502020204030204" pitchFamily="34" charset="0"/>
                <a:cs typeface="Times New Roman" panose="02020603050405020304" pitchFamily="18" charset="0"/>
              </a:rPr>
              <a:t> obecnějším kontextu – a v rovině různých disciplín – globální reorganizaci a proměny kapitalismu diskutují mnohé sociálně-ekonomické školy a koncepce, typu </a:t>
            </a:r>
            <a:r>
              <a:rPr lang="cs-CZ" sz="1400" b="1" dirty="0">
                <a:effectLst/>
                <a:ea typeface="Calibri" panose="020F0502020204030204" pitchFamily="34" charset="0"/>
                <a:cs typeface="Times New Roman" panose="02020603050405020304" pitchFamily="18" charset="0"/>
              </a:rPr>
              <a:t>teorií rozvoje či modernizace </a:t>
            </a:r>
            <a:r>
              <a:rPr lang="cs-CZ" sz="1400" dirty="0">
                <a:effectLst/>
                <a:ea typeface="Calibri" panose="020F0502020204030204" pitchFamily="34" charset="0"/>
                <a:cs typeface="Times New Roman" panose="02020603050405020304" pitchFamily="18" charset="0"/>
              </a:rPr>
              <a:t>(W. W. </a:t>
            </a:r>
            <a:r>
              <a:rPr lang="cs-CZ" sz="1400" dirty="0" err="1">
                <a:effectLst/>
                <a:ea typeface="Calibri" panose="020F0502020204030204" pitchFamily="34" charset="0"/>
                <a:cs typeface="Times New Roman" panose="02020603050405020304" pitchFamily="18" charset="0"/>
              </a:rPr>
              <a:t>Rostow</a:t>
            </a:r>
            <a:r>
              <a:rPr lang="cs-CZ" sz="1400" dirty="0">
                <a:effectLst/>
                <a:ea typeface="Calibri" panose="020F0502020204030204" pitchFamily="34" charset="0"/>
                <a:cs typeface="Times New Roman" panose="02020603050405020304" pitchFamily="18" charset="0"/>
              </a:rPr>
              <a:t>), </a:t>
            </a:r>
            <a:r>
              <a:rPr lang="cs-CZ" sz="1400" b="1" dirty="0">
                <a:effectLst/>
                <a:ea typeface="Calibri" panose="020F0502020204030204" pitchFamily="34" charset="0"/>
                <a:cs typeface="Times New Roman" panose="02020603050405020304" pitchFamily="18" charset="0"/>
              </a:rPr>
              <a:t>teorie </a:t>
            </a:r>
            <a:r>
              <a:rPr lang="cs-CZ" sz="1400" b="1" dirty="0" err="1">
                <a:effectLst/>
                <a:ea typeface="Calibri" panose="020F0502020204030204" pitchFamily="34" charset="0"/>
                <a:cs typeface="Times New Roman" panose="02020603050405020304" pitchFamily="18" charset="0"/>
              </a:rPr>
              <a:t>světosystémů</a:t>
            </a:r>
            <a:r>
              <a:rPr lang="cs-CZ" sz="1400" b="1" dirty="0">
                <a:effectLst/>
                <a:ea typeface="Calibri" panose="020F0502020204030204" pitchFamily="34" charset="0"/>
                <a:cs typeface="Times New Roman" panose="02020603050405020304" pitchFamily="18" charset="0"/>
              </a:rPr>
              <a:t> </a:t>
            </a:r>
            <a:r>
              <a:rPr lang="cs-CZ" sz="1400" dirty="0">
                <a:effectLst/>
                <a:ea typeface="Calibri" panose="020F0502020204030204" pitchFamily="34" charset="0"/>
                <a:cs typeface="Times New Roman" panose="02020603050405020304" pitchFamily="18" charset="0"/>
              </a:rPr>
              <a:t>(I. M. </a:t>
            </a:r>
            <a:r>
              <a:rPr lang="cs-CZ" sz="1400" dirty="0" err="1">
                <a:effectLst/>
                <a:ea typeface="Calibri" panose="020F0502020204030204" pitchFamily="34" charset="0"/>
                <a:cs typeface="Times New Roman" panose="02020603050405020304" pitchFamily="18" charset="0"/>
              </a:rPr>
              <a:t>Wallerstein</a:t>
            </a:r>
            <a:r>
              <a:rPr lang="cs-CZ" sz="1400" dirty="0">
                <a:effectLst/>
                <a:ea typeface="Calibri" panose="020F0502020204030204" pitchFamily="34" charset="0"/>
                <a:cs typeface="Times New Roman" panose="02020603050405020304" pitchFamily="18" charset="0"/>
              </a:rPr>
              <a:t>), </a:t>
            </a:r>
            <a:r>
              <a:rPr lang="cs-CZ" sz="1400" b="1" dirty="0">
                <a:effectLst/>
                <a:ea typeface="Calibri" panose="020F0502020204030204" pitchFamily="34" charset="0"/>
                <a:cs typeface="Times New Roman" panose="02020603050405020304" pitchFamily="18" charset="0"/>
              </a:rPr>
              <a:t>teorie závislosti a propojenosti ekonomik</a:t>
            </a:r>
            <a:r>
              <a:rPr lang="cs-CZ" sz="1400" dirty="0">
                <a:effectLst/>
                <a:ea typeface="Calibri" panose="020F0502020204030204" pitchFamily="34" charset="0"/>
                <a:cs typeface="Times New Roman" panose="02020603050405020304" pitchFamily="18" charset="0"/>
              </a:rPr>
              <a:t>, </a:t>
            </a:r>
            <a:r>
              <a:rPr lang="cs-CZ" sz="1400" b="1" dirty="0">
                <a:effectLst/>
                <a:ea typeface="Calibri" panose="020F0502020204030204" pitchFamily="34" charset="0"/>
                <a:cs typeface="Times New Roman" panose="02020603050405020304" pitchFamily="18" charset="0"/>
              </a:rPr>
              <a:t>teorie flexibilní akumulace</a:t>
            </a:r>
            <a:r>
              <a:rPr lang="cs-CZ" sz="1400" dirty="0">
                <a:effectLst/>
                <a:ea typeface="Calibri" panose="020F0502020204030204" pitchFamily="34" charset="0"/>
                <a:cs typeface="Times New Roman" panose="02020603050405020304" pitchFamily="18" charset="0"/>
              </a:rPr>
              <a:t>, </a:t>
            </a:r>
            <a:r>
              <a:rPr lang="cs-CZ" sz="1400" b="1" dirty="0">
                <a:effectLst/>
                <a:ea typeface="Calibri" panose="020F0502020204030204" pitchFamily="34" charset="0"/>
                <a:cs typeface="Times New Roman" panose="02020603050405020304" pitchFamily="18" charset="0"/>
              </a:rPr>
              <a:t>teorie </a:t>
            </a:r>
            <a:r>
              <a:rPr lang="cs-CZ" sz="1400" b="1" dirty="0" err="1">
                <a:effectLst/>
                <a:ea typeface="Calibri" panose="020F0502020204030204" pitchFamily="34" charset="0"/>
                <a:cs typeface="Times New Roman" panose="02020603050405020304" pitchFamily="18" charset="0"/>
              </a:rPr>
              <a:t>deindustrializace</a:t>
            </a:r>
            <a:r>
              <a:rPr lang="cs-CZ" sz="1400" dirty="0">
                <a:effectLst/>
                <a:ea typeface="Calibri" panose="020F0502020204030204" pitchFamily="34" charset="0"/>
                <a:cs typeface="Times New Roman" panose="02020603050405020304" pitchFamily="18" charset="0"/>
              </a:rPr>
              <a:t>, </a:t>
            </a:r>
            <a:r>
              <a:rPr lang="cs-CZ" sz="1400" b="1" dirty="0">
                <a:effectLst/>
                <a:ea typeface="Calibri" panose="020F0502020204030204" pitchFamily="34" charset="0"/>
                <a:cs typeface="Times New Roman" panose="02020603050405020304" pitchFamily="18" charset="0"/>
              </a:rPr>
              <a:t>teorie hegemonické nestability</a:t>
            </a:r>
            <a:r>
              <a:rPr lang="cs-CZ" sz="1400" dirty="0">
                <a:effectLst/>
                <a:ea typeface="Calibri" panose="020F0502020204030204" pitchFamily="34" charset="0"/>
                <a:cs typeface="Times New Roman" panose="02020603050405020304" pitchFamily="18" charset="0"/>
              </a:rPr>
              <a:t>, </a:t>
            </a:r>
            <a:r>
              <a:rPr lang="cs-CZ" sz="1400" b="1" dirty="0">
                <a:effectLst/>
                <a:ea typeface="Calibri" panose="020F0502020204030204" pitchFamily="34" charset="0"/>
                <a:cs typeface="Times New Roman" panose="02020603050405020304" pitchFamily="18" charset="0"/>
              </a:rPr>
              <a:t>teorie přechodu k </a:t>
            </a:r>
            <a:r>
              <a:rPr lang="cs-CZ" sz="1400" b="1" i="1" dirty="0">
                <a:effectLst/>
                <a:ea typeface="Calibri" panose="020F0502020204030204" pitchFamily="34" charset="0"/>
                <a:cs typeface="Times New Roman" panose="02020603050405020304" pitchFamily="18" charset="0"/>
              </a:rPr>
              <a:t>„neorganizovanému kapitalismu“</a:t>
            </a:r>
            <a:r>
              <a:rPr lang="cs-CZ" sz="1400" i="1" dirty="0">
                <a:effectLst/>
                <a:ea typeface="Calibri" panose="020F0502020204030204" pitchFamily="34" charset="0"/>
                <a:cs typeface="Times New Roman" panose="02020603050405020304" pitchFamily="18" charset="0"/>
              </a:rPr>
              <a:t> </a:t>
            </a:r>
            <a:r>
              <a:rPr lang="cs-CZ" sz="1400" dirty="0">
                <a:effectLst/>
                <a:ea typeface="Calibri" panose="020F0502020204030204" pitchFamily="34" charset="0"/>
                <a:cs typeface="Times New Roman" panose="02020603050405020304" pitchFamily="18" charset="0"/>
              </a:rPr>
              <a:t>anebo </a:t>
            </a:r>
            <a:r>
              <a:rPr lang="cs-CZ" sz="1400" b="1" dirty="0">
                <a:effectLst/>
                <a:ea typeface="Calibri" panose="020F0502020204030204" pitchFamily="34" charset="0"/>
                <a:cs typeface="Times New Roman" panose="02020603050405020304" pitchFamily="18" charset="0"/>
              </a:rPr>
              <a:t>úvahy o kapitalismu R. B. Reicha </a:t>
            </a:r>
            <a:r>
              <a:rPr lang="cs-CZ" sz="1400" dirty="0">
                <a:effectLst/>
                <a:ea typeface="Calibri" panose="020F0502020204030204" pitchFamily="34" charset="0"/>
                <a:cs typeface="Times New Roman" panose="02020603050405020304" pitchFamily="18" charset="0"/>
              </a:rPr>
              <a:t>aj.</a:t>
            </a:r>
            <a:r>
              <a:rPr lang="cs-CZ" sz="1400" dirty="0">
                <a:effectLst/>
              </a:rPr>
              <a:t> </a:t>
            </a:r>
          </a:p>
        </p:txBody>
      </p:sp>
    </p:spTree>
    <p:extLst>
      <p:ext uri="{BB962C8B-B14F-4D97-AF65-F5344CB8AC3E}">
        <p14:creationId xmlns:p14="http://schemas.microsoft.com/office/powerpoint/2010/main" val="1488559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D533E3-146A-42A7-8CE2-BF0302236BF1}"/>
              </a:ext>
            </a:extLst>
          </p:cNvPr>
          <p:cNvSpPr>
            <a:spLocks noGrp="1"/>
          </p:cNvSpPr>
          <p:nvPr>
            <p:ph type="title"/>
          </p:nvPr>
        </p:nvSpPr>
        <p:spPr>
          <a:xfrm>
            <a:off x="251520" y="274638"/>
            <a:ext cx="8640960" cy="778098"/>
          </a:xfrm>
        </p:spPr>
        <p:txBody>
          <a:bodyPr>
            <a:normAutofit fontScale="90000"/>
          </a:bodyPr>
          <a:lstStyle/>
          <a:p>
            <a:r>
              <a:rPr lang="cs-CZ" b="1" i="1" dirty="0">
                <a:solidFill>
                  <a:srgbClr val="002060"/>
                </a:solidFill>
              </a:rPr>
              <a:t>„Nové“ </a:t>
            </a:r>
            <a:r>
              <a:rPr lang="cs-CZ" b="1" dirty="0">
                <a:solidFill>
                  <a:srgbClr val="002060"/>
                </a:solidFill>
              </a:rPr>
              <a:t>teorie transformace kapitalismu</a:t>
            </a:r>
            <a:endParaRPr lang="cs-CZ" dirty="0">
              <a:solidFill>
                <a:srgbClr val="002060"/>
              </a:solidFill>
            </a:endParaRPr>
          </a:p>
        </p:txBody>
      </p:sp>
      <p:sp>
        <p:nvSpPr>
          <p:cNvPr id="3" name="Zástupný obsah 2">
            <a:extLst>
              <a:ext uri="{FF2B5EF4-FFF2-40B4-BE49-F238E27FC236}">
                <a16:creationId xmlns:a16="http://schemas.microsoft.com/office/drawing/2014/main" id="{CFFE3E98-6B05-4FD8-96E7-337482DC79FA}"/>
              </a:ext>
            </a:extLst>
          </p:cNvPr>
          <p:cNvSpPr>
            <a:spLocks noGrp="1"/>
          </p:cNvSpPr>
          <p:nvPr>
            <p:ph idx="1"/>
          </p:nvPr>
        </p:nvSpPr>
        <p:spPr>
          <a:xfrm>
            <a:off x="323528" y="1052736"/>
            <a:ext cx="8496944" cy="5805264"/>
          </a:xfrm>
        </p:spPr>
        <p:txBody>
          <a:bodyPr>
            <a:normAutofit fontScale="85000" lnSpcReduction="20000"/>
          </a:bodyPr>
          <a:lstStyle/>
          <a:p>
            <a:pPr>
              <a:buFont typeface="Wingdings" panose="05000000000000000000" pitchFamily="2" charset="2"/>
              <a:buChar char="§"/>
            </a:pPr>
            <a:endParaRPr lang="cs-CZ" sz="1200" dirty="0">
              <a:effectLst/>
              <a:ea typeface="Calibri" panose="020F0502020204030204" pitchFamily="34" charset="0"/>
              <a:cs typeface="Times New Roman" panose="02020603050405020304" pitchFamily="18" charset="0"/>
            </a:endParaRPr>
          </a:p>
          <a:p>
            <a:pPr>
              <a:buFont typeface="Wingdings" panose="05000000000000000000" pitchFamily="2" charset="2"/>
              <a:buChar char="§"/>
            </a:pPr>
            <a:r>
              <a:rPr lang="cs-CZ" sz="2100" b="1" dirty="0">
                <a:effectLst/>
                <a:ea typeface="Calibri" panose="020F0502020204030204" pitchFamily="34" charset="0"/>
                <a:cs typeface="Times New Roman" panose="02020603050405020304" pitchFamily="18" charset="0"/>
              </a:rPr>
              <a:t>reflektují rozpad socialistické světové soustavy a aktuální rozpory 21. století</a:t>
            </a:r>
          </a:p>
          <a:p>
            <a:pPr>
              <a:buFont typeface="Wingdings" panose="05000000000000000000" pitchFamily="2" charset="2"/>
              <a:buChar char="§"/>
            </a:pPr>
            <a:r>
              <a:rPr lang="cs-CZ" sz="1900" dirty="0">
                <a:ea typeface="Calibri" panose="020F0502020204030204" pitchFamily="34" charset="0"/>
                <a:cs typeface="Times New Roman" panose="02020603050405020304" pitchFamily="18" charset="0"/>
              </a:rPr>
              <a:t>c</a:t>
            </a:r>
            <a:r>
              <a:rPr lang="cs-CZ" sz="1900" dirty="0">
                <a:effectLst/>
                <a:ea typeface="Calibri" panose="020F0502020204030204" pitchFamily="34" charset="0"/>
                <a:cs typeface="Times New Roman" panose="02020603050405020304" pitchFamily="18" charset="0"/>
              </a:rPr>
              <a:t>ca od poloviny 70. let </a:t>
            </a:r>
            <a:r>
              <a:rPr lang="cs-CZ" sz="2100" b="1" dirty="0">
                <a:effectLst/>
                <a:ea typeface="Calibri" panose="020F0502020204030204" pitchFamily="34" charset="0"/>
                <a:cs typeface="Times New Roman" panose="02020603050405020304" pitchFamily="18" charset="0"/>
              </a:rPr>
              <a:t>ústup teorií konvergence</a:t>
            </a:r>
            <a:r>
              <a:rPr lang="cs-CZ" sz="1900" dirty="0">
                <a:effectLst/>
                <a:ea typeface="Calibri" panose="020F0502020204030204" pitchFamily="34" charset="0"/>
                <a:cs typeface="Times New Roman" panose="02020603050405020304" pitchFamily="18" charset="0"/>
              </a:rPr>
              <a:t>, následně  umocněný zánikem tzv. reálného socialismu (s tím, jak tento historicky nastal drtivá většinu teorií transformace vůbec nepočítala)</a:t>
            </a:r>
          </a:p>
          <a:p>
            <a:pPr>
              <a:buFont typeface="Wingdings" panose="05000000000000000000" pitchFamily="2" charset="2"/>
              <a:buChar char="§"/>
            </a:pPr>
            <a:r>
              <a:rPr lang="cs-CZ" sz="1900" dirty="0">
                <a:effectLst/>
                <a:ea typeface="Calibri" panose="020F0502020204030204" pitchFamily="34" charset="0"/>
                <a:cs typeface="Times New Roman" panose="02020603050405020304" pitchFamily="18" charset="0"/>
              </a:rPr>
              <a:t>další trend v podobě modifikací konceptů industriální společnosti do podob </a:t>
            </a:r>
            <a:r>
              <a:rPr lang="cs-CZ" sz="2100" b="1" dirty="0">
                <a:effectLst/>
                <a:ea typeface="Calibri" panose="020F0502020204030204" pitchFamily="34" charset="0"/>
                <a:cs typeface="Times New Roman" panose="02020603050405020304" pitchFamily="18" charset="0"/>
              </a:rPr>
              <a:t>teorií společnosti postindustriální, </a:t>
            </a:r>
            <a:r>
              <a:rPr lang="cs-CZ" sz="2100" b="1" dirty="0" err="1">
                <a:effectLst/>
                <a:ea typeface="Calibri" panose="020F0502020204030204" pitchFamily="34" charset="0"/>
                <a:cs typeface="Times New Roman" panose="02020603050405020304" pitchFamily="18" charset="0"/>
              </a:rPr>
              <a:t>superindustriální</a:t>
            </a:r>
            <a:r>
              <a:rPr lang="cs-CZ" sz="2100" b="1" dirty="0">
                <a:effectLst/>
                <a:ea typeface="Calibri" panose="020F0502020204030204" pitchFamily="34" charset="0"/>
                <a:cs typeface="Times New Roman" panose="02020603050405020304" pitchFamily="18" charset="0"/>
              </a:rPr>
              <a:t>, </a:t>
            </a:r>
            <a:r>
              <a:rPr lang="cs-CZ" sz="2100" b="1" dirty="0" err="1">
                <a:effectLst/>
                <a:ea typeface="Calibri" panose="020F0502020204030204" pitchFamily="34" charset="0"/>
                <a:cs typeface="Times New Roman" panose="02020603050405020304" pitchFamily="18" charset="0"/>
              </a:rPr>
              <a:t>technotronní</a:t>
            </a:r>
            <a:r>
              <a:rPr lang="cs-CZ" sz="2100" b="1" dirty="0">
                <a:effectLst/>
                <a:ea typeface="Calibri" panose="020F0502020204030204" pitchFamily="34" charset="0"/>
                <a:cs typeface="Times New Roman" panose="02020603050405020304" pitchFamily="18" charset="0"/>
              </a:rPr>
              <a:t> nebo informační </a:t>
            </a:r>
            <a:r>
              <a:rPr lang="cs-CZ" sz="1900" dirty="0">
                <a:effectLst/>
                <a:ea typeface="Calibri" panose="020F0502020204030204" pitchFamily="34" charset="0"/>
                <a:cs typeface="Times New Roman" panose="02020603050405020304" pitchFamily="18" charset="0"/>
              </a:rPr>
              <a:t>(manželé </a:t>
            </a:r>
            <a:r>
              <a:rPr lang="cs-CZ" sz="1900" dirty="0" err="1">
                <a:effectLst/>
                <a:ea typeface="Calibri" panose="020F0502020204030204" pitchFamily="34" charset="0"/>
                <a:cs typeface="Times New Roman" panose="02020603050405020304" pitchFamily="18" charset="0"/>
              </a:rPr>
              <a:t>Tofflerovi</a:t>
            </a:r>
            <a:r>
              <a:rPr lang="cs-CZ" sz="1900" dirty="0">
                <a:effectLst/>
                <a:ea typeface="Calibri" panose="020F0502020204030204" pitchFamily="34" charset="0"/>
                <a:cs typeface="Times New Roman" panose="02020603050405020304" pitchFamily="18" charset="0"/>
              </a:rPr>
              <a:t>), s převratnými změnami ICT vedoucími k zásadním proměnám celé společnosti operují od 80. let různé varianty </a:t>
            </a:r>
            <a:r>
              <a:rPr lang="cs-CZ" sz="2100" b="1" dirty="0">
                <a:effectLst/>
                <a:ea typeface="Calibri" panose="020F0502020204030204" pitchFamily="34" charset="0"/>
                <a:cs typeface="Times New Roman" panose="02020603050405020304" pitchFamily="18" charset="0"/>
              </a:rPr>
              <a:t>teorie informační revoluce a společnosti</a:t>
            </a:r>
          </a:p>
          <a:p>
            <a:pPr>
              <a:buFont typeface="Wingdings" panose="05000000000000000000" pitchFamily="2" charset="2"/>
              <a:buChar char="§"/>
            </a:pPr>
            <a:r>
              <a:rPr lang="cs-CZ" sz="1900" dirty="0">
                <a:ea typeface="Calibri" panose="020F0502020204030204" pitchFamily="34" charset="0"/>
                <a:cs typeface="Times New Roman" panose="02020603050405020304" pitchFamily="18" charset="0"/>
              </a:rPr>
              <a:t>d</a:t>
            </a:r>
            <a:r>
              <a:rPr lang="cs-CZ" sz="1900" dirty="0">
                <a:effectLst/>
                <a:ea typeface="Calibri" panose="020F0502020204030204" pitchFamily="34" charset="0"/>
                <a:cs typeface="Times New Roman" panose="02020603050405020304" pitchFamily="18" charset="0"/>
              </a:rPr>
              <a:t>alší postup globalizace i splasklé bubliny tzv. </a:t>
            </a:r>
            <a:r>
              <a:rPr lang="cs-CZ" sz="1900" i="1" dirty="0">
                <a:effectLst/>
                <a:ea typeface="Calibri" panose="020F0502020204030204" pitchFamily="34" charset="0"/>
                <a:cs typeface="Times New Roman" panose="02020603050405020304" pitchFamily="18" charset="0"/>
              </a:rPr>
              <a:t>„nové ekonomiky“</a:t>
            </a:r>
            <a:r>
              <a:rPr lang="cs-CZ" sz="1900" dirty="0">
                <a:effectLst/>
                <a:ea typeface="Calibri" panose="020F0502020204030204" pitchFamily="34" charset="0"/>
                <a:cs typeface="Times New Roman" panose="02020603050405020304" pitchFamily="18" charset="0"/>
              </a:rPr>
              <a:t> 90. let spojovány s termínem </a:t>
            </a:r>
            <a:r>
              <a:rPr lang="cs-CZ" sz="2100" b="1" dirty="0">
                <a:effectLst/>
                <a:ea typeface="Calibri" panose="020F0502020204030204" pitchFamily="34" charset="0"/>
                <a:cs typeface="Times New Roman" panose="02020603050405020304" pitchFamily="18" charset="0"/>
              </a:rPr>
              <a:t>digitální ekonomika </a:t>
            </a:r>
            <a:r>
              <a:rPr lang="cs-CZ" sz="1900" dirty="0">
                <a:effectLst/>
                <a:ea typeface="Calibri" panose="020F0502020204030204" pitchFamily="34" charset="0"/>
                <a:cs typeface="Times New Roman" panose="02020603050405020304" pitchFamily="18" charset="0"/>
              </a:rPr>
              <a:t>(D. </a:t>
            </a:r>
            <a:r>
              <a:rPr lang="cs-CZ" sz="1900" dirty="0" err="1">
                <a:effectLst/>
                <a:ea typeface="Calibri" panose="020F0502020204030204" pitchFamily="34" charset="0"/>
                <a:cs typeface="Times New Roman" panose="02020603050405020304" pitchFamily="18" charset="0"/>
              </a:rPr>
              <a:t>Tapscott</a:t>
            </a:r>
            <a:r>
              <a:rPr lang="cs-CZ" sz="1900" dirty="0">
                <a:effectLst/>
                <a:ea typeface="Calibri" panose="020F0502020204030204" pitchFamily="34" charset="0"/>
                <a:cs typeface="Times New Roman" panose="02020603050405020304" pitchFamily="18" charset="0"/>
              </a:rPr>
              <a:t>) a </a:t>
            </a:r>
            <a:r>
              <a:rPr lang="cs-CZ" sz="2100" b="1" dirty="0">
                <a:effectLst/>
                <a:ea typeface="Calibri" panose="020F0502020204030204" pitchFamily="34" charset="0"/>
                <a:cs typeface="Times New Roman" panose="02020603050405020304" pitchFamily="18" charset="0"/>
              </a:rPr>
              <a:t>ekonomika, i celá společnost, znalostní </a:t>
            </a:r>
            <a:r>
              <a:rPr lang="cs-CZ" sz="1900" dirty="0">
                <a:effectLst/>
                <a:ea typeface="Calibri" panose="020F0502020204030204" pitchFamily="34" charset="0"/>
                <a:cs typeface="Times New Roman" panose="02020603050405020304" pitchFamily="18" charset="0"/>
              </a:rPr>
              <a:t>(P. F. </a:t>
            </a:r>
            <a:r>
              <a:rPr lang="cs-CZ" sz="1900" dirty="0" err="1">
                <a:effectLst/>
                <a:ea typeface="Calibri" panose="020F0502020204030204" pitchFamily="34" charset="0"/>
                <a:cs typeface="Times New Roman" panose="02020603050405020304" pitchFamily="18" charset="0"/>
              </a:rPr>
              <a:t>Drucker</a:t>
            </a:r>
            <a:r>
              <a:rPr lang="cs-CZ" sz="1900" dirty="0">
                <a:effectLst/>
                <a:ea typeface="Calibri" panose="020F0502020204030204" pitchFamily="34" charset="0"/>
                <a:cs typeface="Times New Roman" panose="02020603050405020304" pitchFamily="18" charset="0"/>
              </a:rPr>
              <a:t>)</a:t>
            </a:r>
            <a:endParaRPr lang="cs-CZ" sz="1900" dirty="0">
              <a:ea typeface="Calibri" panose="020F0502020204030204" pitchFamily="34" charset="0"/>
              <a:cs typeface="Times New Roman" panose="02020603050405020304" pitchFamily="18" charset="0"/>
            </a:endParaRPr>
          </a:p>
          <a:p>
            <a:pPr>
              <a:buFont typeface="Wingdings" panose="05000000000000000000" pitchFamily="2" charset="2"/>
              <a:buChar char="§"/>
            </a:pPr>
            <a:r>
              <a:rPr lang="cs-CZ" sz="1900" dirty="0">
                <a:effectLst/>
                <a:ea typeface="Calibri" panose="020F0502020204030204" pitchFamily="34" charset="0"/>
                <a:cs typeface="Times New Roman" panose="02020603050405020304" pitchFamily="18" charset="0"/>
              </a:rPr>
              <a:t>moderní a postmoderní kapitalismus, resp. </a:t>
            </a:r>
            <a:r>
              <a:rPr lang="cs-CZ" sz="2100" b="1" dirty="0">
                <a:effectLst/>
                <a:ea typeface="Calibri" panose="020F0502020204030204" pitchFamily="34" charset="0"/>
                <a:cs typeface="Times New Roman" panose="02020603050405020304" pitchFamily="18" charset="0"/>
              </a:rPr>
              <a:t>postkapitalismus</a:t>
            </a:r>
            <a:r>
              <a:rPr lang="cs-CZ" sz="1900" dirty="0">
                <a:effectLst/>
                <a:ea typeface="Calibri" panose="020F0502020204030204" pitchFamily="34" charset="0"/>
                <a:cs typeface="Times New Roman" panose="02020603050405020304" pitchFamily="18" charset="0"/>
              </a:rPr>
              <a:t> (P. </a:t>
            </a:r>
            <a:r>
              <a:rPr lang="cs-CZ" sz="1900" dirty="0" err="1">
                <a:effectLst/>
                <a:ea typeface="Calibri" panose="020F0502020204030204" pitchFamily="34" charset="0"/>
                <a:cs typeface="Times New Roman" panose="02020603050405020304" pitchFamily="18" charset="0"/>
              </a:rPr>
              <a:t>Mason</a:t>
            </a:r>
            <a:r>
              <a:rPr lang="cs-CZ" sz="1900" dirty="0">
                <a:effectLst/>
                <a:ea typeface="Calibri" panose="020F0502020204030204" pitchFamily="34" charset="0"/>
                <a:cs typeface="Times New Roman" panose="02020603050405020304" pitchFamily="18" charset="0"/>
              </a:rPr>
              <a:t>, P. F. </a:t>
            </a:r>
            <a:r>
              <a:rPr lang="cs-CZ" sz="1900" dirty="0" err="1">
                <a:effectLst/>
                <a:ea typeface="Calibri" panose="020F0502020204030204" pitchFamily="34" charset="0"/>
                <a:cs typeface="Times New Roman" panose="02020603050405020304" pitchFamily="18" charset="0"/>
              </a:rPr>
              <a:t>Drucker</a:t>
            </a:r>
            <a:r>
              <a:rPr lang="cs-CZ" sz="1900" dirty="0">
                <a:effectLst/>
                <a:ea typeface="Calibri" panose="020F0502020204030204" pitchFamily="34" charset="0"/>
                <a:cs typeface="Times New Roman" panose="02020603050405020304" pitchFamily="18" charset="0"/>
              </a:rPr>
              <a:t>) se </a:t>
            </a:r>
            <a:r>
              <a:rPr lang="cs-CZ" sz="1900">
                <a:effectLst/>
                <a:ea typeface="Calibri" panose="020F0502020204030204" pitchFamily="34" charset="0"/>
                <a:cs typeface="Times New Roman" panose="02020603050405020304" pitchFamily="18" charset="0"/>
              </a:rPr>
              <a:t>měl  </a:t>
            </a:r>
            <a:r>
              <a:rPr lang="cs-CZ" sz="1900" dirty="0">
                <a:effectLst/>
                <a:ea typeface="Calibri" panose="020F0502020204030204" pitchFamily="34" charset="0"/>
                <a:cs typeface="Times New Roman" panose="02020603050405020304" pitchFamily="18" charset="0"/>
              </a:rPr>
              <a:t>transformovat ve </a:t>
            </a:r>
            <a:r>
              <a:rPr lang="cs-CZ" sz="2100" b="1" dirty="0">
                <a:effectLst/>
                <a:ea typeface="Calibri" panose="020F0502020204030204" pitchFamily="34" charset="0"/>
                <a:cs typeface="Times New Roman" panose="02020603050405020304" pitchFamily="18" charset="0"/>
              </a:rPr>
              <a:t>znalostní společnost vědění </a:t>
            </a:r>
            <a:r>
              <a:rPr lang="cs-CZ" sz="1900" dirty="0">
                <a:effectLst/>
                <a:ea typeface="Calibri" panose="020F0502020204030204" pitchFamily="34" charset="0"/>
                <a:cs typeface="Times New Roman" panose="02020603050405020304" pitchFamily="18" charset="0"/>
              </a:rPr>
              <a:t>(P. F. </a:t>
            </a:r>
            <a:r>
              <a:rPr lang="cs-CZ" sz="1900" dirty="0" err="1">
                <a:effectLst/>
                <a:ea typeface="Calibri" panose="020F0502020204030204" pitchFamily="34" charset="0"/>
                <a:cs typeface="Times New Roman" panose="02020603050405020304" pitchFamily="18" charset="0"/>
              </a:rPr>
              <a:t>Drucker</a:t>
            </a:r>
            <a:r>
              <a:rPr lang="cs-CZ" sz="1900" dirty="0">
                <a:effectLst/>
                <a:ea typeface="Calibri" panose="020F0502020204030204" pitchFamily="34" charset="0"/>
                <a:cs typeface="Times New Roman" panose="02020603050405020304" pitchFamily="18" charset="0"/>
              </a:rPr>
              <a:t>), </a:t>
            </a:r>
            <a:r>
              <a:rPr lang="cs-CZ" sz="2100" b="1" dirty="0">
                <a:effectLst/>
                <a:ea typeface="Calibri" panose="020F0502020204030204" pitchFamily="34" charset="0"/>
                <a:cs typeface="Times New Roman" panose="02020603050405020304" pitchFamily="18" charset="0"/>
              </a:rPr>
              <a:t>společností síťovou            </a:t>
            </a:r>
            <a:r>
              <a:rPr lang="cs-CZ" sz="1900" dirty="0">
                <a:effectLst/>
                <a:ea typeface="Calibri" panose="020F0502020204030204" pitchFamily="34" charset="0"/>
                <a:cs typeface="Times New Roman" panose="02020603050405020304" pitchFamily="18" charset="0"/>
              </a:rPr>
              <a:t>(M. </a:t>
            </a:r>
            <a:r>
              <a:rPr lang="cs-CZ" sz="1900" dirty="0" err="1">
                <a:effectLst/>
                <a:ea typeface="Calibri" panose="020F0502020204030204" pitchFamily="34" charset="0"/>
                <a:cs typeface="Times New Roman" panose="02020603050405020304" pitchFamily="18" charset="0"/>
              </a:rPr>
              <a:t>Castells</a:t>
            </a:r>
            <a:r>
              <a:rPr lang="cs-CZ" sz="1900" dirty="0">
                <a:effectLst/>
                <a:ea typeface="Calibri" panose="020F0502020204030204" pitchFamily="34" charset="0"/>
                <a:cs typeface="Times New Roman" panose="02020603050405020304" pitchFamily="18" charset="0"/>
              </a:rPr>
              <a:t>, J. </a:t>
            </a:r>
            <a:r>
              <a:rPr lang="cs-CZ" sz="1900" dirty="0" err="1">
                <a:effectLst/>
                <a:ea typeface="Calibri" panose="020F0502020204030204" pitchFamily="34" charset="0"/>
                <a:cs typeface="Times New Roman" panose="02020603050405020304" pitchFamily="18" charset="0"/>
              </a:rPr>
              <a:t>Rifkin</a:t>
            </a:r>
            <a:r>
              <a:rPr lang="cs-CZ" sz="1900" dirty="0">
                <a:effectLst/>
                <a:ea typeface="Calibri" panose="020F0502020204030204" pitchFamily="34" charset="0"/>
                <a:cs typeface="Times New Roman" panose="02020603050405020304" pitchFamily="18" charset="0"/>
              </a:rPr>
              <a:t>), </a:t>
            </a:r>
            <a:r>
              <a:rPr lang="cs-CZ" sz="2100" b="1" dirty="0">
                <a:effectLst/>
                <a:ea typeface="Calibri" panose="020F0502020204030204" pitchFamily="34" charset="0"/>
                <a:cs typeface="Times New Roman" panose="02020603050405020304" pitchFamily="18" charset="0"/>
              </a:rPr>
              <a:t>společnosti digitální </a:t>
            </a:r>
            <a:r>
              <a:rPr lang="cs-CZ" sz="1900" dirty="0">
                <a:effectLst/>
                <a:ea typeface="Calibri" panose="020F0502020204030204" pitchFamily="34" charset="0"/>
                <a:cs typeface="Times New Roman" panose="02020603050405020304" pitchFamily="18" charset="0"/>
              </a:rPr>
              <a:t>(D. </a:t>
            </a:r>
            <a:r>
              <a:rPr lang="cs-CZ" sz="1900" dirty="0" err="1">
                <a:effectLst/>
                <a:ea typeface="Calibri" panose="020F0502020204030204" pitchFamily="34" charset="0"/>
                <a:cs typeface="Times New Roman" panose="02020603050405020304" pitchFamily="18" charset="0"/>
              </a:rPr>
              <a:t>Tapsott</a:t>
            </a:r>
            <a:r>
              <a:rPr lang="cs-CZ" sz="1900" dirty="0">
                <a:effectLst/>
                <a:ea typeface="Calibri" panose="020F0502020204030204" pitchFamily="34" charset="0"/>
                <a:cs typeface="Times New Roman" panose="02020603050405020304" pitchFamily="18" charset="0"/>
              </a:rPr>
              <a:t>), </a:t>
            </a:r>
            <a:r>
              <a:rPr lang="cs-CZ" sz="2100" b="1" i="1" dirty="0">
                <a:effectLst/>
                <a:ea typeface="Calibri" panose="020F0502020204030204" pitchFamily="34" charset="0"/>
                <a:cs typeface="Times New Roman" panose="02020603050405020304" pitchFamily="18" charset="0"/>
              </a:rPr>
              <a:t>„kapitalismus 4.0“</a:t>
            </a:r>
            <a:r>
              <a:rPr lang="cs-CZ" sz="2100" b="1" dirty="0">
                <a:effectLst/>
                <a:ea typeface="Calibri" panose="020F0502020204030204" pitchFamily="34" charset="0"/>
                <a:cs typeface="Times New Roman" panose="02020603050405020304" pitchFamily="18" charset="0"/>
              </a:rPr>
              <a:t> </a:t>
            </a:r>
            <a:r>
              <a:rPr lang="cs-CZ" sz="1900" dirty="0">
                <a:effectLst/>
                <a:ea typeface="Calibri" panose="020F0502020204030204" pitchFamily="34" charset="0"/>
                <a:cs typeface="Times New Roman" panose="02020603050405020304" pitchFamily="18" charset="0"/>
              </a:rPr>
              <a:t>(A. </a:t>
            </a:r>
            <a:r>
              <a:rPr lang="cs-CZ" sz="1900" dirty="0" err="1">
                <a:effectLst/>
                <a:ea typeface="Calibri" panose="020F0502020204030204" pitchFamily="34" charset="0"/>
                <a:cs typeface="Times New Roman" panose="02020603050405020304" pitchFamily="18" charset="0"/>
              </a:rPr>
              <a:t>Kaletsky</a:t>
            </a:r>
            <a:r>
              <a:rPr lang="cs-CZ" sz="1900" dirty="0">
                <a:effectLst/>
                <a:ea typeface="Calibri" panose="020F0502020204030204" pitchFamily="34" charset="0"/>
                <a:cs typeface="Times New Roman" panose="02020603050405020304" pitchFamily="18" charset="0"/>
              </a:rPr>
              <a:t>), </a:t>
            </a:r>
            <a:r>
              <a:rPr lang="cs-CZ" sz="1900" b="1" dirty="0">
                <a:effectLst/>
                <a:ea typeface="Calibri" panose="020F0502020204030204" pitchFamily="34" charset="0"/>
                <a:cs typeface="Times New Roman" panose="02020603050405020304" pitchFamily="18" charset="0"/>
              </a:rPr>
              <a:t>kapitalismus</a:t>
            </a:r>
            <a:r>
              <a:rPr lang="cs-CZ" sz="1900" b="1" i="1" dirty="0">
                <a:effectLst/>
                <a:ea typeface="Calibri" panose="020F0502020204030204" pitchFamily="34" charset="0"/>
                <a:cs typeface="Times New Roman" panose="02020603050405020304" pitchFamily="18" charset="0"/>
              </a:rPr>
              <a:t> „zelený“</a:t>
            </a:r>
            <a:r>
              <a:rPr lang="cs-CZ" sz="1900" b="1" dirty="0">
                <a:effectLst/>
                <a:ea typeface="Calibri" panose="020F0502020204030204" pitchFamily="34" charset="0"/>
                <a:cs typeface="Times New Roman" panose="02020603050405020304" pitchFamily="18" charset="0"/>
              </a:rPr>
              <a:t> </a:t>
            </a:r>
            <a:r>
              <a:rPr lang="cs-CZ" sz="1900" dirty="0">
                <a:effectLst/>
                <a:ea typeface="Calibri" panose="020F0502020204030204" pitchFamily="34" charset="0"/>
                <a:cs typeface="Times New Roman" panose="02020603050405020304" pitchFamily="18" charset="0"/>
              </a:rPr>
              <a:t>(E. U. </a:t>
            </a:r>
            <a:r>
              <a:rPr lang="cs-CZ" sz="1900" dirty="0" err="1">
                <a:effectLst/>
                <a:ea typeface="Calibri" panose="020F0502020204030204" pitchFamily="34" charset="0"/>
                <a:cs typeface="Times New Roman" panose="02020603050405020304" pitchFamily="18" charset="0"/>
              </a:rPr>
              <a:t>Weizsäcker</a:t>
            </a:r>
            <a:r>
              <a:rPr lang="cs-CZ" sz="1900" dirty="0">
                <a:effectLst/>
                <a:ea typeface="Calibri" panose="020F0502020204030204" pitchFamily="34" charset="0"/>
                <a:cs typeface="Times New Roman" panose="02020603050405020304" pitchFamily="18" charset="0"/>
              </a:rPr>
              <a:t>) či </a:t>
            </a:r>
            <a:r>
              <a:rPr lang="cs-CZ" sz="1900" b="1" i="1" dirty="0">
                <a:effectLst/>
                <a:ea typeface="Calibri" panose="020F0502020204030204" pitchFamily="34" charset="0"/>
                <a:cs typeface="Times New Roman" panose="02020603050405020304" pitchFamily="18" charset="0"/>
              </a:rPr>
              <a:t>„přírodní“ </a:t>
            </a:r>
            <a:r>
              <a:rPr lang="cs-CZ" sz="1900" dirty="0">
                <a:effectLst/>
                <a:ea typeface="Calibri" panose="020F0502020204030204" pitchFamily="34" charset="0"/>
                <a:cs typeface="Times New Roman" panose="02020603050405020304" pitchFamily="18" charset="0"/>
              </a:rPr>
              <a:t>(novější Zprávy Římského klubu), </a:t>
            </a:r>
            <a:r>
              <a:rPr lang="cs-CZ" sz="1900" b="1" i="1" dirty="0">
                <a:effectLst/>
                <a:ea typeface="Calibri" panose="020F0502020204030204" pitchFamily="34" charset="0"/>
                <a:cs typeface="Times New Roman" panose="02020603050405020304" pitchFamily="18" charset="0"/>
              </a:rPr>
              <a:t>„kapitalismu bez kapitálu“</a:t>
            </a:r>
            <a:r>
              <a:rPr lang="cs-CZ" sz="1900" dirty="0">
                <a:effectLst/>
                <a:ea typeface="Calibri" panose="020F0502020204030204" pitchFamily="34" charset="0"/>
                <a:cs typeface="Times New Roman" panose="02020603050405020304" pitchFamily="18" charset="0"/>
              </a:rPr>
              <a:t>, pod vlivem vstupu do </a:t>
            </a:r>
            <a:r>
              <a:rPr lang="cs-CZ" sz="1900" i="1" dirty="0">
                <a:effectLst/>
                <a:ea typeface="Calibri" panose="020F0502020204030204" pitchFamily="34" charset="0"/>
                <a:cs typeface="Times New Roman" panose="02020603050405020304" pitchFamily="18" charset="0"/>
              </a:rPr>
              <a:t>„nehmotného světa“</a:t>
            </a:r>
            <a:r>
              <a:rPr lang="cs-CZ" sz="1900" dirty="0">
                <a:effectLst/>
                <a:ea typeface="Calibri" panose="020F0502020204030204" pitchFamily="34" charset="0"/>
                <a:cs typeface="Times New Roman" panose="02020603050405020304" pitchFamily="18" charset="0"/>
              </a:rPr>
              <a:t> (J. </a:t>
            </a:r>
            <a:r>
              <a:rPr lang="cs-CZ" sz="1900" dirty="0" err="1">
                <a:effectLst/>
                <a:ea typeface="Calibri" panose="020F0502020204030204" pitchFamily="34" charset="0"/>
                <a:cs typeface="Times New Roman" panose="02020603050405020304" pitchFamily="18" charset="0"/>
              </a:rPr>
              <a:t>Haskel</a:t>
            </a:r>
            <a:r>
              <a:rPr lang="cs-CZ" sz="1900" dirty="0">
                <a:effectLst/>
                <a:ea typeface="Calibri" panose="020F0502020204030204" pitchFamily="34" charset="0"/>
                <a:cs typeface="Times New Roman" panose="02020603050405020304" pitchFamily="18" charset="0"/>
              </a:rPr>
              <a:t>, S. </a:t>
            </a:r>
            <a:r>
              <a:rPr lang="cs-CZ" sz="1900" dirty="0" err="1">
                <a:effectLst/>
                <a:ea typeface="Calibri" panose="020F0502020204030204" pitchFamily="34" charset="0"/>
                <a:cs typeface="Times New Roman" panose="02020603050405020304" pitchFamily="18" charset="0"/>
              </a:rPr>
              <a:t>Westlake</a:t>
            </a:r>
            <a:r>
              <a:rPr lang="cs-CZ" sz="1900" dirty="0">
                <a:effectLst/>
                <a:ea typeface="Calibri" panose="020F0502020204030204" pitchFamily="34" charset="0"/>
                <a:cs typeface="Times New Roman" panose="02020603050405020304" pitchFamily="18" charset="0"/>
              </a:rPr>
              <a:t>)</a:t>
            </a:r>
            <a:r>
              <a:rPr lang="cs-CZ" sz="1900" dirty="0">
                <a:effectLst/>
              </a:rPr>
              <a:t> </a:t>
            </a:r>
          </a:p>
          <a:p>
            <a:pPr>
              <a:buFont typeface="Wingdings" panose="05000000000000000000" pitchFamily="2" charset="2"/>
              <a:buChar char="§"/>
            </a:pPr>
            <a:r>
              <a:rPr lang="cs-CZ" sz="2400" b="1" dirty="0">
                <a:effectLst/>
              </a:rPr>
              <a:t>úvahy o tzv. nové ekonomice </a:t>
            </a:r>
            <a:r>
              <a:rPr lang="cs-CZ" sz="1900" dirty="0">
                <a:effectLst/>
              </a:rPr>
              <a:t>(např. 90. let, později 4.0, 5.0, cirkulární ekonomice </a:t>
            </a:r>
            <a:r>
              <a:rPr lang="cs-CZ" sz="1900" dirty="0" err="1">
                <a:effectLst/>
              </a:rPr>
              <a:t>etc</a:t>
            </a:r>
            <a:r>
              <a:rPr lang="cs-CZ" sz="1900" dirty="0">
                <a:effectLst/>
              </a:rPr>
              <a:t>.)   </a:t>
            </a:r>
          </a:p>
          <a:p>
            <a:pPr>
              <a:buFont typeface="Wingdings" panose="05000000000000000000" pitchFamily="2" charset="2"/>
              <a:buChar char="§"/>
            </a:pPr>
            <a:r>
              <a:rPr lang="cs-CZ" sz="2400" b="1" dirty="0">
                <a:effectLst/>
                <a:ea typeface="Calibri" panose="020F0502020204030204" pitchFamily="34" charset="0"/>
                <a:cs typeface="Times New Roman" panose="02020603050405020304" pitchFamily="18" charset="0"/>
              </a:rPr>
              <a:t>koncepty sdílené ekonomiky</a:t>
            </a:r>
            <a:r>
              <a:rPr lang="cs-CZ" sz="1900" dirty="0">
                <a:effectLst/>
                <a:ea typeface="Calibri" panose="020F0502020204030204" pitchFamily="34" charset="0"/>
                <a:cs typeface="Times New Roman" panose="02020603050405020304" pitchFamily="18" charset="0"/>
              </a:rPr>
              <a:t>, blízké bublině 4.0, fungování digitálních platforem má být ústředním prvkem </a:t>
            </a:r>
            <a:r>
              <a:rPr lang="cs-CZ" sz="2400" b="1" i="1" dirty="0">
                <a:effectLst/>
                <a:ea typeface="Calibri" panose="020F0502020204030204" pitchFamily="34" charset="0"/>
                <a:cs typeface="Times New Roman" panose="02020603050405020304" pitchFamily="18" charset="0"/>
              </a:rPr>
              <a:t>„kapitalismu platforem“</a:t>
            </a:r>
            <a:r>
              <a:rPr lang="cs-CZ" sz="2400" dirty="0">
                <a:effectLst/>
                <a:ea typeface="Calibri" panose="020F0502020204030204" pitchFamily="34" charset="0"/>
                <a:cs typeface="Times New Roman" panose="02020603050405020304" pitchFamily="18" charset="0"/>
              </a:rPr>
              <a:t> </a:t>
            </a:r>
            <a:r>
              <a:rPr lang="cs-CZ" sz="1900" dirty="0">
                <a:effectLst/>
                <a:ea typeface="Calibri" panose="020F0502020204030204" pitchFamily="34" charset="0"/>
                <a:cs typeface="Times New Roman" panose="02020603050405020304" pitchFamily="18" charset="0"/>
              </a:rPr>
              <a:t>(N. </a:t>
            </a:r>
            <a:r>
              <a:rPr lang="cs-CZ" sz="1900" dirty="0" err="1">
                <a:effectLst/>
                <a:ea typeface="Calibri" panose="020F0502020204030204" pitchFamily="34" charset="0"/>
                <a:cs typeface="Times New Roman" panose="02020603050405020304" pitchFamily="18" charset="0"/>
              </a:rPr>
              <a:t>Srnicek</a:t>
            </a:r>
            <a:r>
              <a:rPr lang="cs-CZ" sz="1900" dirty="0">
                <a:effectLst/>
                <a:ea typeface="Calibri" panose="020F0502020204030204" pitchFamily="34" charset="0"/>
                <a:cs typeface="Times New Roman" panose="02020603050405020304" pitchFamily="18" charset="0"/>
              </a:rPr>
              <a:t>)</a:t>
            </a:r>
          </a:p>
          <a:p>
            <a:pPr>
              <a:buFont typeface="Wingdings" panose="05000000000000000000" pitchFamily="2" charset="2"/>
              <a:buChar char="§"/>
            </a:pPr>
            <a:r>
              <a:rPr lang="cs-CZ" sz="2400" b="1" dirty="0">
                <a:effectLst/>
                <a:ea typeface="Calibri" panose="020F0502020204030204" pitchFamily="34" charset="0"/>
                <a:cs typeface="Times New Roman" panose="02020603050405020304" pitchFamily="18" charset="0"/>
              </a:rPr>
              <a:t>projekty ekonomik a společností 4.0, 5.0, včetně </a:t>
            </a:r>
            <a:r>
              <a:rPr lang="cs-CZ" sz="2400" b="1" i="1" dirty="0">
                <a:effectLst/>
                <a:ea typeface="Calibri" panose="020F0502020204030204" pitchFamily="34" charset="0"/>
                <a:cs typeface="Times New Roman" panose="02020603050405020304" pitchFamily="18" charset="0"/>
              </a:rPr>
              <a:t>„zelené“ </a:t>
            </a:r>
            <a:r>
              <a:rPr lang="cs-CZ" sz="2400" b="1" dirty="0">
                <a:effectLst/>
                <a:ea typeface="Calibri" panose="020F0502020204030204" pitchFamily="34" charset="0"/>
                <a:cs typeface="Times New Roman" panose="02020603050405020304" pitchFamily="18" charset="0"/>
              </a:rPr>
              <a:t>etapy </a:t>
            </a:r>
          </a:p>
          <a:p>
            <a:pPr>
              <a:buFont typeface="Wingdings" panose="05000000000000000000" pitchFamily="2" charset="2"/>
              <a:buChar char="§"/>
            </a:pPr>
            <a:r>
              <a:rPr lang="cs-CZ" sz="1900" dirty="0">
                <a:effectLst/>
                <a:ea typeface="Calibri" panose="020F0502020204030204" pitchFamily="34" charset="0"/>
                <a:cs typeface="Times New Roman" panose="02020603050405020304" pitchFamily="18" charset="0"/>
              </a:rPr>
              <a:t>oprášení staršího konceptu v podobě </a:t>
            </a:r>
            <a:r>
              <a:rPr lang="cs-CZ" sz="2400" b="1" i="1" dirty="0">
                <a:effectLst/>
                <a:ea typeface="Calibri" panose="020F0502020204030204" pitchFamily="34" charset="0"/>
                <a:cs typeface="Times New Roman" panose="02020603050405020304" pitchFamily="18" charset="0"/>
              </a:rPr>
              <a:t>„kapitalismu stakeholderů“</a:t>
            </a:r>
            <a:r>
              <a:rPr lang="cs-CZ" sz="2100" b="1" i="1" dirty="0">
                <a:effectLst/>
                <a:ea typeface="Calibri" panose="020F0502020204030204" pitchFamily="34" charset="0"/>
                <a:cs typeface="Times New Roman" panose="02020603050405020304" pitchFamily="18" charset="0"/>
              </a:rPr>
              <a:t> </a:t>
            </a:r>
            <a:r>
              <a:rPr lang="cs-CZ" sz="1900" dirty="0">
                <a:effectLst/>
                <a:ea typeface="Calibri" panose="020F0502020204030204" pitchFamily="34" charset="0"/>
                <a:cs typeface="Times New Roman" panose="02020603050405020304" pitchFamily="18" charset="0"/>
              </a:rPr>
              <a:t>(K. </a:t>
            </a:r>
            <a:r>
              <a:rPr lang="cs-CZ" sz="1900" dirty="0" err="1">
                <a:effectLst/>
                <a:ea typeface="Calibri" panose="020F0502020204030204" pitchFamily="34" charset="0"/>
                <a:cs typeface="Times New Roman" panose="02020603050405020304" pitchFamily="18" charset="0"/>
              </a:rPr>
              <a:t>Schwab</a:t>
            </a:r>
            <a:r>
              <a:rPr lang="cs-CZ" sz="1900" dirty="0">
                <a:effectLst/>
                <a:ea typeface="Calibri" panose="020F0502020204030204" pitchFamily="34" charset="0"/>
                <a:cs typeface="Times New Roman" panose="02020603050405020304" pitchFamily="18" charset="0"/>
              </a:rPr>
              <a:t>)</a:t>
            </a:r>
          </a:p>
          <a:p>
            <a:pPr>
              <a:buFont typeface="Wingdings" panose="05000000000000000000" pitchFamily="2" charset="2"/>
              <a:buChar char="§"/>
            </a:pPr>
            <a:r>
              <a:rPr lang="cs-CZ" sz="2400" b="1" dirty="0">
                <a:ea typeface="Calibri" panose="020F0502020204030204" pitchFamily="34" charset="0"/>
                <a:cs typeface="Times New Roman" panose="02020603050405020304" pitchFamily="18" charset="0"/>
              </a:rPr>
              <a:t>koncept Velkého resetu </a:t>
            </a:r>
            <a:r>
              <a:rPr lang="cs-CZ" sz="1900" dirty="0">
                <a:ea typeface="Calibri" panose="020F0502020204030204" pitchFamily="34" charset="0"/>
                <a:cs typeface="Times New Roman" panose="02020603050405020304" pitchFamily="18" charset="0"/>
              </a:rPr>
              <a:t>(K. </a:t>
            </a:r>
            <a:r>
              <a:rPr lang="cs-CZ" sz="1900" dirty="0" err="1">
                <a:ea typeface="Calibri" panose="020F0502020204030204" pitchFamily="34" charset="0"/>
                <a:cs typeface="Times New Roman" panose="02020603050405020304" pitchFamily="18" charset="0"/>
              </a:rPr>
              <a:t>Schwab</a:t>
            </a:r>
            <a:r>
              <a:rPr lang="cs-CZ" sz="1900" dirty="0">
                <a:ea typeface="Calibri" panose="020F0502020204030204" pitchFamily="34" charset="0"/>
                <a:cs typeface="Times New Roman" panose="02020603050405020304" pitchFamily="18" charset="0"/>
              </a:rPr>
              <a:t>), </a:t>
            </a:r>
            <a:r>
              <a:rPr lang="cs-CZ" sz="2400" b="1" dirty="0">
                <a:ea typeface="Calibri" panose="020F0502020204030204" pitchFamily="34" charset="0"/>
                <a:cs typeface="Times New Roman" panose="02020603050405020304" pitchFamily="18" charset="0"/>
              </a:rPr>
              <a:t>inkluzivní kapitalismus </a:t>
            </a:r>
            <a:r>
              <a:rPr lang="cs-CZ" sz="1900" dirty="0">
                <a:ea typeface="Calibri" panose="020F0502020204030204" pitchFamily="34" charset="0"/>
                <a:cs typeface="Times New Roman" panose="02020603050405020304" pitchFamily="18" charset="0"/>
              </a:rPr>
              <a:t>(papež František) </a:t>
            </a:r>
          </a:p>
          <a:p>
            <a:pPr>
              <a:buFont typeface="Wingdings" panose="05000000000000000000" pitchFamily="2" charset="2"/>
              <a:buChar char="§"/>
            </a:pPr>
            <a:r>
              <a:rPr lang="cs-CZ" sz="1900" dirty="0">
                <a:effectLst/>
                <a:ea typeface="Calibri" panose="020F0502020204030204" pitchFamily="34" charset="0"/>
                <a:cs typeface="Times New Roman" panose="02020603050405020304" pitchFamily="18" charset="0"/>
              </a:rPr>
              <a:t>vedle desítek sociálně-ekonomických konceptů transformace kapitalismu jsou od 90. let 20. století aktuální též různé teorie transformace socialismu v kapitalismus    </a:t>
            </a:r>
            <a:endParaRPr lang="cs-CZ" sz="1900" dirty="0"/>
          </a:p>
          <a:p>
            <a:endParaRPr lang="cs-CZ" dirty="0"/>
          </a:p>
        </p:txBody>
      </p:sp>
    </p:spTree>
    <p:extLst>
      <p:ext uri="{BB962C8B-B14F-4D97-AF65-F5344CB8AC3E}">
        <p14:creationId xmlns:p14="http://schemas.microsoft.com/office/powerpoint/2010/main" val="3761173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CF7EC5-4A2B-4E23-9445-F319D55877F6}"/>
              </a:ext>
            </a:extLst>
          </p:cNvPr>
          <p:cNvSpPr>
            <a:spLocks noGrp="1"/>
          </p:cNvSpPr>
          <p:nvPr>
            <p:ph type="title"/>
          </p:nvPr>
        </p:nvSpPr>
        <p:spPr>
          <a:xfrm>
            <a:off x="457200" y="188640"/>
            <a:ext cx="8229600" cy="1008112"/>
          </a:xfrm>
        </p:spPr>
        <p:txBody>
          <a:bodyPr>
            <a:normAutofit/>
          </a:bodyPr>
          <a:lstStyle/>
          <a:p>
            <a:r>
              <a:rPr lang="cs-CZ" sz="4000" b="1" dirty="0"/>
              <a:t>Fráze znalostní společnosti</a:t>
            </a:r>
          </a:p>
        </p:txBody>
      </p:sp>
      <p:sp>
        <p:nvSpPr>
          <p:cNvPr id="3" name="Zástupný obsah 2">
            <a:extLst>
              <a:ext uri="{FF2B5EF4-FFF2-40B4-BE49-F238E27FC236}">
                <a16:creationId xmlns:a16="http://schemas.microsoft.com/office/drawing/2014/main" id="{BEE5D05B-EA7B-4C3E-A7AD-82A16969DEC0}"/>
              </a:ext>
            </a:extLst>
          </p:cNvPr>
          <p:cNvSpPr>
            <a:spLocks noGrp="1"/>
          </p:cNvSpPr>
          <p:nvPr>
            <p:ph idx="1"/>
          </p:nvPr>
        </p:nvSpPr>
        <p:spPr>
          <a:xfrm>
            <a:off x="251520" y="1196752"/>
            <a:ext cx="8568952" cy="5616624"/>
          </a:xfrm>
        </p:spPr>
        <p:txBody>
          <a:bodyPr>
            <a:noAutofit/>
          </a:bodyPr>
          <a:lstStyle/>
          <a:p>
            <a:pPr>
              <a:buFont typeface="Wingdings" panose="05000000000000000000" pitchFamily="2" charset="2"/>
              <a:buChar char="§"/>
            </a:pPr>
            <a:r>
              <a:rPr lang="cs-CZ" sz="2400" dirty="0"/>
              <a:t>společnost digitální a </a:t>
            </a:r>
            <a:r>
              <a:rPr lang="cs-CZ" sz="2400" b="1" dirty="0"/>
              <a:t>znalostní </a:t>
            </a:r>
            <a:r>
              <a:rPr lang="cs-CZ" sz="2400" dirty="0"/>
              <a:t>jako společnost 4.0</a:t>
            </a:r>
          </a:p>
          <a:p>
            <a:pPr>
              <a:buFont typeface="Wingdings" panose="05000000000000000000" pitchFamily="2" charset="2"/>
              <a:buChar char="§"/>
            </a:pPr>
            <a:r>
              <a:rPr lang="cs-CZ" sz="2400" dirty="0"/>
              <a:t>význam vědomostí jako zdroj inovací ve znalostní společnosti </a:t>
            </a:r>
          </a:p>
          <a:p>
            <a:pPr>
              <a:buFont typeface="Wingdings" panose="05000000000000000000" pitchFamily="2" charset="2"/>
              <a:buChar char="§"/>
            </a:pPr>
            <a:r>
              <a:rPr lang="cs-CZ" sz="2400" dirty="0"/>
              <a:t>konec 60. let – znalostní ekonomika, resp. </a:t>
            </a:r>
            <a:r>
              <a:rPr lang="cs-CZ" sz="2400" b="1" dirty="0"/>
              <a:t>znalostní společnost vědění</a:t>
            </a:r>
            <a:r>
              <a:rPr lang="cs-CZ" sz="2400" dirty="0"/>
              <a:t> </a:t>
            </a:r>
            <a:r>
              <a:rPr lang="cs-CZ" sz="2000" dirty="0"/>
              <a:t>(P. F. </a:t>
            </a:r>
            <a:r>
              <a:rPr lang="cs-CZ" sz="2000" dirty="0" err="1"/>
              <a:t>Drucker</a:t>
            </a:r>
            <a:r>
              <a:rPr lang="cs-CZ" sz="2000" dirty="0"/>
              <a:t>), </a:t>
            </a:r>
            <a:r>
              <a:rPr lang="cs-CZ" sz="2400" dirty="0"/>
              <a:t>s </a:t>
            </a:r>
            <a:r>
              <a:rPr lang="cs-CZ" sz="2400" dirty="0">
                <a:effectLst/>
                <a:ea typeface="Times New Roman" panose="02020603050405020304" pitchFamily="18" charset="0"/>
              </a:rPr>
              <a:t>věděním jako klíčovou hodnotou a dominantním modem produkce </a:t>
            </a:r>
            <a:r>
              <a:rPr lang="cs-CZ" sz="2000" dirty="0">
                <a:effectLst/>
                <a:ea typeface="Times New Roman" panose="02020603050405020304" pitchFamily="18" charset="0"/>
              </a:rPr>
              <a:t>(po zemědělství, průmyslu a službách)</a:t>
            </a:r>
          </a:p>
          <a:p>
            <a:pPr>
              <a:buFont typeface="Wingdings" panose="05000000000000000000" pitchFamily="2" charset="2"/>
              <a:buChar char="§"/>
            </a:pPr>
            <a:r>
              <a:rPr lang="cs-CZ" sz="2400" dirty="0">
                <a:ea typeface="Times New Roman" panose="02020603050405020304" pitchFamily="18" charset="0"/>
              </a:rPr>
              <a:t>souvislost s teoriemi </a:t>
            </a:r>
            <a:r>
              <a:rPr lang="cs-CZ" sz="2400" b="1" dirty="0">
                <a:ea typeface="Times New Roman" panose="02020603050405020304" pitchFamily="18" charset="0"/>
              </a:rPr>
              <a:t>společnosti informační </a:t>
            </a:r>
            <a:r>
              <a:rPr lang="cs-CZ" sz="2000" dirty="0">
                <a:effectLst/>
                <a:ea typeface="Times New Roman" panose="02020603050405020304" pitchFamily="18" charset="0"/>
              </a:rPr>
              <a:t>(usnadnění produkce a rozšiřování poznatků pomocí ICT)</a:t>
            </a:r>
            <a:r>
              <a:rPr lang="cs-CZ" sz="2400" dirty="0">
                <a:effectLst/>
                <a:ea typeface="Times New Roman" panose="02020603050405020304" pitchFamily="18" charset="0"/>
              </a:rPr>
              <a:t> </a:t>
            </a:r>
            <a:r>
              <a:rPr lang="cs-CZ" sz="2400" dirty="0">
                <a:ea typeface="Times New Roman" panose="02020603050405020304" pitchFamily="18" charset="0"/>
              </a:rPr>
              <a:t>a </a:t>
            </a:r>
            <a:r>
              <a:rPr lang="cs-CZ" sz="2400" b="1" dirty="0">
                <a:ea typeface="Times New Roman" panose="02020603050405020304" pitchFamily="18" charset="0"/>
              </a:rPr>
              <a:t>společnosti postindustriální                </a:t>
            </a:r>
            <a:r>
              <a:rPr lang="cs-CZ" sz="2000" dirty="0">
                <a:effectLst/>
                <a:ea typeface="Times New Roman" panose="02020603050405020304" pitchFamily="18" charset="0"/>
              </a:rPr>
              <a:t>(s typickými proměnami profesní struktury a trhu práce)</a:t>
            </a:r>
          </a:p>
          <a:p>
            <a:pPr>
              <a:buFont typeface="Wingdings" panose="05000000000000000000" pitchFamily="2" charset="2"/>
              <a:buChar char="§"/>
            </a:pPr>
            <a:r>
              <a:rPr lang="cs-CZ" sz="2400" dirty="0">
                <a:ea typeface="Times New Roman" panose="02020603050405020304" pitchFamily="18" charset="0"/>
              </a:rPr>
              <a:t>zkarikovaná znalostní společnost dle</a:t>
            </a:r>
            <a:r>
              <a:rPr lang="cs-CZ" sz="2400" dirty="0">
                <a:effectLst/>
                <a:ea typeface="Times New Roman" panose="02020603050405020304" pitchFamily="18" charset="0"/>
              </a:rPr>
              <a:t> </a:t>
            </a:r>
            <a:r>
              <a:rPr lang="cs-CZ" sz="2400" dirty="0" err="1">
                <a:effectLst/>
                <a:ea typeface="Times New Roman" panose="02020603050405020304" pitchFamily="18" charset="0"/>
              </a:rPr>
              <a:t>Liessmann</a:t>
            </a:r>
            <a:r>
              <a:rPr lang="cs-CZ" sz="2400" dirty="0">
                <a:effectLst/>
                <a:ea typeface="Times New Roman" panose="02020603050405020304" pitchFamily="18" charset="0"/>
              </a:rPr>
              <a:t>, K. P.: </a:t>
            </a:r>
            <a:r>
              <a:rPr lang="cs-CZ" sz="2400" i="1" dirty="0">
                <a:effectLst/>
                <a:ea typeface="Times New Roman" panose="02020603050405020304" pitchFamily="18" charset="0"/>
              </a:rPr>
              <a:t>Teorie nevzdělanosti: Omyly společnosti</a:t>
            </a:r>
            <a:r>
              <a:rPr lang="cs-CZ" sz="2400" dirty="0">
                <a:effectLst/>
                <a:ea typeface="Times New Roman" panose="02020603050405020304" pitchFamily="18" charset="0"/>
              </a:rPr>
              <a:t> </a:t>
            </a:r>
            <a:r>
              <a:rPr lang="cs-CZ" sz="2400" i="1" dirty="0">
                <a:effectLst/>
                <a:ea typeface="Times New Roman" panose="02020603050405020304" pitchFamily="18" charset="0"/>
              </a:rPr>
              <a:t>vědění.</a:t>
            </a:r>
            <a:r>
              <a:rPr lang="cs-CZ" sz="2400" dirty="0">
                <a:effectLst/>
                <a:ea typeface="Times New Roman" panose="02020603050405020304" pitchFamily="18" charset="0"/>
              </a:rPr>
              <a:t> Praha, Academia 2008 </a:t>
            </a:r>
            <a:endParaRPr lang="cs-CZ" sz="2400" dirty="0">
              <a:ea typeface="Times New Roman" panose="02020603050405020304" pitchFamily="18" charset="0"/>
            </a:endParaRPr>
          </a:p>
          <a:p>
            <a:pPr lvl="1">
              <a:buFont typeface="Wingdings" panose="05000000000000000000" pitchFamily="2" charset="2"/>
              <a:buChar char="§"/>
            </a:pPr>
            <a:r>
              <a:rPr lang="cs-CZ" sz="2400" b="1" dirty="0">
                <a:effectLst/>
                <a:ea typeface="Times New Roman" panose="02020603050405020304" pitchFamily="18" charset="0"/>
              </a:rPr>
              <a:t>tzv. společnost vědění je </a:t>
            </a:r>
            <a:r>
              <a:rPr lang="cs-CZ" sz="2400" b="1" i="1" dirty="0">
                <a:effectLst/>
                <a:ea typeface="Times New Roman" panose="02020603050405020304" pitchFamily="18" charset="0"/>
              </a:rPr>
              <a:t>„rétorická figura“</a:t>
            </a:r>
            <a:r>
              <a:rPr lang="cs-CZ" sz="2400" i="1" dirty="0">
                <a:effectLst/>
                <a:ea typeface="Times New Roman" panose="02020603050405020304" pitchFamily="18" charset="0"/>
              </a:rPr>
              <a:t>, </a:t>
            </a:r>
            <a:r>
              <a:rPr lang="cs-CZ" sz="2400" dirty="0">
                <a:effectLst/>
                <a:ea typeface="Times New Roman" panose="02020603050405020304" pitchFamily="18" charset="0"/>
              </a:rPr>
              <a:t>pod politickou nálepkou se reálně </a:t>
            </a:r>
            <a:r>
              <a:rPr lang="cs-CZ" sz="2400" b="1" dirty="0">
                <a:effectLst/>
                <a:ea typeface="Times New Roman" panose="02020603050405020304" pitchFamily="18" charset="0"/>
              </a:rPr>
              <a:t>ukrývá společnost nevzdělanosti</a:t>
            </a:r>
            <a:r>
              <a:rPr lang="cs-CZ" sz="2400" dirty="0">
                <a:effectLst/>
                <a:ea typeface="Times New Roman" panose="02020603050405020304" pitchFamily="18" charset="0"/>
              </a:rPr>
              <a:t>, (</a:t>
            </a:r>
            <a:r>
              <a:rPr lang="cs-CZ" sz="2400" dirty="0" err="1">
                <a:effectLst/>
                <a:ea typeface="Times New Roman" panose="02020603050405020304" pitchFamily="18" charset="0"/>
              </a:rPr>
              <a:t>neo</a:t>
            </a:r>
            <a:r>
              <a:rPr lang="cs-CZ" sz="2400" dirty="0">
                <a:effectLst/>
                <a:ea typeface="Times New Roman" panose="02020603050405020304" pitchFamily="18" charset="0"/>
              </a:rPr>
              <a:t>)liberální školství tržními principy přispívá k rozkladu společnosti a produkuje </a:t>
            </a:r>
            <a:r>
              <a:rPr lang="cs-CZ" sz="2400" i="1" dirty="0">
                <a:effectLst/>
                <a:ea typeface="Times New Roman" panose="02020603050405020304" pitchFamily="18" charset="0"/>
              </a:rPr>
              <a:t>„</a:t>
            </a:r>
            <a:r>
              <a:rPr lang="cs-CZ" sz="2400" i="1" dirty="0" err="1">
                <a:effectLst/>
                <a:ea typeface="Times New Roman" panose="02020603050405020304" pitchFamily="18" charset="0"/>
              </a:rPr>
              <a:t>fachidioty</a:t>
            </a:r>
            <a:r>
              <a:rPr lang="cs-CZ" sz="2400" i="1" dirty="0">
                <a:effectLst/>
                <a:ea typeface="Times New Roman" panose="02020603050405020304" pitchFamily="18" charset="0"/>
              </a:rPr>
              <a:t>“</a:t>
            </a:r>
            <a:r>
              <a:rPr lang="cs-CZ" sz="2400" dirty="0">
                <a:effectLst/>
                <a:ea typeface="Times New Roman" panose="02020603050405020304" pitchFamily="18" charset="0"/>
              </a:rPr>
              <a:t> </a:t>
            </a:r>
            <a:r>
              <a:rPr lang="cs-CZ" sz="2400" dirty="0">
                <a:ea typeface="Times New Roman" panose="02020603050405020304" pitchFamily="18" charset="0"/>
              </a:rPr>
              <a:t> </a:t>
            </a:r>
            <a:r>
              <a:rPr lang="cs-CZ" sz="2000" dirty="0">
                <a:effectLst/>
                <a:ea typeface="Times New Roman" panose="02020603050405020304" pitchFamily="18" charset="0"/>
              </a:rPr>
              <a:t>  </a:t>
            </a:r>
            <a:endParaRPr lang="cs-CZ" sz="2000" dirty="0"/>
          </a:p>
        </p:txBody>
      </p:sp>
    </p:spTree>
    <p:extLst>
      <p:ext uri="{BB962C8B-B14F-4D97-AF65-F5344CB8AC3E}">
        <p14:creationId xmlns:p14="http://schemas.microsoft.com/office/powerpoint/2010/main" val="1006292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CBC717-CC3C-48E8-BA2F-C96B419BAC3D}"/>
              </a:ext>
            </a:extLst>
          </p:cNvPr>
          <p:cNvSpPr>
            <a:spLocks noGrp="1"/>
          </p:cNvSpPr>
          <p:nvPr>
            <p:ph type="title"/>
          </p:nvPr>
        </p:nvSpPr>
        <p:spPr/>
        <p:txBody>
          <a:bodyPr>
            <a:normAutofit/>
          </a:bodyPr>
          <a:lstStyle/>
          <a:p>
            <a:r>
              <a:rPr lang="cs-CZ" sz="4000" b="1" dirty="0"/>
              <a:t>Karikatura informační společnosti</a:t>
            </a:r>
            <a:br>
              <a:rPr lang="cs-CZ" sz="4000" b="1" dirty="0"/>
            </a:br>
            <a:r>
              <a:rPr lang="cs-CZ" sz="2200" dirty="0"/>
              <a:t>dle Klaus, V.: Zánik myšlení. </a:t>
            </a:r>
            <a:r>
              <a:rPr lang="cs-CZ" sz="2200" i="1" dirty="0"/>
              <a:t>Lidové noviny</a:t>
            </a:r>
            <a:r>
              <a:rPr lang="cs-CZ" sz="2200" dirty="0"/>
              <a:t>, 8. 4. 2022, s. 11  </a:t>
            </a:r>
            <a:endParaRPr lang="cs-CZ" sz="2200" b="1" dirty="0"/>
          </a:p>
        </p:txBody>
      </p:sp>
      <p:sp>
        <p:nvSpPr>
          <p:cNvPr id="3" name="Zástupný obsah 2">
            <a:extLst>
              <a:ext uri="{FF2B5EF4-FFF2-40B4-BE49-F238E27FC236}">
                <a16:creationId xmlns:a16="http://schemas.microsoft.com/office/drawing/2014/main" id="{1AEDEBFC-C292-429F-874D-04F9BD6D0D9B}"/>
              </a:ext>
            </a:extLst>
          </p:cNvPr>
          <p:cNvSpPr>
            <a:spLocks noGrp="1"/>
          </p:cNvSpPr>
          <p:nvPr>
            <p:ph idx="1"/>
          </p:nvPr>
        </p:nvSpPr>
        <p:spPr>
          <a:xfrm>
            <a:off x="457200" y="1484784"/>
            <a:ext cx="8291264" cy="5373216"/>
          </a:xfrm>
        </p:spPr>
        <p:txBody>
          <a:bodyPr>
            <a:normAutofit/>
          </a:bodyPr>
          <a:lstStyle/>
          <a:p>
            <a:pPr>
              <a:buFont typeface="Wingdings" panose="05000000000000000000" pitchFamily="2" charset="2"/>
              <a:buChar char="§"/>
            </a:pPr>
            <a:r>
              <a:rPr lang="cs-CZ" sz="2400" dirty="0"/>
              <a:t>nadměrné množství informací člověka </a:t>
            </a:r>
            <a:r>
              <a:rPr lang="cs-CZ" sz="2400" i="1" dirty="0"/>
              <a:t>„vytěžuje a zatěžuje“ </a:t>
            </a:r>
            <a:r>
              <a:rPr lang="cs-CZ" sz="2400" dirty="0"/>
              <a:t>natolik, že </a:t>
            </a:r>
            <a:r>
              <a:rPr lang="cs-CZ" sz="2400" b="1" dirty="0"/>
              <a:t>nemá na myšlení čas</a:t>
            </a:r>
          </a:p>
          <a:p>
            <a:pPr>
              <a:buFont typeface="Wingdings" panose="05000000000000000000" pitchFamily="2" charset="2"/>
              <a:buChar char="§"/>
            </a:pPr>
            <a:r>
              <a:rPr lang="cs-CZ" sz="2400" dirty="0"/>
              <a:t>vědění není hromadění či prostá konzumace informací, velká množství neutříděných a nezařazených informací </a:t>
            </a:r>
            <a:r>
              <a:rPr lang="cs-CZ" sz="2400" b="1" dirty="0"/>
              <a:t>ničí myšlení  </a:t>
            </a:r>
          </a:p>
          <a:p>
            <a:pPr>
              <a:buFont typeface="Wingdings" panose="05000000000000000000" pitchFamily="2" charset="2"/>
              <a:buChar char="§"/>
            </a:pPr>
            <a:r>
              <a:rPr lang="cs-CZ" sz="2400" dirty="0"/>
              <a:t>ve všech společnostech existovala poptávka po informacích,     s rozsahem daným i </a:t>
            </a:r>
            <a:r>
              <a:rPr lang="cs-CZ" sz="2400" b="1" dirty="0"/>
              <a:t>absorpční kapacitou člověka </a:t>
            </a:r>
            <a:r>
              <a:rPr lang="cs-CZ" sz="2000" dirty="0"/>
              <a:t>(včetně času, věnovaného na vyhledávání informací)</a:t>
            </a:r>
          </a:p>
          <a:p>
            <a:pPr>
              <a:buFont typeface="Wingdings" panose="05000000000000000000" pitchFamily="2" charset="2"/>
              <a:buChar char="§"/>
            </a:pPr>
            <a:r>
              <a:rPr lang="cs-CZ" sz="2400" dirty="0"/>
              <a:t>nastala </a:t>
            </a:r>
            <a:r>
              <a:rPr lang="cs-CZ" sz="2400" b="1" dirty="0"/>
              <a:t>revoluce na straně nabídky pomocí ICT</a:t>
            </a:r>
            <a:r>
              <a:rPr lang="cs-CZ" sz="2400" dirty="0"/>
              <a:t>, především šíření informací se stalo snadné, módní i lákavé  </a:t>
            </a:r>
          </a:p>
          <a:p>
            <a:pPr>
              <a:buFont typeface="Wingdings" panose="05000000000000000000" pitchFamily="2" charset="2"/>
              <a:buChar char="§"/>
            </a:pPr>
            <a:r>
              <a:rPr lang="cs-CZ" sz="2400" dirty="0"/>
              <a:t>móda krátkých textů, </a:t>
            </a:r>
            <a:r>
              <a:rPr lang="cs-CZ" sz="2400" i="1" dirty="0"/>
              <a:t>„výkřiků“ </a:t>
            </a:r>
            <a:r>
              <a:rPr lang="cs-CZ" sz="2400" dirty="0"/>
              <a:t>bez kontextu a souvislostí  </a:t>
            </a:r>
          </a:p>
          <a:p>
            <a:pPr>
              <a:buFont typeface="Wingdings" panose="05000000000000000000" pitchFamily="2" charset="2"/>
              <a:buChar char="§"/>
            </a:pPr>
            <a:r>
              <a:rPr lang="cs-CZ" sz="2400" i="1" dirty="0"/>
              <a:t>„Zánik myšlení – jako doprovodný jev nadprodukce nesmyslů – znamená, že se informační společnost stává stále více svou vlastní karikaturou“ </a:t>
            </a:r>
          </a:p>
        </p:txBody>
      </p:sp>
    </p:spTree>
    <p:extLst>
      <p:ext uri="{BB962C8B-B14F-4D97-AF65-F5344CB8AC3E}">
        <p14:creationId xmlns:p14="http://schemas.microsoft.com/office/powerpoint/2010/main" val="38708295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91309B-58F0-F056-5DDD-16F25A702511}"/>
              </a:ext>
            </a:extLst>
          </p:cNvPr>
          <p:cNvSpPr>
            <a:spLocks noGrp="1"/>
          </p:cNvSpPr>
          <p:nvPr>
            <p:ph type="title"/>
          </p:nvPr>
        </p:nvSpPr>
        <p:spPr>
          <a:xfrm>
            <a:off x="457200" y="116632"/>
            <a:ext cx="8229600" cy="1440160"/>
          </a:xfrm>
        </p:spPr>
        <p:txBody>
          <a:bodyPr>
            <a:normAutofit/>
          </a:bodyPr>
          <a:lstStyle/>
          <a:p>
            <a:r>
              <a:rPr lang="cs-CZ" sz="4000" b="1" dirty="0"/>
              <a:t>Koncept kapitalismu sledovacího </a:t>
            </a:r>
            <a:br>
              <a:rPr lang="cs-CZ" sz="3600" b="1" dirty="0"/>
            </a:br>
            <a:r>
              <a:rPr lang="cs-CZ" sz="2200" dirty="0"/>
              <a:t>dle </a:t>
            </a:r>
            <a:r>
              <a:rPr lang="cs-CZ" sz="2200" dirty="0" err="1"/>
              <a:t>Zuboffová</a:t>
            </a:r>
            <a:r>
              <a:rPr lang="cs-CZ" sz="2200" dirty="0"/>
              <a:t>, S.: </a:t>
            </a:r>
            <a:r>
              <a:rPr lang="cs-CZ" sz="2200" i="1" dirty="0"/>
              <a:t>Věk</a:t>
            </a:r>
            <a:r>
              <a:rPr lang="cs-CZ" sz="2200" dirty="0"/>
              <a:t> </a:t>
            </a:r>
            <a:r>
              <a:rPr lang="cs-CZ" sz="2200" i="1" dirty="0"/>
              <a:t>kapitalismu dohledu: Boj o budoucnost lidstva u nové hranice moci</a:t>
            </a:r>
            <a:r>
              <a:rPr lang="cs-CZ" sz="2200" dirty="0"/>
              <a:t>. Praha, Argo 2022 </a:t>
            </a:r>
          </a:p>
        </p:txBody>
      </p:sp>
      <p:sp>
        <p:nvSpPr>
          <p:cNvPr id="3" name="Zástupný obsah 2">
            <a:extLst>
              <a:ext uri="{FF2B5EF4-FFF2-40B4-BE49-F238E27FC236}">
                <a16:creationId xmlns:a16="http://schemas.microsoft.com/office/drawing/2014/main" id="{5092ED6C-9BFA-E635-8FAE-F09C3EFCB6CA}"/>
              </a:ext>
            </a:extLst>
          </p:cNvPr>
          <p:cNvSpPr>
            <a:spLocks noGrp="1"/>
          </p:cNvSpPr>
          <p:nvPr>
            <p:ph idx="1"/>
          </p:nvPr>
        </p:nvSpPr>
        <p:spPr>
          <a:xfrm>
            <a:off x="107504" y="1628800"/>
            <a:ext cx="8856984" cy="5229200"/>
          </a:xfrm>
        </p:spPr>
        <p:txBody>
          <a:bodyPr>
            <a:normAutofit fontScale="25000" lnSpcReduction="20000"/>
          </a:bodyPr>
          <a:lstStyle/>
          <a:p>
            <a:pPr>
              <a:buFont typeface="Wingdings" panose="05000000000000000000" pitchFamily="2" charset="2"/>
              <a:buChar char="§"/>
            </a:pPr>
            <a:r>
              <a:rPr lang="cs-CZ" sz="7200" b="1" dirty="0"/>
              <a:t>optimistické </a:t>
            </a:r>
            <a:r>
              <a:rPr lang="cs-CZ" sz="7200" dirty="0"/>
              <a:t>(včetně technooptimismu) vize transformace kapitalismu versus </a:t>
            </a:r>
            <a:r>
              <a:rPr lang="cs-CZ" sz="7200" b="1" dirty="0"/>
              <a:t>pesimistický</a:t>
            </a:r>
            <a:r>
              <a:rPr lang="cs-CZ" sz="7200" dirty="0"/>
              <a:t> koncept </a:t>
            </a:r>
            <a:r>
              <a:rPr lang="cs-CZ" sz="7200" b="1" dirty="0"/>
              <a:t>kapitalismu sledovacího </a:t>
            </a:r>
          </a:p>
          <a:p>
            <a:pPr lvl="1">
              <a:buFont typeface="Wingdings" panose="05000000000000000000" pitchFamily="2" charset="2"/>
              <a:buChar char="§"/>
            </a:pPr>
            <a:r>
              <a:rPr lang="cs-CZ" sz="5600" i="1" dirty="0"/>
              <a:t>„Není to tak, že my hledáme na Googlu, Google hledá v nás. Není to služba, kterou dostáváme zadarmo, my se dáváme zadarmo jí“  </a:t>
            </a:r>
          </a:p>
          <a:p>
            <a:pPr lvl="1">
              <a:buFont typeface="Wingdings" panose="05000000000000000000" pitchFamily="2" charset="2"/>
              <a:buChar char="§"/>
            </a:pPr>
            <a:r>
              <a:rPr lang="cs-CZ" sz="5600" b="1" dirty="0"/>
              <a:t>technologické firmy </a:t>
            </a:r>
            <a:r>
              <a:rPr lang="cs-CZ" sz="5600" dirty="0"/>
              <a:t>(v čele s Googlem a Facebookem) </a:t>
            </a:r>
            <a:r>
              <a:rPr lang="cs-CZ" sz="5600" b="1" dirty="0"/>
              <a:t>zrušily na počátku 21. století soukromí</a:t>
            </a:r>
            <a:r>
              <a:rPr lang="cs-CZ" sz="5600" dirty="0"/>
              <a:t>, počátky                  v podobě cílení a prodeje inzerce, dnes </a:t>
            </a:r>
            <a:r>
              <a:rPr lang="cs-CZ" sz="5600" b="1" dirty="0"/>
              <a:t>kapitalismus dohledu s dopady na svobody, veřejné debaty, demokracii </a:t>
            </a:r>
          </a:p>
          <a:p>
            <a:pPr lvl="1">
              <a:buFont typeface="Wingdings" panose="05000000000000000000" pitchFamily="2" charset="2"/>
              <a:buChar char="§"/>
            </a:pPr>
            <a:r>
              <a:rPr lang="cs-CZ" sz="5600" dirty="0"/>
              <a:t>v období klasického kapitalismu firmy nacházely inovativní způsoby, jak ze zdrojů vyrobit produkt, který lze prodat na trhu, s nastolením obchodního modelu největších technologických společností dneška však přichází zásadní změna – </a:t>
            </a:r>
            <a:r>
              <a:rPr lang="cs-CZ" sz="5600" b="1" dirty="0"/>
              <a:t>zdrojovým materiálem se stává samotná lidská zkušenost, která je jednostranně získávána a měněna na data, posléze zpracovávána pokročilou inteligencí </a:t>
            </a:r>
            <a:r>
              <a:rPr lang="cs-CZ" sz="5600" dirty="0"/>
              <a:t>(</a:t>
            </a:r>
            <a:r>
              <a:rPr lang="cs-CZ" sz="5600" dirty="0" err="1"/>
              <a:t>machine</a:t>
            </a:r>
            <a:r>
              <a:rPr lang="cs-CZ" sz="5600" dirty="0"/>
              <a:t> learning) </a:t>
            </a:r>
            <a:r>
              <a:rPr lang="cs-CZ" sz="5600" b="1" dirty="0"/>
              <a:t>a přetavena v nový typ produktu a následně obchodována na novém typu trhu</a:t>
            </a:r>
          </a:p>
          <a:p>
            <a:pPr lvl="1">
              <a:buFont typeface="Wingdings" panose="05000000000000000000" pitchFamily="2" charset="2"/>
              <a:buChar char="§"/>
            </a:pPr>
            <a:r>
              <a:rPr lang="cs-CZ" sz="5600" dirty="0"/>
              <a:t>nový druh nerovnosti ohrožující demokracii – firmy, které o uživatelích vědí téměř vše versus veřejnost závislá na digitálních službách, bez možnosti kontroly dat o sobě    </a:t>
            </a:r>
          </a:p>
          <a:p>
            <a:pPr lvl="1">
              <a:buFont typeface="Wingdings" panose="05000000000000000000" pitchFamily="2" charset="2"/>
              <a:buChar char="§"/>
            </a:pPr>
            <a:r>
              <a:rPr lang="cs-CZ" sz="5600" dirty="0"/>
              <a:t>transformace industriálního kapitalismu ve finanční přináší permanentní krizi a </a:t>
            </a:r>
            <a:r>
              <a:rPr lang="cs-CZ" sz="5600" b="1" dirty="0"/>
              <a:t>nástup sledovacího kapitalismu </a:t>
            </a:r>
            <a:r>
              <a:rPr lang="cs-CZ" sz="5600" dirty="0"/>
              <a:t>jako třetí modernity, kdy neomezený přístup k informacím má být manipulací  </a:t>
            </a:r>
          </a:p>
          <a:p>
            <a:pPr>
              <a:buFont typeface="Wingdings" panose="05000000000000000000" pitchFamily="2" charset="2"/>
              <a:buChar char="§"/>
            </a:pPr>
            <a:r>
              <a:rPr lang="cs-CZ" sz="7200" dirty="0" err="1"/>
              <a:t>Zuboffová</a:t>
            </a:r>
            <a:r>
              <a:rPr lang="cs-CZ" sz="7200" dirty="0"/>
              <a:t>, S.: </a:t>
            </a:r>
            <a:r>
              <a:rPr lang="cs-CZ" sz="7200" i="1" dirty="0"/>
              <a:t>In </a:t>
            </a:r>
            <a:r>
              <a:rPr lang="cs-CZ" sz="7200" i="1" dirty="0" err="1"/>
              <a:t>the</a:t>
            </a:r>
            <a:r>
              <a:rPr lang="cs-CZ" sz="7200" i="1" dirty="0"/>
              <a:t> Age </a:t>
            </a:r>
            <a:r>
              <a:rPr lang="cs-CZ" sz="7200" i="1" dirty="0" err="1"/>
              <a:t>of</a:t>
            </a:r>
            <a:r>
              <a:rPr lang="cs-CZ" sz="7200" i="1" dirty="0"/>
              <a:t> </a:t>
            </a:r>
            <a:r>
              <a:rPr lang="cs-CZ" sz="7200" i="1" dirty="0" err="1"/>
              <a:t>the</a:t>
            </a:r>
            <a:r>
              <a:rPr lang="cs-CZ" sz="7200" i="1" dirty="0"/>
              <a:t> Smart </a:t>
            </a:r>
            <a:r>
              <a:rPr lang="cs-CZ" sz="7200" i="1" dirty="0" err="1"/>
              <a:t>Machine</a:t>
            </a:r>
            <a:r>
              <a:rPr lang="cs-CZ" sz="7200" i="1" dirty="0"/>
              <a:t>:</a:t>
            </a:r>
            <a:r>
              <a:rPr lang="en-US" sz="7200" i="1" dirty="0"/>
              <a:t> The Future Of Work And Powe</a:t>
            </a:r>
            <a:r>
              <a:rPr lang="cs-CZ" sz="7200" i="1" dirty="0"/>
              <a:t>r. </a:t>
            </a:r>
            <a:r>
              <a:rPr lang="cs-CZ" sz="7200" dirty="0"/>
              <a:t>New York, Basic </a:t>
            </a:r>
            <a:r>
              <a:rPr lang="cs-CZ" sz="7200" dirty="0" err="1"/>
              <a:t>Books</a:t>
            </a:r>
            <a:r>
              <a:rPr lang="cs-CZ" sz="7200" dirty="0"/>
              <a:t> 1989</a:t>
            </a:r>
          </a:p>
          <a:p>
            <a:pPr lvl="1">
              <a:buFont typeface="Wingdings" panose="05000000000000000000" pitchFamily="2" charset="2"/>
              <a:buChar char="§"/>
            </a:pPr>
            <a:r>
              <a:rPr lang="cs-CZ" sz="5600" dirty="0"/>
              <a:t>komputerizace jako další IR (</a:t>
            </a:r>
            <a:r>
              <a:rPr lang="cs-CZ" sz="5600" b="1" dirty="0"/>
              <a:t>digitální revoluce</a:t>
            </a:r>
            <a:r>
              <a:rPr lang="cs-CZ" sz="5600" dirty="0"/>
              <a:t>)</a:t>
            </a:r>
          </a:p>
          <a:p>
            <a:pPr>
              <a:buFont typeface="Wingdings" panose="05000000000000000000" pitchFamily="2" charset="2"/>
              <a:buChar char="§"/>
            </a:pPr>
            <a:r>
              <a:rPr lang="cs-CZ" sz="7200" dirty="0" err="1"/>
              <a:t>Zuboffová</a:t>
            </a:r>
            <a:r>
              <a:rPr lang="cs-CZ" sz="7200" dirty="0"/>
              <a:t>, S., </a:t>
            </a:r>
            <a:r>
              <a:rPr lang="en-US" sz="7200" dirty="0" err="1"/>
              <a:t>Maxmin</a:t>
            </a:r>
            <a:r>
              <a:rPr lang="cs-CZ" sz="7200" dirty="0"/>
              <a:t>, J.: </a:t>
            </a:r>
            <a:r>
              <a:rPr lang="cs-CZ" sz="7200" i="1" dirty="0" err="1"/>
              <a:t>The</a:t>
            </a:r>
            <a:r>
              <a:rPr lang="cs-CZ" sz="7200" i="1" dirty="0"/>
              <a:t> Support </a:t>
            </a:r>
            <a:r>
              <a:rPr lang="cs-CZ" sz="7200" i="1" dirty="0" err="1"/>
              <a:t>Economy</a:t>
            </a:r>
            <a:r>
              <a:rPr lang="cs-CZ" sz="7200" i="1" dirty="0"/>
              <a:t>: </a:t>
            </a:r>
            <a:r>
              <a:rPr lang="cs-CZ" sz="7200" i="1" dirty="0" err="1"/>
              <a:t>Why</a:t>
            </a:r>
            <a:r>
              <a:rPr lang="cs-CZ" sz="7200" i="1" dirty="0"/>
              <a:t> </a:t>
            </a:r>
            <a:r>
              <a:rPr lang="cs-CZ" sz="7200" i="1" dirty="0" err="1"/>
              <a:t>Corporations</a:t>
            </a:r>
            <a:r>
              <a:rPr lang="cs-CZ" sz="7200" i="1" dirty="0"/>
              <a:t> are </a:t>
            </a:r>
            <a:r>
              <a:rPr lang="cs-CZ" sz="7200" i="1" dirty="0" err="1"/>
              <a:t>Failing</a:t>
            </a:r>
            <a:r>
              <a:rPr lang="cs-CZ" sz="7200" i="1" dirty="0"/>
              <a:t> </a:t>
            </a:r>
            <a:r>
              <a:rPr lang="cs-CZ" sz="7200" i="1" dirty="0" err="1"/>
              <a:t>Individuals</a:t>
            </a:r>
            <a:r>
              <a:rPr lang="cs-CZ" sz="7200" i="1" dirty="0"/>
              <a:t> and </a:t>
            </a:r>
            <a:r>
              <a:rPr lang="cs-CZ" sz="7200" i="1" dirty="0" err="1"/>
              <a:t>the</a:t>
            </a:r>
            <a:r>
              <a:rPr lang="cs-CZ" sz="7200" i="1" dirty="0"/>
              <a:t> </a:t>
            </a:r>
            <a:r>
              <a:rPr lang="cs-CZ" sz="7200" i="1" dirty="0" err="1"/>
              <a:t>Next</a:t>
            </a:r>
            <a:r>
              <a:rPr lang="cs-CZ" sz="7200" i="1" dirty="0"/>
              <a:t> </a:t>
            </a:r>
            <a:r>
              <a:rPr lang="cs-CZ" sz="7200" i="1" dirty="0" err="1"/>
              <a:t>Episode</a:t>
            </a:r>
            <a:r>
              <a:rPr lang="cs-CZ" sz="7200" i="1" dirty="0"/>
              <a:t> </a:t>
            </a:r>
            <a:r>
              <a:rPr lang="cs-CZ" sz="7200" i="1" dirty="0" err="1"/>
              <a:t>of</a:t>
            </a:r>
            <a:r>
              <a:rPr lang="cs-CZ" sz="7200" i="1" dirty="0"/>
              <a:t> </a:t>
            </a:r>
            <a:r>
              <a:rPr lang="cs-CZ" sz="7200" i="1" dirty="0" err="1"/>
              <a:t>Capitalism</a:t>
            </a:r>
            <a:r>
              <a:rPr lang="cs-CZ" sz="7200" i="1" dirty="0"/>
              <a:t>.</a:t>
            </a:r>
            <a:r>
              <a:rPr lang="cs-CZ" sz="7200" dirty="0"/>
              <a:t> New York, Viking Pres 2002</a:t>
            </a:r>
          </a:p>
          <a:p>
            <a:pPr lvl="1">
              <a:buFont typeface="Wingdings" panose="05000000000000000000" pitchFamily="2" charset="2"/>
              <a:buChar char="§"/>
            </a:pPr>
            <a:r>
              <a:rPr lang="cs-CZ" sz="5600" b="1" dirty="0"/>
              <a:t>manažerský kapitalismus přestal sloužit lidem</a:t>
            </a:r>
            <a:r>
              <a:rPr lang="cs-CZ" sz="5600" dirty="0"/>
              <a:t>, lidé nevěří korporacím, na kterých jsou závislí   </a:t>
            </a:r>
          </a:p>
          <a:p>
            <a:pPr lvl="1">
              <a:buFont typeface="Wingdings" panose="05000000000000000000" pitchFamily="2" charset="2"/>
              <a:buChar char="§"/>
            </a:pPr>
            <a:r>
              <a:rPr lang="cs-CZ" sz="5600" dirty="0"/>
              <a:t>propast oddělující nové lidi (nestačí jim pouze efektivní výroba, nýbrž chtějí vzít svůj život do vlastních rukou – </a:t>
            </a:r>
            <a:r>
              <a:rPr lang="cs-CZ" sz="5600" b="1" dirty="0"/>
              <a:t>individualizace spotřeby</a:t>
            </a:r>
            <a:r>
              <a:rPr lang="cs-CZ" sz="5600" dirty="0"/>
              <a:t>) od starých institucí má překonat </a:t>
            </a:r>
            <a:r>
              <a:rPr lang="cs-CZ" sz="5600" b="1" dirty="0"/>
              <a:t>ekonomika podpory</a:t>
            </a:r>
            <a:r>
              <a:rPr lang="cs-CZ" sz="5600" dirty="0"/>
              <a:t>, která má uvolnit potenciál pro tvorbu bohatství  </a:t>
            </a:r>
          </a:p>
          <a:p>
            <a:endParaRPr lang="cs-CZ" dirty="0"/>
          </a:p>
        </p:txBody>
      </p:sp>
    </p:spTree>
    <p:extLst>
      <p:ext uri="{BB962C8B-B14F-4D97-AF65-F5344CB8AC3E}">
        <p14:creationId xmlns:p14="http://schemas.microsoft.com/office/powerpoint/2010/main" val="36181429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CC8577-1C30-4979-85B8-E31F6F55552B}"/>
              </a:ext>
            </a:extLst>
          </p:cNvPr>
          <p:cNvSpPr>
            <a:spLocks noGrp="1"/>
          </p:cNvSpPr>
          <p:nvPr>
            <p:ph type="title"/>
          </p:nvPr>
        </p:nvSpPr>
        <p:spPr>
          <a:xfrm>
            <a:off x="457200" y="332656"/>
            <a:ext cx="8229600" cy="1084982"/>
          </a:xfrm>
        </p:spPr>
        <p:txBody>
          <a:bodyPr>
            <a:normAutofit fontScale="90000"/>
          </a:bodyPr>
          <a:lstStyle/>
          <a:p>
            <a:r>
              <a:rPr lang="cs-CZ" b="1" dirty="0">
                <a:solidFill>
                  <a:srgbClr val="002060"/>
                </a:solidFill>
              </a:rPr>
              <a:t>Hledání tzv. nových ekonomik              </a:t>
            </a:r>
            <a:r>
              <a:rPr lang="cs-CZ" sz="3100" dirty="0">
                <a:solidFill>
                  <a:srgbClr val="002060"/>
                </a:solidFill>
              </a:rPr>
              <a:t>(a tzv. nových ekonomií) </a:t>
            </a:r>
          </a:p>
        </p:txBody>
      </p:sp>
      <p:sp>
        <p:nvSpPr>
          <p:cNvPr id="3" name="Zástupný obsah 2">
            <a:extLst>
              <a:ext uri="{FF2B5EF4-FFF2-40B4-BE49-F238E27FC236}">
                <a16:creationId xmlns:a16="http://schemas.microsoft.com/office/drawing/2014/main" id="{4A4B21DF-FD02-4245-ACBA-B3F1EAD61E7C}"/>
              </a:ext>
            </a:extLst>
          </p:cNvPr>
          <p:cNvSpPr>
            <a:spLocks noGrp="1"/>
          </p:cNvSpPr>
          <p:nvPr>
            <p:ph idx="1"/>
          </p:nvPr>
        </p:nvSpPr>
        <p:spPr>
          <a:xfrm>
            <a:off x="457200" y="1700808"/>
            <a:ext cx="8229600" cy="5040560"/>
          </a:xfrm>
        </p:spPr>
        <p:txBody>
          <a:bodyPr>
            <a:noAutofit/>
          </a:bodyPr>
          <a:lstStyle/>
          <a:p>
            <a:pPr>
              <a:buFont typeface="Wingdings" panose="05000000000000000000" pitchFamily="2" charset="2"/>
              <a:buChar char="§"/>
            </a:pPr>
            <a:r>
              <a:rPr lang="cs-CZ" sz="2400" dirty="0">
                <a:latin typeface="+mj-lt"/>
              </a:rPr>
              <a:t>t</a:t>
            </a:r>
            <a:r>
              <a:rPr lang="cs-CZ" sz="2400" dirty="0">
                <a:effectLst/>
                <a:latin typeface="+mj-lt"/>
                <a:ea typeface="Calibri" panose="020F0502020204030204" pitchFamily="34" charset="0"/>
                <a:cs typeface="Times New Roman" panose="02020603050405020304" pitchFamily="18" charset="0"/>
              </a:rPr>
              <a:t>ermín nová ekonomika (</a:t>
            </a:r>
            <a:r>
              <a:rPr lang="cs-CZ" sz="2400" b="1" dirty="0">
                <a:effectLst/>
                <a:latin typeface="+mj-lt"/>
                <a:ea typeface="Calibri" panose="020F0502020204030204" pitchFamily="34" charset="0"/>
                <a:cs typeface="Times New Roman" panose="02020603050405020304" pitchFamily="18" charset="0"/>
              </a:rPr>
              <a:t>NE</a:t>
            </a:r>
            <a:r>
              <a:rPr lang="cs-CZ" sz="2400" dirty="0">
                <a:effectLst/>
                <a:latin typeface="+mj-lt"/>
                <a:ea typeface="Calibri" panose="020F0502020204030204" pitchFamily="34" charset="0"/>
                <a:cs typeface="Times New Roman" panose="02020603050405020304" pitchFamily="18" charset="0"/>
              </a:rPr>
              <a:t>) není nový, </a:t>
            </a:r>
            <a:r>
              <a:rPr lang="cs-CZ" sz="2400" b="1" dirty="0">
                <a:effectLst/>
                <a:latin typeface="+mj-lt"/>
                <a:ea typeface="Calibri" panose="020F0502020204030204" pitchFamily="34" charset="0"/>
                <a:cs typeface="Times New Roman" panose="02020603050405020304" pitchFamily="18" charset="0"/>
              </a:rPr>
              <a:t>byl již opakovaně používán</a:t>
            </a:r>
            <a:r>
              <a:rPr lang="cs-CZ" sz="2400" dirty="0">
                <a:effectLst/>
                <a:latin typeface="+mj-lt"/>
                <a:ea typeface="Calibri" panose="020F0502020204030204" pitchFamily="34" charset="0"/>
                <a:cs typeface="Times New Roman" panose="02020603050405020304" pitchFamily="18" charset="0"/>
              </a:rPr>
              <a:t>, např. pokud došlo k výrazné strukturální změně, když se masově rodila nová odvětví a zanikala stará, další koncepty NE jsou spojovány např. s rozšiřováním prvků ekonomické i v kontextu 4IR </a:t>
            </a:r>
            <a:r>
              <a:rPr lang="cs-CZ" sz="2000" dirty="0">
                <a:effectLst/>
                <a:latin typeface="+mj-lt"/>
                <a:ea typeface="Calibri" panose="020F0502020204030204" pitchFamily="34" charset="0"/>
                <a:cs typeface="Times New Roman" panose="02020603050405020304" pitchFamily="18" charset="0"/>
              </a:rPr>
              <a:t>(rozvoj automatizace a robotizace má zvyšovat nerovnosti a  zaměstnanecká participace či družstevnictví mají naopak nerovnosti snižovat a společnost i hospodářství stabilizovat)</a:t>
            </a:r>
            <a:r>
              <a:rPr lang="cs-CZ" sz="2400" dirty="0">
                <a:effectLst/>
                <a:latin typeface="+mj-lt"/>
                <a:ea typeface="Calibri" panose="020F0502020204030204" pitchFamily="34" charset="0"/>
                <a:cs typeface="Times New Roman" panose="02020603050405020304" pitchFamily="18" charset="0"/>
              </a:rPr>
              <a:t> </a:t>
            </a:r>
            <a:r>
              <a:rPr lang="cs-CZ" sz="2400" dirty="0" err="1">
                <a:effectLst/>
                <a:latin typeface="+mj-lt"/>
                <a:ea typeface="Calibri" panose="020F0502020204030204" pitchFamily="34" charset="0"/>
                <a:cs typeface="Times New Roman" panose="02020603050405020304" pitchFamily="18" charset="0"/>
              </a:rPr>
              <a:t>etc</a:t>
            </a:r>
            <a:r>
              <a:rPr lang="cs-CZ" sz="2400" dirty="0">
                <a:effectLst/>
                <a:latin typeface="+mj-lt"/>
                <a:ea typeface="Calibri" panose="020F0502020204030204" pitchFamily="34" charset="0"/>
                <a:cs typeface="Times New Roman" panose="02020603050405020304" pitchFamily="18" charset="0"/>
              </a:rPr>
              <a:t>. </a:t>
            </a:r>
          </a:p>
          <a:p>
            <a:pPr>
              <a:buFont typeface="Wingdings" panose="05000000000000000000" pitchFamily="2" charset="2"/>
              <a:buChar char="§"/>
            </a:pPr>
            <a:r>
              <a:rPr lang="cs-CZ" sz="2400" dirty="0">
                <a:effectLst/>
                <a:latin typeface="+mj-lt"/>
                <a:ea typeface="Calibri" panose="020F0502020204030204" pitchFamily="34" charset="0"/>
                <a:cs typeface="Times New Roman" panose="02020603050405020304" pitchFamily="18" charset="0"/>
              </a:rPr>
              <a:t>o </a:t>
            </a:r>
            <a:r>
              <a:rPr lang="cs-CZ" sz="2400" b="1" dirty="0">
                <a:effectLst/>
                <a:latin typeface="+mj-lt"/>
                <a:ea typeface="Calibri" panose="020F0502020204030204" pitchFamily="34" charset="0"/>
                <a:cs typeface="Times New Roman" panose="02020603050405020304" pitchFamily="18" charset="0"/>
              </a:rPr>
              <a:t>nové ekonomii </a:t>
            </a:r>
            <a:r>
              <a:rPr lang="cs-CZ" sz="2400" dirty="0">
                <a:effectLst/>
                <a:latin typeface="+mj-lt"/>
                <a:ea typeface="Calibri" panose="020F0502020204030204" pitchFamily="34" charset="0"/>
                <a:cs typeface="Times New Roman" panose="02020603050405020304" pitchFamily="18" charset="0"/>
              </a:rPr>
              <a:t>hovořil např. J. </a:t>
            </a:r>
            <a:r>
              <a:rPr lang="cs-CZ" sz="2400" dirty="0" err="1">
                <a:effectLst/>
                <a:latin typeface="+mj-lt"/>
                <a:ea typeface="Calibri" panose="020F0502020204030204" pitchFamily="34" charset="0"/>
                <a:cs typeface="Times New Roman" panose="02020603050405020304" pitchFamily="18" charset="0"/>
              </a:rPr>
              <a:t>Tobin</a:t>
            </a:r>
            <a:r>
              <a:rPr lang="cs-CZ" sz="2400" dirty="0">
                <a:effectLst/>
                <a:latin typeface="+mj-lt"/>
                <a:ea typeface="Calibri" panose="020F0502020204030204" pitchFamily="34" charset="0"/>
                <a:cs typeface="Times New Roman" panose="02020603050405020304" pitchFamily="18" charset="0"/>
              </a:rPr>
              <a:t> a W. W. Heller                v 60. letech nebo později A. </a:t>
            </a:r>
            <a:r>
              <a:rPr lang="cs-CZ" sz="2400" dirty="0" err="1">
                <a:effectLst/>
                <a:latin typeface="+mj-lt"/>
                <a:ea typeface="Calibri" panose="020F0502020204030204" pitchFamily="34" charset="0"/>
                <a:cs typeface="Times New Roman" panose="02020603050405020304" pitchFamily="18" charset="0"/>
              </a:rPr>
              <a:t>Etzioni</a:t>
            </a:r>
            <a:r>
              <a:rPr lang="cs-CZ" sz="2400" dirty="0">
                <a:effectLst/>
                <a:latin typeface="+mj-lt"/>
                <a:ea typeface="Calibri" panose="020F0502020204030204" pitchFamily="34" charset="0"/>
                <a:cs typeface="Times New Roman" panose="02020603050405020304" pitchFamily="18" charset="0"/>
              </a:rPr>
              <a:t> </a:t>
            </a:r>
            <a:r>
              <a:rPr lang="cs-CZ" sz="2000" dirty="0">
                <a:effectLst/>
                <a:latin typeface="+mj-lt"/>
                <a:ea typeface="Calibri" panose="020F0502020204030204" pitchFamily="34" charset="0"/>
                <a:cs typeface="Times New Roman" panose="02020603050405020304" pitchFamily="18" charset="0"/>
              </a:rPr>
              <a:t>(s důrazem na morální dimenzi ekonomiky)</a:t>
            </a:r>
            <a:r>
              <a:rPr lang="cs-CZ" sz="2400" dirty="0">
                <a:effectLst/>
                <a:latin typeface="+mj-lt"/>
                <a:ea typeface="Calibri" panose="020F0502020204030204" pitchFamily="34" charset="0"/>
                <a:cs typeface="Times New Roman" panose="02020603050405020304" pitchFamily="18" charset="0"/>
              </a:rPr>
              <a:t>, známe i řadu </a:t>
            </a:r>
            <a:r>
              <a:rPr lang="cs-CZ" sz="2400" i="1" dirty="0">
                <a:effectLst/>
                <a:latin typeface="+mj-lt"/>
                <a:ea typeface="Calibri" panose="020F0502020204030204" pitchFamily="34" charset="0"/>
                <a:cs typeface="Times New Roman" panose="02020603050405020304" pitchFamily="18" charset="0"/>
              </a:rPr>
              <a:t>„nových makroekonomií“</a:t>
            </a:r>
            <a:r>
              <a:rPr lang="cs-CZ" sz="2400" dirty="0">
                <a:effectLst/>
                <a:latin typeface="+mj-lt"/>
                <a:ea typeface="Calibri" panose="020F0502020204030204" pitchFamily="34" charset="0"/>
                <a:cs typeface="Times New Roman" panose="02020603050405020304" pitchFamily="18" charset="0"/>
              </a:rPr>
              <a:t> </a:t>
            </a:r>
            <a:r>
              <a:rPr lang="cs-CZ" sz="2000" dirty="0">
                <a:effectLst/>
                <a:latin typeface="+mj-lt"/>
                <a:ea typeface="Calibri" panose="020F0502020204030204" pitchFamily="34" charset="0"/>
                <a:cs typeface="Times New Roman" panose="02020603050405020304" pitchFamily="18" charset="0"/>
              </a:rPr>
              <a:t>(jako cenových modelů nerovnováhy aj.)</a:t>
            </a:r>
            <a:r>
              <a:rPr lang="cs-CZ" sz="2400" dirty="0">
                <a:effectLst/>
                <a:latin typeface="+mj-lt"/>
                <a:ea typeface="Calibri" panose="020F0502020204030204" pitchFamily="34" charset="0"/>
                <a:cs typeface="Times New Roman" panose="02020603050405020304" pitchFamily="18" charset="0"/>
              </a:rPr>
              <a:t>,</a:t>
            </a:r>
            <a:r>
              <a:rPr lang="cs-CZ" sz="2400" i="1" dirty="0">
                <a:effectLst/>
                <a:latin typeface="+mj-lt"/>
                <a:ea typeface="Calibri" panose="020F0502020204030204" pitchFamily="34" charset="0"/>
                <a:cs typeface="Times New Roman" panose="02020603050405020304" pitchFamily="18" charset="0"/>
              </a:rPr>
              <a:t> „nových mikroekonomií“</a:t>
            </a:r>
            <a:r>
              <a:rPr lang="cs-CZ" sz="2400" dirty="0">
                <a:effectLst/>
                <a:latin typeface="+mj-lt"/>
                <a:ea typeface="Calibri" panose="020F0502020204030204" pitchFamily="34" charset="0"/>
                <a:cs typeface="Times New Roman" panose="02020603050405020304" pitchFamily="18" charset="0"/>
              </a:rPr>
              <a:t> či </a:t>
            </a:r>
            <a:r>
              <a:rPr lang="cs-CZ" sz="2400" i="1" dirty="0">
                <a:effectLst/>
                <a:latin typeface="+mj-lt"/>
                <a:ea typeface="Calibri" panose="020F0502020204030204" pitchFamily="34" charset="0"/>
                <a:cs typeface="Times New Roman" panose="02020603050405020304" pitchFamily="18" charset="0"/>
              </a:rPr>
              <a:t>„nově-nových mikroekonomií“,  </a:t>
            </a:r>
            <a:r>
              <a:rPr lang="cs-CZ" sz="2400" dirty="0">
                <a:effectLst/>
                <a:latin typeface="+mj-lt"/>
                <a:ea typeface="Calibri" panose="020F0502020204030204" pitchFamily="34" charset="0"/>
                <a:cs typeface="Times New Roman" panose="02020603050405020304" pitchFamily="18" charset="0"/>
              </a:rPr>
              <a:t>za další novou ekonomii mnozí dnes označují módní behaviorální ekonomii </a:t>
            </a:r>
          </a:p>
        </p:txBody>
      </p:sp>
    </p:spTree>
    <p:extLst>
      <p:ext uri="{BB962C8B-B14F-4D97-AF65-F5344CB8AC3E}">
        <p14:creationId xmlns:p14="http://schemas.microsoft.com/office/powerpoint/2010/main" val="3205218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EA1757-9976-4556-95D7-F28FB9CEBF3A}"/>
              </a:ext>
            </a:extLst>
          </p:cNvPr>
          <p:cNvSpPr>
            <a:spLocks noGrp="1"/>
          </p:cNvSpPr>
          <p:nvPr>
            <p:ph type="title"/>
          </p:nvPr>
        </p:nvSpPr>
        <p:spPr>
          <a:xfrm>
            <a:off x="457200" y="274638"/>
            <a:ext cx="8229600" cy="778098"/>
          </a:xfrm>
        </p:spPr>
        <p:txBody>
          <a:bodyPr>
            <a:normAutofit/>
          </a:bodyPr>
          <a:lstStyle/>
          <a:p>
            <a:r>
              <a:rPr lang="cs-CZ" sz="4000" b="1" dirty="0">
                <a:solidFill>
                  <a:srgbClr val="002060"/>
                </a:solidFill>
              </a:rPr>
              <a:t>Bublina nové ekonomiky </a:t>
            </a:r>
            <a:r>
              <a:rPr lang="cs-CZ" sz="3600" b="1" dirty="0">
                <a:solidFill>
                  <a:srgbClr val="002060"/>
                </a:solidFill>
              </a:rPr>
              <a:t>(NE) </a:t>
            </a:r>
            <a:r>
              <a:rPr lang="cs-CZ" sz="4000" b="1" dirty="0">
                <a:solidFill>
                  <a:srgbClr val="002060"/>
                </a:solidFill>
              </a:rPr>
              <a:t>90. let  </a:t>
            </a:r>
          </a:p>
        </p:txBody>
      </p:sp>
      <p:sp>
        <p:nvSpPr>
          <p:cNvPr id="3" name="Zástupný obsah 2">
            <a:extLst>
              <a:ext uri="{FF2B5EF4-FFF2-40B4-BE49-F238E27FC236}">
                <a16:creationId xmlns:a16="http://schemas.microsoft.com/office/drawing/2014/main" id="{42D17DD3-D523-4F7B-ADA5-082F857B987A}"/>
              </a:ext>
            </a:extLst>
          </p:cNvPr>
          <p:cNvSpPr>
            <a:spLocks noGrp="1"/>
          </p:cNvSpPr>
          <p:nvPr>
            <p:ph idx="1"/>
          </p:nvPr>
        </p:nvSpPr>
        <p:spPr>
          <a:xfrm>
            <a:off x="-3932" y="1124744"/>
            <a:ext cx="9036496" cy="5733256"/>
          </a:xfrm>
        </p:spPr>
        <p:txBody>
          <a:bodyPr>
            <a:normAutofit fontScale="55000" lnSpcReduction="20000"/>
          </a:bodyPr>
          <a:lstStyle/>
          <a:p>
            <a:pPr marL="628650" indent="-285750">
              <a:lnSpc>
                <a:spcPct val="115000"/>
              </a:lnSpc>
              <a:spcAft>
                <a:spcPts val="1000"/>
              </a:spcAft>
              <a:buFont typeface="Wingdings" panose="05000000000000000000" pitchFamily="2" charset="2"/>
              <a:buChar char="§"/>
            </a:pPr>
            <a:r>
              <a:rPr lang="cs-CZ" sz="3300" b="1" dirty="0">
                <a:effectLst/>
                <a:latin typeface="+mj-lt"/>
                <a:ea typeface="Calibri" panose="020F0502020204030204" pitchFamily="34" charset="0"/>
                <a:cs typeface="Times New Roman" panose="02020603050405020304" pitchFamily="18" charset="0"/>
              </a:rPr>
              <a:t>koncept NE a nové ekonomie 90. let </a:t>
            </a:r>
            <a:r>
              <a:rPr lang="cs-CZ" sz="2900" dirty="0">
                <a:effectLst/>
                <a:latin typeface="+mj-lt"/>
                <a:ea typeface="Calibri" panose="020F0502020204030204" pitchFamily="34" charset="0"/>
                <a:cs typeface="Times New Roman" panose="02020603050405020304" pitchFamily="18" charset="0"/>
              </a:rPr>
              <a:t>– argumentováno bylo růstem produktivity v důsledku masové aplikace informačních a komunikačních technologií (ICT), rozmachu kapitálových trhů a rozvoje nových forem obchodování, včetně údajně nové logiky ekonomického myšlení, </a:t>
            </a:r>
            <a:r>
              <a:rPr lang="cs-CZ" sz="3600" b="1" dirty="0">
                <a:effectLst/>
                <a:latin typeface="+mj-lt"/>
                <a:ea typeface="Calibri" panose="020F0502020204030204" pitchFamily="34" charset="0"/>
                <a:cs typeface="Times New Roman" panose="02020603050405020304" pitchFamily="18" charset="0"/>
              </a:rPr>
              <a:t>NE spojená s digitální revolucí (internet) měla vnášet zcela zásadní změny do všech sfér života</a:t>
            </a:r>
            <a:r>
              <a:rPr lang="cs-CZ" sz="2900" dirty="0">
                <a:effectLst/>
                <a:latin typeface="+mj-lt"/>
                <a:ea typeface="Calibri" panose="020F0502020204030204" pitchFamily="34" charset="0"/>
                <a:cs typeface="Times New Roman" panose="02020603050405020304" pitchFamily="18" charset="0"/>
              </a:rPr>
              <a:t>, nic už nemělo být jako předtím …</a:t>
            </a:r>
          </a:p>
          <a:p>
            <a:pPr marL="628650" indent="-285750">
              <a:lnSpc>
                <a:spcPct val="115000"/>
              </a:lnSpc>
              <a:spcAft>
                <a:spcPts val="1000"/>
              </a:spcAft>
              <a:buFont typeface="Wingdings" panose="05000000000000000000" pitchFamily="2" charset="2"/>
              <a:buChar char="§"/>
            </a:pPr>
            <a:r>
              <a:rPr lang="cs-CZ" sz="2900" dirty="0">
                <a:effectLst/>
                <a:latin typeface="+mj-lt"/>
                <a:ea typeface="Calibri" panose="020F0502020204030204" pitchFamily="34" charset="0"/>
                <a:cs typeface="Times New Roman" panose="02020603050405020304" pitchFamily="18" charset="0"/>
              </a:rPr>
              <a:t>od roku 1992 byly propagovány optimistické vize, ve kterých </a:t>
            </a:r>
            <a:r>
              <a:rPr lang="cs-CZ" sz="3600" b="1" dirty="0">
                <a:effectLst/>
                <a:latin typeface="+mj-lt"/>
                <a:ea typeface="Calibri" panose="020F0502020204030204" pitchFamily="34" charset="0"/>
                <a:cs typeface="Times New Roman" panose="02020603050405020304" pitchFamily="18" charset="0"/>
              </a:rPr>
              <a:t>USA měly prohloubit hegemonii díky předstihu v ICT</a:t>
            </a:r>
            <a:r>
              <a:rPr lang="cs-CZ" sz="2900" dirty="0">
                <a:effectLst/>
                <a:latin typeface="+mj-lt"/>
                <a:ea typeface="Calibri" panose="020F0502020204030204" pitchFamily="34" charset="0"/>
                <a:cs typeface="Times New Roman" panose="02020603050405020304" pitchFamily="18" charset="0"/>
              </a:rPr>
              <a:t>, tyto se měly stát fundamentem NE, v níž se robustní růst spojuje s nízkou inflací i nezaměstnaností, NE se měla vyhnout krizím apod., populární koncept NE zaznamenával </a:t>
            </a:r>
            <a:r>
              <a:rPr lang="cs-CZ" sz="3300" b="1" dirty="0">
                <a:effectLst/>
                <a:latin typeface="+mj-lt"/>
                <a:ea typeface="Calibri" panose="020F0502020204030204" pitchFamily="34" charset="0"/>
                <a:cs typeface="Times New Roman" panose="02020603050405020304" pitchFamily="18" charset="0"/>
              </a:rPr>
              <a:t>obrovský mediální ohlas a mnozí zcela podlehli slepé víře v její magičnost</a:t>
            </a:r>
          </a:p>
          <a:p>
            <a:pPr marL="628650" indent="-285750">
              <a:lnSpc>
                <a:spcPct val="115000"/>
              </a:lnSpc>
              <a:spcAft>
                <a:spcPts val="1000"/>
              </a:spcAft>
              <a:buFont typeface="Wingdings" panose="05000000000000000000" pitchFamily="2" charset="2"/>
              <a:buChar char="§"/>
            </a:pPr>
            <a:r>
              <a:rPr lang="cs-CZ" sz="2900" dirty="0">
                <a:latin typeface="+mj-lt"/>
                <a:ea typeface="Calibri" panose="020F0502020204030204" pitchFamily="34" charset="0"/>
                <a:cs typeface="Times New Roman" panose="02020603050405020304" pitchFamily="18" charset="0"/>
              </a:rPr>
              <a:t>c</a:t>
            </a:r>
            <a:r>
              <a:rPr lang="cs-CZ" sz="2900" dirty="0">
                <a:effectLst/>
                <a:latin typeface="+mj-lt"/>
                <a:ea typeface="Calibri" panose="020F0502020204030204" pitchFamily="34" charset="0"/>
                <a:cs typeface="Times New Roman" panose="02020603050405020304" pitchFamily="18" charset="0"/>
              </a:rPr>
              <a:t>esty k NE vytyčovala úderná hesla: zesílené volání po ICT, otevřených finančních trzích, pružných podnicích zaměřených na inovace, důsledné deregulaci, investicích do vzdělání, vzdělanost a flexibilita (nejen práce) se měly stát samozřejmostí, i </a:t>
            </a:r>
            <a:r>
              <a:rPr lang="cs-CZ" sz="3300" b="1" dirty="0">
                <a:effectLst/>
                <a:latin typeface="+mj-lt"/>
                <a:ea typeface="Calibri" panose="020F0502020204030204" pitchFamily="34" charset="0"/>
                <a:cs typeface="Times New Roman" panose="02020603050405020304" pitchFamily="18" charset="0"/>
              </a:rPr>
              <a:t>neoliberální výhledy na </a:t>
            </a:r>
            <a:r>
              <a:rPr lang="cs-CZ" sz="3300" b="1" i="1" dirty="0">
                <a:effectLst/>
                <a:latin typeface="+mj-lt"/>
                <a:ea typeface="Calibri" panose="020F0502020204030204" pitchFamily="34" charset="0"/>
                <a:cs typeface="Times New Roman" panose="02020603050405020304" pitchFamily="18" charset="0"/>
              </a:rPr>
              <a:t>„šťastnou globalizaci“</a:t>
            </a:r>
            <a:r>
              <a:rPr lang="cs-CZ" sz="3300" b="1" dirty="0">
                <a:effectLst/>
                <a:latin typeface="+mj-lt"/>
                <a:ea typeface="Calibri" panose="020F0502020204030204" pitchFamily="34" charset="0"/>
                <a:cs typeface="Times New Roman" panose="02020603050405020304" pitchFamily="18" charset="0"/>
              </a:rPr>
              <a:t> byly vztahovány k ICT ve spojení s otevřenými finančními i zbožovými trhy</a:t>
            </a:r>
          </a:p>
          <a:p>
            <a:pPr marL="628650" indent="-285750">
              <a:lnSpc>
                <a:spcPct val="115000"/>
              </a:lnSpc>
              <a:spcAft>
                <a:spcPts val="1000"/>
              </a:spcAft>
              <a:buFont typeface="Wingdings" panose="05000000000000000000" pitchFamily="2" charset="2"/>
              <a:buChar char="§"/>
            </a:pPr>
            <a:r>
              <a:rPr lang="cs-CZ" sz="3300" b="1" dirty="0">
                <a:latin typeface="+mj-lt"/>
                <a:ea typeface="Calibri" panose="020F0502020204030204" pitchFamily="34" charset="0"/>
                <a:cs typeface="Times New Roman" panose="02020603050405020304" pitchFamily="18" charset="0"/>
              </a:rPr>
              <a:t>NE</a:t>
            </a:r>
            <a:r>
              <a:rPr lang="cs-CZ" sz="3300" b="1" dirty="0">
                <a:effectLst/>
                <a:latin typeface="+mj-lt"/>
                <a:ea typeface="Calibri" panose="020F0502020204030204" pitchFamily="34" charset="0"/>
                <a:cs typeface="Times New Roman" panose="02020603050405020304" pitchFamily="18" charset="0"/>
              </a:rPr>
              <a:t> postihuje prudký pád poté, co splaskává bublina vytvořená na sklonku 20. století</a:t>
            </a:r>
            <a:r>
              <a:rPr lang="cs-CZ" sz="2900" dirty="0">
                <a:effectLst/>
                <a:latin typeface="+mj-lt"/>
                <a:ea typeface="Calibri" panose="020F0502020204030204" pitchFamily="34" charset="0"/>
                <a:cs typeface="Times New Roman" panose="02020603050405020304" pitchFamily="18" charset="0"/>
              </a:rPr>
              <a:t>, internetová bublina označuje období hromadného rozkvětu internetových firem, které neměly promyšlený obchodní model a brzy zkrachovaly, ovšem dokázaly přilákat mohutné investice (cca 1995-2001, s vrcholem kolem 2000), </a:t>
            </a:r>
            <a:r>
              <a:rPr lang="cs-CZ" sz="3600" b="1" dirty="0">
                <a:effectLst/>
                <a:latin typeface="+mj-lt"/>
                <a:ea typeface="Calibri" panose="020F0502020204030204" pitchFamily="34" charset="0"/>
                <a:cs typeface="Times New Roman" panose="02020603050405020304" pitchFamily="18" charset="0"/>
              </a:rPr>
              <a:t>bublina dot.com splaskává</a:t>
            </a:r>
            <a:r>
              <a:rPr lang="cs-CZ" sz="2900" dirty="0">
                <a:effectLst/>
                <a:latin typeface="+mj-lt"/>
                <a:ea typeface="Calibri" panose="020F0502020204030204" pitchFamily="34" charset="0"/>
                <a:cs typeface="Times New Roman" panose="02020603050405020304" pitchFamily="18" charset="0"/>
              </a:rPr>
              <a:t>, a i Američané si uvědomují, že lascívní zábava nemůže donekonečna stimulovat a držet trh nejenom akciový, </a:t>
            </a:r>
            <a:r>
              <a:rPr lang="cs-CZ" sz="2900" b="1" dirty="0">
                <a:effectLst/>
                <a:latin typeface="+mj-lt"/>
                <a:ea typeface="Calibri" panose="020F0502020204030204" pitchFamily="34" charset="0"/>
                <a:cs typeface="Times New Roman" panose="02020603050405020304" pitchFamily="18" charset="0"/>
              </a:rPr>
              <a:t>v duchu naivní víry, že ekonomiky bude donekonečna pohánět stahování hudby a pornografie skrze internet </a:t>
            </a:r>
          </a:p>
          <a:p>
            <a:pPr>
              <a:buFont typeface="Wingdings" panose="05000000000000000000" pitchFamily="2" charset="2"/>
              <a:buChar char="§"/>
            </a:pPr>
            <a:endParaRPr lang="cs-CZ" dirty="0"/>
          </a:p>
        </p:txBody>
      </p:sp>
    </p:spTree>
    <p:extLst>
      <p:ext uri="{BB962C8B-B14F-4D97-AF65-F5344CB8AC3E}">
        <p14:creationId xmlns:p14="http://schemas.microsoft.com/office/powerpoint/2010/main" val="18896459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5A07F9-2B17-4170-96B1-C44FFA30DA08}"/>
              </a:ext>
            </a:extLst>
          </p:cNvPr>
          <p:cNvSpPr>
            <a:spLocks noGrp="1"/>
          </p:cNvSpPr>
          <p:nvPr>
            <p:ph type="title"/>
          </p:nvPr>
        </p:nvSpPr>
        <p:spPr>
          <a:xfrm>
            <a:off x="107504" y="116632"/>
            <a:ext cx="8928992" cy="1296144"/>
          </a:xfrm>
        </p:spPr>
        <p:txBody>
          <a:bodyPr>
            <a:normAutofit fontScale="90000"/>
          </a:bodyPr>
          <a:lstStyle/>
          <a:p>
            <a:r>
              <a:rPr lang="cs-CZ" b="1" dirty="0">
                <a:solidFill>
                  <a:srgbClr val="002060"/>
                </a:solidFill>
              </a:rPr>
              <a:t>R. </a:t>
            </a:r>
            <a:r>
              <a:rPr lang="cs-CZ" b="1" dirty="0" err="1">
                <a:solidFill>
                  <a:srgbClr val="002060"/>
                </a:solidFill>
              </a:rPr>
              <a:t>Richta</a:t>
            </a:r>
            <a:r>
              <a:rPr lang="cs-CZ" b="1" dirty="0">
                <a:solidFill>
                  <a:srgbClr val="002060"/>
                </a:solidFill>
              </a:rPr>
              <a:t> </a:t>
            </a:r>
            <a:r>
              <a:rPr lang="cs-CZ" sz="3100" b="1" i="1" dirty="0">
                <a:solidFill>
                  <a:srgbClr val="002060"/>
                </a:solidFill>
              </a:rPr>
              <a:t>(1924–1983)</a:t>
            </a:r>
            <a:br>
              <a:rPr lang="cs-CZ" sz="3100" b="1" i="1" dirty="0">
                <a:solidFill>
                  <a:srgbClr val="002060"/>
                </a:solidFill>
              </a:rPr>
            </a:br>
            <a:r>
              <a:rPr lang="cs-CZ" sz="2700" dirty="0"/>
              <a:t>dle Sirůček, P.: </a:t>
            </a:r>
            <a:r>
              <a:rPr lang="cs-CZ" sz="2700" i="1" dirty="0"/>
              <a:t>Nové čtení Radovana </a:t>
            </a:r>
            <a:r>
              <a:rPr lang="cs-CZ" sz="2700" i="1" dirty="0" err="1"/>
              <a:t>Richty</a:t>
            </a:r>
            <a:r>
              <a:rPr lang="cs-CZ" sz="2700" dirty="0"/>
              <a:t>. Slaný, </a:t>
            </a:r>
            <a:r>
              <a:rPr lang="cs-CZ" sz="2700" dirty="0" err="1"/>
              <a:t>Melandrium</a:t>
            </a:r>
            <a:r>
              <a:rPr lang="cs-CZ" sz="2700" dirty="0"/>
              <a:t> 2023, resp. Praha, Institut české levice 2024 </a:t>
            </a:r>
          </a:p>
        </p:txBody>
      </p:sp>
      <p:sp>
        <p:nvSpPr>
          <p:cNvPr id="3" name="Zástupný obsah 2">
            <a:extLst>
              <a:ext uri="{FF2B5EF4-FFF2-40B4-BE49-F238E27FC236}">
                <a16:creationId xmlns:a16="http://schemas.microsoft.com/office/drawing/2014/main" id="{AFD464C7-6A2B-42FB-B206-30597D83A372}"/>
              </a:ext>
            </a:extLst>
          </p:cNvPr>
          <p:cNvSpPr>
            <a:spLocks noGrp="1"/>
          </p:cNvSpPr>
          <p:nvPr>
            <p:ph idx="1"/>
          </p:nvPr>
        </p:nvSpPr>
        <p:spPr>
          <a:xfrm>
            <a:off x="179512" y="1484784"/>
            <a:ext cx="8568952" cy="5373216"/>
          </a:xfrm>
        </p:spPr>
        <p:txBody>
          <a:bodyPr>
            <a:normAutofit lnSpcReduction="10000"/>
          </a:bodyPr>
          <a:lstStyle/>
          <a:p>
            <a:pPr>
              <a:buFont typeface="Wingdings" panose="05000000000000000000" pitchFamily="2" charset="2"/>
              <a:buChar char="§"/>
            </a:pPr>
            <a:r>
              <a:rPr lang="cs-CZ" sz="2000" dirty="0">
                <a:effectLst/>
                <a:ea typeface="Times New Roman" panose="02020603050405020304" pitchFamily="18" charset="0"/>
                <a:cs typeface="Times New Roman" panose="02020603050405020304" pitchFamily="18" charset="0"/>
              </a:rPr>
              <a:t>akademik, filozof, sociolog, prognostik, vedoucí mezioborových výzkumných týmů </a:t>
            </a:r>
          </a:p>
          <a:p>
            <a:pPr>
              <a:buFont typeface="Wingdings" panose="05000000000000000000" pitchFamily="2" charset="2"/>
              <a:buChar char="§"/>
            </a:pPr>
            <a:r>
              <a:rPr lang="cs-CZ" sz="2000" dirty="0">
                <a:effectLst/>
                <a:ea typeface="Times New Roman" panose="02020603050405020304" pitchFamily="18" charset="0"/>
                <a:cs typeface="Times New Roman" panose="02020603050405020304" pitchFamily="18" charset="0"/>
              </a:rPr>
              <a:t>soustředěn na </a:t>
            </a:r>
            <a:r>
              <a:rPr lang="cs-CZ" sz="2000" b="1" dirty="0">
                <a:effectLst/>
                <a:ea typeface="Times New Roman" panose="02020603050405020304" pitchFamily="18" charset="0"/>
                <a:cs typeface="Times New Roman" panose="02020603050405020304" pitchFamily="18" charset="0"/>
              </a:rPr>
              <a:t>problémy vědeckotechnické revoluce (VTR) za socialismu a jejích společenských a lidských souvislostí</a:t>
            </a:r>
          </a:p>
          <a:p>
            <a:pPr>
              <a:buFont typeface="Wingdings" panose="05000000000000000000" pitchFamily="2" charset="2"/>
              <a:buChar char="§"/>
            </a:pPr>
            <a:r>
              <a:rPr lang="cs-CZ" sz="2000" dirty="0">
                <a:ea typeface="Times New Roman" panose="02020603050405020304" pitchFamily="18" charset="0"/>
                <a:cs typeface="Times New Roman" panose="02020603050405020304" pitchFamily="18" charset="0"/>
              </a:rPr>
              <a:t>pokrok ve společnosti ve smyslu seberealizace člověka jako </a:t>
            </a:r>
            <a:r>
              <a:rPr lang="cs-CZ" sz="2000" dirty="0" err="1">
                <a:ea typeface="Times New Roman" panose="02020603050405020304" pitchFamily="18" charset="0"/>
                <a:cs typeface="Times New Roman" panose="02020603050405020304" pitchFamily="18" charset="0"/>
              </a:rPr>
              <a:t>sebeúčelu</a:t>
            </a:r>
            <a:endParaRPr lang="cs-CZ" sz="2000" dirty="0">
              <a:ea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cs-CZ" sz="2000" dirty="0">
                <a:effectLst/>
                <a:ea typeface="Times New Roman" panose="02020603050405020304" pitchFamily="18" charset="0"/>
                <a:cs typeface="Times New Roman" panose="02020603050405020304" pitchFamily="18" charset="0"/>
              </a:rPr>
              <a:t>jeden z autorů termínu postindustriální společnost  </a:t>
            </a:r>
          </a:p>
          <a:p>
            <a:pPr>
              <a:buFont typeface="Wingdings" panose="05000000000000000000" pitchFamily="2" charset="2"/>
              <a:buChar char="§"/>
            </a:pPr>
            <a:r>
              <a:rPr lang="cs-CZ" sz="2000" dirty="0">
                <a:ea typeface="Times New Roman" panose="02020603050405020304" pitchFamily="18" charset="0"/>
                <a:cs typeface="Times New Roman" panose="02020603050405020304" pitchFamily="18" charset="0"/>
              </a:rPr>
              <a:t>předchůdce Římského klubu, </a:t>
            </a:r>
            <a:r>
              <a:rPr lang="cs-CZ" sz="2000" dirty="0">
                <a:effectLst/>
                <a:ea typeface="Times New Roman" panose="02020603050405020304" pitchFamily="18" charset="0"/>
                <a:cs typeface="Times New Roman" panose="02020603050405020304" pitchFamily="18" charset="0"/>
              </a:rPr>
              <a:t>úvah o tzv. společnosti vědění, kybernetické revoluci, globalizaci, teorií lidského kapitálu, teorie chaosu, systémového přístupu či diskuzí kolem 4IR a dopadů technologií 4.0 či 5.0</a:t>
            </a:r>
          </a:p>
          <a:p>
            <a:pPr>
              <a:buFont typeface="Wingdings" panose="05000000000000000000" pitchFamily="2" charset="2"/>
              <a:buChar char="§"/>
            </a:pPr>
            <a:r>
              <a:rPr lang="cs-CZ" sz="2000" dirty="0">
                <a:ea typeface="Times New Roman" panose="02020603050405020304" pitchFamily="18" charset="0"/>
                <a:cs typeface="Times New Roman" panose="02020603050405020304" pitchFamily="18" charset="0"/>
              </a:rPr>
              <a:t>1966 – </a:t>
            </a:r>
            <a:r>
              <a:rPr lang="cs-CZ" sz="2000" i="1" dirty="0">
                <a:effectLst/>
                <a:ea typeface="Times New Roman" panose="02020603050405020304" pitchFamily="18" charset="0"/>
                <a:cs typeface="Times New Roman" panose="02020603050405020304" pitchFamily="18" charset="0"/>
              </a:rPr>
              <a:t>Civilizace na rozcestí: Společenské a lidské souvislosti vědeckotechnické revoluce </a:t>
            </a:r>
            <a:r>
              <a:rPr lang="cs-CZ" sz="2000" dirty="0">
                <a:effectLst/>
                <a:ea typeface="Times New Roman" panose="02020603050405020304" pitchFamily="18" charset="0"/>
                <a:cs typeface="Times New Roman" panose="02020603050405020304" pitchFamily="18" charset="0"/>
              </a:rPr>
              <a:t>(</a:t>
            </a:r>
            <a:r>
              <a:rPr lang="cs-CZ" sz="2000" dirty="0" err="1">
                <a:effectLst/>
                <a:ea typeface="Times New Roman" panose="02020603050405020304" pitchFamily="18" charset="0"/>
                <a:cs typeface="Times New Roman" panose="02020603050405020304" pitchFamily="18" charset="0"/>
              </a:rPr>
              <a:t>Richta</a:t>
            </a:r>
            <a:r>
              <a:rPr lang="cs-CZ" sz="2000" dirty="0">
                <a:effectLst/>
                <a:ea typeface="Times New Roman" panose="02020603050405020304" pitchFamily="18" charset="0"/>
                <a:cs typeface="Times New Roman" panose="02020603050405020304" pitchFamily="18" charset="0"/>
              </a:rPr>
              <a:t>, R. a kol., Praha, Svoboda, další česká vydání 1967, 1969) </a:t>
            </a:r>
          </a:p>
          <a:p>
            <a:pPr lvl="1">
              <a:buFont typeface="Wingdings" panose="05000000000000000000" pitchFamily="2" charset="2"/>
              <a:buChar char="§"/>
            </a:pPr>
            <a:r>
              <a:rPr lang="cs-CZ" sz="2000" dirty="0">
                <a:effectLst/>
                <a:ea typeface="Times New Roman" panose="02020603050405020304" pitchFamily="18" charset="0"/>
                <a:cs typeface="Times New Roman" panose="02020603050405020304" pitchFamily="18" charset="0"/>
              </a:rPr>
              <a:t>úspěch na Východě i Západě, </a:t>
            </a:r>
            <a:r>
              <a:rPr lang="cs-CZ" sz="2000" b="1" dirty="0">
                <a:effectLst/>
                <a:ea typeface="Times New Roman" panose="02020603050405020304" pitchFamily="18" charset="0"/>
                <a:cs typeface="Times New Roman" panose="02020603050405020304" pitchFamily="18" charset="0"/>
              </a:rPr>
              <a:t>světově nejvydávanější tuzemská vědecká studie, v mnohém předběhla dobu</a:t>
            </a:r>
          </a:p>
          <a:p>
            <a:pPr lvl="1">
              <a:buFont typeface="Wingdings" panose="05000000000000000000" pitchFamily="2" charset="2"/>
              <a:buChar char="§"/>
            </a:pPr>
            <a:r>
              <a:rPr lang="cs-CZ" sz="2000" dirty="0">
                <a:cs typeface="Times New Roman" panose="02020603050405020304" pitchFamily="18" charset="0"/>
              </a:rPr>
              <a:t>kontrast VTR a průmyslové revoluce</a:t>
            </a:r>
          </a:p>
          <a:p>
            <a:pPr lvl="1">
              <a:buFont typeface="Wingdings" panose="05000000000000000000" pitchFamily="2" charset="2"/>
              <a:buChar char="§"/>
            </a:pPr>
            <a:r>
              <a:rPr lang="cs-CZ" sz="2000" dirty="0">
                <a:cs typeface="Times New Roman" panose="02020603050405020304" pitchFamily="18" charset="0"/>
              </a:rPr>
              <a:t>r</a:t>
            </a:r>
            <a:r>
              <a:rPr lang="cs-CZ" sz="2000" dirty="0">
                <a:effectLst/>
                <a:ea typeface="Times New Roman" panose="02020603050405020304" pitchFamily="18" charset="0"/>
                <a:cs typeface="Times New Roman" panose="02020603050405020304" pitchFamily="18" charset="0"/>
              </a:rPr>
              <a:t>ozcestí se týkalo možnosti dalšího zabezpečení rozvoje výrobních sil harmonickým způsobem, včetně rozvoje jejich nejdůležitější složky – člověka, </a:t>
            </a:r>
            <a:r>
              <a:rPr lang="cs-CZ" sz="2000" b="1" dirty="0">
                <a:effectLst/>
                <a:ea typeface="Times New Roman" panose="02020603050405020304" pitchFamily="18" charset="0"/>
                <a:cs typeface="Times New Roman" panose="02020603050405020304" pitchFamily="18" charset="0"/>
              </a:rPr>
              <a:t>civilizační rozcestí → nutnost systémových změn </a:t>
            </a:r>
            <a:endParaRPr lang="cs-CZ" sz="2000" b="1" dirty="0"/>
          </a:p>
        </p:txBody>
      </p:sp>
    </p:spTree>
    <p:extLst>
      <p:ext uri="{BB962C8B-B14F-4D97-AF65-F5344CB8AC3E}">
        <p14:creationId xmlns:p14="http://schemas.microsoft.com/office/powerpoint/2010/main" val="3392645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3366DC-B0F4-4394-881E-84E4F244945D}"/>
              </a:ext>
            </a:extLst>
          </p:cNvPr>
          <p:cNvSpPr>
            <a:spLocks noGrp="1"/>
          </p:cNvSpPr>
          <p:nvPr>
            <p:ph type="title"/>
          </p:nvPr>
        </p:nvSpPr>
        <p:spPr>
          <a:xfrm>
            <a:off x="457200" y="116632"/>
            <a:ext cx="8229600" cy="1512168"/>
          </a:xfrm>
        </p:spPr>
        <p:txBody>
          <a:bodyPr>
            <a:normAutofit/>
          </a:bodyPr>
          <a:lstStyle/>
          <a:p>
            <a:r>
              <a:rPr lang="cs-CZ" sz="4000" b="1" dirty="0">
                <a:solidFill>
                  <a:srgbClr val="92D050"/>
                </a:solidFill>
              </a:rPr>
              <a:t>Je 4IR průmyslovou revolucí?                        V pořadí čtvrtou? </a:t>
            </a:r>
          </a:p>
        </p:txBody>
      </p:sp>
      <p:sp>
        <p:nvSpPr>
          <p:cNvPr id="3" name="Zástupný obsah 2">
            <a:extLst>
              <a:ext uri="{FF2B5EF4-FFF2-40B4-BE49-F238E27FC236}">
                <a16:creationId xmlns:a16="http://schemas.microsoft.com/office/drawing/2014/main" id="{B492FD56-4FA2-4FE4-80AC-EB3BE49A17AF}"/>
              </a:ext>
            </a:extLst>
          </p:cNvPr>
          <p:cNvSpPr>
            <a:spLocks noGrp="1"/>
          </p:cNvSpPr>
          <p:nvPr>
            <p:ph idx="1"/>
          </p:nvPr>
        </p:nvSpPr>
        <p:spPr>
          <a:xfrm>
            <a:off x="323528" y="1628800"/>
            <a:ext cx="8496943" cy="5112568"/>
          </a:xfrm>
        </p:spPr>
        <p:txBody>
          <a:bodyPr>
            <a:normAutofit lnSpcReduction="10000"/>
          </a:bodyPr>
          <a:lstStyle/>
          <a:p>
            <a:pPr>
              <a:buFont typeface="Wingdings" panose="05000000000000000000" pitchFamily="2" charset="2"/>
              <a:buChar char="v"/>
            </a:pPr>
            <a:r>
              <a:rPr lang="cs-CZ" dirty="0"/>
              <a:t> </a:t>
            </a:r>
            <a:r>
              <a:rPr lang="cs-CZ" sz="2800" b="1" dirty="0">
                <a:solidFill>
                  <a:srgbClr val="002060"/>
                </a:solidFill>
              </a:rPr>
              <a:t>neexistence přesnějšího vymezení 4IR</a:t>
            </a:r>
            <a:r>
              <a:rPr lang="cs-CZ" sz="2800" dirty="0"/>
              <a:t>,</a:t>
            </a:r>
            <a:r>
              <a:rPr lang="cs-CZ" sz="2800" b="1" dirty="0"/>
              <a:t> </a:t>
            </a:r>
            <a:r>
              <a:rPr lang="cs-CZ" sz="2800" dirty="0"/>
              <a:t>absence  seriózní literatury </a:t>
            </a:r>
            <a:r>
              <a:rPr lang="cs-CZ" sz="2400" dirty="0"/>
              <a:t>(propagandistický, popularizační či utopický charakter, případně se soustředí na technickou a IT stránku)  </a:t>
            </a:r>
          </a:p>
          <a:p>
            <a:pPr>
              <a:buFont typeface="Wingdings" panose="05000000000000000000" pitchFamily="2" charset="2"/>
              <a:buChar char="v"/>
            </a:pPr>
            <a:r>
              <a:rPr lang="cs-CZ" sz="2800" dirty="0"/>
              <a:t> různé pohledy na vymezení revolucí průmyslových, technologických, vědeckých, civilizačních aj. –               </a:t>
            </a:r>
            <a:r>
              <a:rPr lang="cs-CZ" sz="2800" b="1" dirty="0">
                <a:solidFill>
                  <a:srgbClr val="002060"/>
                </a:solidFill>
              </a:rPr>
              <a:t>problém kritéria revolučnosti změn </a:t>
            </a:r>
          </a:p>
          <a:p>
            <a:pPr>
              <a:buFont typeface="Wingdings" panose="05000000000000000000" pitchFamily="2" charset="2"/>
              <a:buChar char="v"/>
            </a:pPr>
            <a:r>
              <a:rPr lang="cs-CZ" sz="2800" dirty="0"/>
              <a:t> oficiální pojetí WEF, K. </a:t>
            </a:r>
            <a:r>
              <a:rPr lang="cs-CZ" sz="2800" dirty="0" err="1"/>
              <a:t>Schwaba</a:t>
            </a:r>
            <a:r>
              <a:rPr lang="cs-CZ" sz="2800" dirty="0"/>
              <a:t> apod. </a:t>
            </a:r>
            <a:r>
              <a:rPr lang="cs-CZ" sz="2800" b="1" dirty="0">
                <a:solidFill>
                  <a:srgbClr val="002060"/>
                </a:solidFill>
              </a:rPr>
              <a:t>4IR = pokračování digitální revoluce s i4.0 založeným na CPS</a:t>
            </a:r>
          </a:p>
          <a:p>
            <a:pPr>
              <a:buFont typeface="Wingdings" panose="05000000000000000000" pitchFamily="2" charset="2"/>
              <a:buChar char="v"/>
            </a:pPr>
            <a:r>
              <a:rPr lang="cs-CZ" sz="2800" dirty="0"/>
              <a:t> technologie i4.0 spojovány taktéž s 2., 3. či 6. technologickou apod. revolucí </a:t>
            </a:r>
          </a:p>
          <a:p>
            <a:pPr>
              <a:buFont typeface="Wingdings" panose="05000000000000000000" pitchFamily="2" charset="2"/>
              <a:buChar char="v"/>
            </a:pPr>
            <a:r>
              <a:rPr lang="cs-CZ" sz="2800" dirty="0"/>
              <a:t> kritérium epochálních inovací </a:t>
            </a:r>
            <a:r>
              <a:rPr lang="cs-CZ" sz="2400" dirty="0"/>
              <a:t>(nejvyšších řádů) </a:t>
            </a:r>
            <a:r>
              <a:rPr lang="cs-CZ" sz="2800" dirty="0"/>
              <a:t>→             i4.0 = </a:t>
            </a:r>
            <a:r>
              <a:rPr lang="cs-CZ" sz="2800" b="1" dirty="0">
                <a:solidFill>
                  <a:srgbClr val="002060"/>
                </a:solidFill>
              </a:rPr>
              <a:t>digitální </a:t>
            </a:r>
            <a:r>
              <a:rPr lang="cs-CZ" sz="2400" b="1" dirty="0">
                <a:solidFill>
                  <a:srgbClr val="002060"/>
                </a:solidFill>
              </a:rPr>
              <a:t>(digitálně-robotická)</a:t>
            </a:r>
            <a:r>
              <a:rPr lang="cs-CZ" sz="2800" b="1" dirty="0">
                <a:solidFill>
                  <a:srgbClr val="002060"/>
                </a:solidFill>
              </a:rPr>
              <a:t> etapa 3IR      </a:t>
            </a:r>
          </a:p>
        </p:txBody>
      </p:sp>
    </p:spTree>
    <p:extLst>
      <p:ext uri="{BB962C8B-B14F-4D97-AF65-F5344CB8AC3E}">
        <p14:creationId xmlns:p14="http://schemas.microsoft.com/office/powerpoint/2010/main" val="1855940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C1A2EA-7024-412A-AACE-A9C049B5CBEE}"/>
              </a:ext>
            </a:extLst>
          </p:cNvPr>
          <p:cNvSpPr>
            <a:spLocks noGrp="1"/>
          </p:cNvSpPr>
          <p:nvPr>
            <p:ph type="title"/>
          </p:nvPr>
        </p:nvSpPr>
        <p:spPr>
          <a:xfrm>
            <a:off x="457200" y="476672"/>
            <a:ext cx="8229600" cy="940966"/>
          </a:xfrm>
        </p:spPr>
        <p:txBody>
          <a:bodyPr>
            <a:normAutofit/>
          </a:bodyPr>
          <a:lstStyle/>
          <a:p>
            <a:r>
              <a:rPr lang="cs-CZ" sz="4000" b="1" dirty="0">
                <a:solidFill>
                  <a:srgbClr val="92D050"/>
                </a:solidFill>
              </a:rPr>
              <a:t>Doporučené minimum</a:t>
            </a:r>
            <a:endParaRPr lang="cs-CZ" sz="4000" dirty="0"/>
          </a:p>
        </p:txBody>
      </p:sp>
      <p:sp>
        <p:nvSpPr>
          <p:cNvPr id="3" name="Zástupný obsah 2">
            <a:extLst>
              <a:ext uri="{FF2B5EF4-FFF2-40B4-BE49-F238E27FC236}">
                <a16:creationId xmlns:a16="http://schemas.microsoft.com/office/drawing/2014/main" id="{AB021D0A-C934-46ED-B073-799BAD55E6EA}"/>
              </a:ext>
            </a:extLst>
          </p:cNvPr>
          <p:cNvSpPr>
            <a:spLocks noGrp="1"/>
          </p:cNvSpPr>
          <p:nvPr>
            <p:ph idx="1"/>
          </p:nvPr>
        </p:nvSpPr>
        <p:spPr>
          <a:xfrm>
            <a:off x="457200" y="1988840"/>
            <a:ext cx="8229600" cy="4137323"/>
          </a:xfrm>
        </p:spPr>
        <p:txBody>
          <a:bodyPr>
            <a:normAutofit lnSpcReduction="10000"/>
          </a:bodyPr>
          <a:lstStyle/>
          <a:p>
            <a:pPr>
              <a:buFont typeface="Wingdings" panose="05000000000000000000" pitchFamily="2" charset="2"/>
              <a:buChar char="v"/>
            </a:pPr>
            <a:r>
              <a:rPr lang="cs-CZ" dirty="0"/>
              <a:t> snímek </a:t>
            </a:r>
            <a:r>
              <a:rPr lang="cs-CZ" sz="3600" b="1" dirty="0">
                <a:solidFill>
                  <a:srgbClr val="002060"/>
                </a:solidFill>
              </a:rPr>
              <a:t>60</a:t>
            </a:r>
          </a:p>
          <a:p>
            <a:pPr>
              <a:buFont typeface="Wingdings" panose="05000000000000000000" pitchFamily="2" charset="2"/>
              <a:buChar char="v"/>
            </a:pPr>
            <a:endParaRPr lang="cs-CZ" dirty="0"/>
          </a:p>
          <a:p>
            <a:pPr>
              <a:buFont typeface="Wingdings" panose="05000000000000000000" pitchFamily="2" charset="2"/>
              <a:buChar char="v"/>
            </a:pPr>
            <a:r>
              <a:rPr lang="cs-CZ" dirty="0"/>
              <a:t> snímek </a:t>
            </a:r>
            <a:r>
              <a:rPr lang="cs-CZ" sz="3600" b="1" dirty="0">
                <a:solidFill>
                  <a:srgbClr val="002060"/>
                </a:solidFill>
              </a:rPr>
              <a:t>61</a:t>
            </a:r>
          </a:p>
          <a:p>
            <a:pPr>
              <a:buFont typeface="Wingdings" panose="05000000000000000000" pitchFamily="2" charset="2"/>
              <a:buChar char="v"/>
            </a:pPr>
            <a:endParaRPr lang="cs-CZ" dirty="0"/>
          </a:p>
          <a:p>
            <a:pPr>
              <a:buFont typeface="Wingdings" panose="05000000000000000000" pitchFamily="2" charset="2"/>
              <a:buChar char="v"/>
            </a:pPr>
            <a:r>
              <a:rPr lang="cs-CZ" dirty="0"/>
              <a:t> snímek </a:t>
            </a:r>
            <a:r>
              <a:rPr lang="cs-CZ" sz="3600" b="1" dirty="0">
                <a:solidFill>
                  <a:srgbClr val="002060"/>
                </a:solidFill>
              </a:rPr>
              <a:t>65 </a:t>
            </a:r>
          </a:p>
          <a:p>
            <a:pPr>
              <a:buFont typeface="Wingdings" panose="05000000000000000000" pitchFamily="2" charset="2"/>
              <a:buChar char="v"/>
            </a:pPr>
            <a:endParaRPr lang="cs-CZ" sz="3600" b="1" dirty="0">
              <a:solidFill>
                <a:srgbClr val="002060"/>
              </a:solidFill>
            </a:endParaRPr>
          </a:p>
          <a:p>
            <a:pPr>
              <a:buFont typeface="Wingdings" panose="05000000000000000000" pitchFamily="2" charset="2"/>
              <a:buChar char="v"/>
            </a:pPr>
            <a:r>
              <a:rPr lang="cs-CZ" sz="3600" b="1" dirty="0"/>
              <a:t> </a:t>
            </a:r>
            <a:r>
              <a:rPr lang="cs-CZ" dirty="0"/>
              <a:t>snímek </a:t>
            </a:r>
            <a:r>
              <a:rPr lang="cs-CZ" sz="3600" b="1" dirty="0">
                <a:solidFill>
                  <a:srgbClr val="002060"/>
                </a:solidFill>
              </a:rPr>
              <a:t>66</a:t>
            </a:r>
            <a:endParaRPr lang="cs-CZ" dirty="0">
              <a:solidFill>
                <a:srgbClr val="002060"/>
              </a:solidFill>
            </a:endParaRPr>
          </a:p>
          <a:p>
            <a:endParaRPr lang="cs-CZ" dirty="0"/>
          </a:p>
        </p:txBody>
      </p:sp>
    </p:spTree>
    <p:extLst>
      <p:ext uri="{BB962C8B-B14F-4D97-AF65-F5344CB8AC3E}">
        <p14:creationId xmlns:p14="http://schemas.microsoft.com/office/powerpoint/2010/main" val="870434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60648"/>
            <a:ext cx="8229600" cy="1008112"/>
          </a:xfrm>
        </p:spPr>
        <p:txBody>
          <a:bodyPr>
            <a:noAutofit/>
          </a:bodyPr>
          <a:lstStyle/>
          <a:p>
            <a:r>
              <a:rPr lang="cs-CZ" sz="4000" b="1" dirty="0">
                <a:solidFill>
                  <a:srgbClr val="002060"/>
                </a:solidFill>
              </a:rPr>
              <a:t>Problémy a omezení standardních ekonomických teorií </a:t>
            </a:r>
          </a:p>
        </p:txBody>
      </p:sp>
      <p:sp>
        <p:nvSpPr>
          <p:cNvPr id="3" name="Zástupný symbol pro obsah 2"/>
          <p:cNvSpPr>
            <a:spLocks noGrp="1"/>
          </p:cNvSpPr>
          <p:nvPr>
            <p:ph idx="1"/>
          </p:nvPr>
        </p:nvSpPr>
        <p:spPr>
          <a:xfrm>
            <a:off x="457200" y="1484784"/>
            <a:ext cx="8229600" cy="5373216"/>
          </a:xfrm>
        </p:spPr>
        <p:txBody>
          <a:bodyPr>
            <a:normAutofit fontScale="77500" lnSpcReduction="20000"/>
          </a:bodyPr>
          <a:lstStyle/>
          <a:p>
            <a:pPr>
              <a:buFont typeface="Wingdings" panose="05000000000000000000" pitchFamily="2" charset="2"/>
              <a:buChar char="§"/>
            </a:pPr>
            <a:r>
              <a:rPr lang="cs-CZ" sz="3600" b="1" dirty="0"/>
              <a:t>neoklasická ekonomie </a:t>
            </a:r>
            <a:r>
              <a:rPr lang="cs-CZ" sz="3600" dirty="0"/>
              <a:t>jako stále dominantní složka mainstreamu a hlavní nositel formalizace </a:t>
            </a:r>
          </a:p>
          <a:p>
            <a:pPr>
              <a:buFont typeface="Wingdings" panose="05000000000000000000" pitchFamily="2" charset="2"/>
              <a:buChar char="§"/>
            </a:pPr>
            <a:r>
              <a:rPr lang="cs-CZ" altLang="cs-CZ" sz="3600" b="1" dirty="0"/>
              <a:t>k problematickým místům standardní ekonomie </a:t>
            </a:r>
            <a:r>
              <a:rPr lang="cs-CZ" altLang="cs-CZ" sz="3100" dirty="0"/>
              <a:t>(typu striktně ekonomického pojetí člověka, dalších nerealistických předpokladů, pojetí ekonomie jako vědy formálně-logické, individualismu, statičnosti, ahistoričnosti, rovnovážného přístupu, vysokého stupně formalizace, axiomatizace, resp. matematizace, kvantitativního charakteru analýzy či abstrakce od neekonomického prostředí – např. institucí</a:t>
            </a:r>
            <a:r>
              <a:rPr lang="cs-CZ" altLang="cs-CZ" sz="3100"/>
              <a:t>) </a:t>
            </a:r>
            <a:r>
              <a:rPr lang="cs-CZ" altLang="cs-CZ" sz="3600"/>
              <a:t>náleží </a:t>
            </a:r>
            <a:r>
              <a:rPr lang="cs-CZ" altLang="cs-CZ" sz="3600" b="1"/>
              <a:t>exogenní </a:t>
            </a:r>
            <a:r>
              <a:rPr lang="cs-CZ" altLang="cs-CZ" sz="3600" b="1" dirty="0"/>
              <a:t>charakter technologických změn, resp. technologického pokroku</a:t>
            </a:r>
            <a:r>
              <a:rPr lang="cs-CZ" altLang="cs-CZ" sz="3600" dirty="0"/>
              <a:t>, které neumí vysvětlit zevnitř ekonomického systému samotného</a:t>
            </a:r>
          </a:p>
          <a:p>
            <a:pPr>
              <a:buFont typeface="Wingdings" panose="05000000000000000000" pitchFamily="2" charset="2"/>
              <a:buChar char="§"/>
            </a:pPr>
            <a:r>
              <a:rPr lang="cs-CZ" altLang="cs-CZ" sz="3600" dirty="0"/>
              <a:t>problémy s </a:t>
            </a:r>
            <a:r>
              <a:rPr lang="cs-CZ" altLang="cs-CZ" sz="3600" b="1" dirty="0"/>
              <a:t>kategorií inovace</a:t>
            </a:r>
            <a:r>
              <a:rPr lang="cs-CZ" altLang="cs-CZ" sz="3600" dirty="0"/>
              <a:t>, která je dynamická a realizuje se v historickém čase, což </a:t>
            </a:r>
            <a:r>
              <a:rPr lang="cs-CZ" altLang="cs-CZ" sz="3600" b="1" dirty="0"/>
              <a:t>standardní systém přesahuje</a:t>
            </a:r>
            <a:r>
              <a:rPr lang="cs-CZ" altLang="cs-CZ" sz="3600" dirty="0"/>
              <a:t> (a jeho instrumentarium neřeší)  </a:t>
            </a:r>
            <a:r>
              <a:rPr lang="cs-CZ" altLang="cs-CZ" sz="4000" dirty="0"/>
              <a:t> </a:t>
            </a:r>
            <a:endParaRPr lang="cs-CZ" sz="4000" dirty="0"/>
          </a:p>
        </p:txBody>
      </p:sp>
    </p:spTree>
    <p:extLst>
      <p:ext uri="{BB962C8B-B14F-4D97-AF65-F5344CB8AC3E}">
        <p14:creationId xmlns:p14="http://schemas.microsoft.com/office/powerpoint/2010/main" val="28006282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A0883A-4FBD-4FC8-9928-2AD1DD93D84C}"/>
              </a:ext>
            </a:extLst>
          </p:cNvPr>
          <p:cNvSpPr>
            <a:spLocks noGrp="1"/>
          </p:cNvSpPr>
          <p:nvPr>
            <p:ph type="title"/>
          </p:nvPr>
        </p:nvSpPr>
        <p:spPr>
          <a:xfrm>
            <a:off x="457200" y="404664"/>
            <a:ext cx="8229600" cy="1512168"/>
          </a:xfrm>
        </p:spPr>
        <p:txBody>
          <a:bodyPr>
            <a:normAutofit fontScale="90000"/>
          </a:bodyPr>
          <a:lstStyle/>
          <a:p>
            <a:r>
              <a:rPr lang="cs-CZ" sz="4400" b="1" dirty="0">
                <a:solidFill>
                  <a:srgbClr val="002060"/>
                </a:solidFill>
              </a:rPr>
              <a:t>Sled průmyslových,                                  resp. technologických revolucí (IR) – oficiální schémata </a:t>
            </a:r>
            <a:endParaRPr lang="cs-CZ" dirty="0">
              <a:solidFill>
                <a:srgbClr val="002060"/>
              </a:solidFill>
            </a:endParaRPr>
          </a:p>
        </p:txBody>
      </p:sp>
      <p:sp>
        <p:nvSpPr>
          <p:cNvPr id="3" name="Zástupný obsah 2">
            <a:extLst>
              <a:ext uri="{FF2B5EF4-FFF2-40B4-BE49-F238E27FC236}">
                <a16:creationId xmlns:a16="http://schemas.microsoft.com/office/drawing/2014/main" id="{4805B99F-1D2C-4226-9F37-9C9632D1EB71}"/>
              </a:ext>
            </a:extLst>
          </p:cNvPr>
          <p:cNvSpPr>
            <a:spLocks noGrp="1"/>
          </p:cNvSpPr>
          <p:nvPr>
            <p:ph idx="1"/>
          </p:nvPr>
        </p:nvSpPr>
        <p:spPr>
          <a:xfrm>
            <a:off x="457200" y="2204864"/>
            <a:ext cx="8291264" cy="4464496"/>
          </a:xfrm>
        </p:spPr>
        <p:txBody>
          <a:bodyPr>
            <a:normAutofit lnSpcReduction="10000"/>
          </a:bodyPr>
          <a:lstStyle/>
          <a:p>
            <a:pPr>
              <a:buFont typeface="Wingdings" panose="05000000000000000000" pitchFamily="2" charset="2"/>
              <a:buChar char="§"/>
            </a:pPr>
            <a:r>
              <a:rPr lang="cs-CZ" sz="2400" dirty="0"/>
              <a:t>46. </a:t>
            </a:r>
            <a:r>
              <a:rPr lang="cs-CZ" sz="2400" dirty="0" err="1"/>
              <a:t>World</a:t>
            </a:r>
            <a:r>
              <a:rPr lang="cs-CZ" sz="2400" dirty="0"/>
              <a:t> </a:t>
            </a:r>
            <a:r>
              <a:rPr lang="cs-CZ" sz="2400" dirty="0" err="1"/>
              <a:t>Economic</a:t>
            </a:r>
            <a:r>
              <a:rPr lang="cs-CZ" sz="2400" dirty="0"/>
              <a:t> </a:t>
            </a:r>
            <a:r>
              <a:rPr lang="cs-CZ" sz="2400" dirty="0" err="1"/>
              <a:t>Forum</a:t>
            </a:r>
            <a:r>
              <a:rPr lang="cs-CZ" sz="2400" dirty="0"/>
              <a:t>, Davos 2016                                 „</a:t>
            </a:r>
            <a:r>
              <a:rPr lang="cs-CZ" sz="2400" i="1" dirty="0" err="1"/>
              <a:t>Mastering</a:t>
            </a:r>
            <a:r>
              <a:rPr lang="cs-CZ" sz="2400" i="1" dirty="0"/>
              <a:t> </a:t>
            </a:r>
            <a:r>
              <a:rPr lang="cs-CZ" sz="2400" i="1" dirty="0" err="1"/>
              <a:t>the</a:t>
            </a:r>
            <a:r>
              <a:rPr lang="cs-CZ" sz="2400" i="1" dirty="0"/>
              <a:t> </a:t>
            </a:r>
            <a:r>
              <a:rPr lang="cs-CZ" sz="2400" i="1" dirty="0" err="1"/>
              <a:t>Fourth</a:t>
            </a:r>
            <a:r>
              <a:rPr lang="cs-CZ" sz="2400" i="1" dirty="0"/>
              <a:t> </a:t>
            </a:r>
            <a:r>
              <a:rPr lang="cs-CZ" sz="2400" i="1" dirty="0" err="1"/>
              <a:t>Industrial</a:t>
            </a:r>
            <a:r>
              <a:rPr lang="cs-CZ" sz="2400" i="1" dirty="0"/>
              <a:t> </a:t>
            </a:r>
            <a:r>
              <a:rPr lang="cs-CZ" sz="2400" i="1" dirty="0" err="1"/>
              <a:t>Revolution</a:t>
            </a:r>
            <a:r>
              <a:rPr lang="cs-CZ" sz="2400" i="1" dirty="0"/>
              <a:t>“</a:t>
            </a:r>
            <a:r>
              <a:rPr lang="cs-CZ" sz="2400" dirty="0"/>
              <a:t>:                                             </a:t>
            </a:r>
            <a:r>
              <a:rPr lang="cs-CZ" sz="2400" b="1" dirty="0"/>
              <a:t>1IR</a:t>
            </a:r>
            <a:r>
              <a:rPr lang="cs-CZ" sz="2400" dirty="0"/>
              <a:t> (1784) – pára, voda, strojní výroba zařízení                                  </a:t>
            </a:r>
            <a:r>
              <a:rPr lang="cs-CZ" sz="2400" b="1" dirty="0"/>
              <a:t>2IR </a:t>
            </a:r>
            <a:r>
              <a:rPr lang="cs-CZ" sz="2400" dirty="0"/>
              <a:t>(1870) – dělba práce, elektřina, masová produkce                    </a:t>
            </a:r>
            <a:r>
              <a:rPr lang="cs-CZ" sz="2400" b="1" dirty="0"/>
              <a:t>3IR</a:t>
            </a:r>
            <a:r>
              <a:rPr lang="cs-CZ" sz="2400" dirty="0"/>
              <a:t> (1969) – elektronika, informační technologie, automatizovaná produkce,                                                                        </a:t>
            </a:r>
            <a:r>
              <a:rPr lang="cs-CZ" sz="2400" b="1" dirty="0"/>
              <a:t>4IR </a:t>
            </a:r>
            <a:r>
              <a:rPr lang="cs-CZ" sz="2400" dirty="0"/>
              <a:t>(?) – </a:t>
            </a:r>
            <a:r>
              <a:rPr lang="cs-CZ" sz="2400" b="1" dirty="0"/>
              <a:t>CPS, digitalizace</a:t>
            </a:r>
          </a:p>
          <a:p>
            <a:pPr marL="0" indent="0">
              <a:buNone/>
            </a:pPr>
            <a:endParaRPr lang="cs-CZ" sz="2400" b="1" dirty="0"/>
          </a:p>
          <a:p>
            <a:pPr>
              <a:lnSpc>
                <a:spcPct val="80000"/>
              </a:lnSpc>
              <a:buFont typeface="Wingdings" panose="05000000000000000000" pitchFamily="2" charset="2"/>
              <a:buChar char="§"/>
            </a:pPr>
            <a:r>
              <a:rPr lang="cs-CZ" sz="2400" dirty="0"/>
              <a:t>obdobně </a:t>
            </a:r>
            <a:r>
              <a:rPr lang="cs-CZ" sz="2400" i="1" dirty="0"/>
              <a:t>„</a:t>
            </a:r>
            <a:r>
              <a:rPr lang="cs-CZ" sz="2400" i="1" dirty="0" err="1"/>
              <a:t>From</a:t>
            </a:r>
            <a:r>
              <a:rPr lang="cs-CZ" sz="2400" i="1" dirty="0"/>
              <a:t> </a:t>
            </a:r>
            <a:r>
              <a:rPr lang="cs-CZ" sz="2400" i="1" dirty="0" err="1"/>
              <a:t>Industry</a:t>
            </a:r>
            <a:r>
              <a:rPr lang="cs-CZ" sz="2400" i="1" dirty="0"/>
              <a:t> 1.0 to </a:t>
            </a:r>
            <a:r>
              <a:rPr lang="cs-CZ" sz="2400" i="1" dirty="0" err="1"/>
              <a:t>Industry</a:t>
            </a:r>
            <a:r>
              <a:rPr lang="cs-CZ" sz="2400" i="1" dirty="0"/>
              <a:t> 4.0</a:t>
            </a:r>
            <a:r>
              <a:rPr lang="cs-CZ" sz="2400" dirty="0"/>
              <a:t>“:                    </a:t>
            </a:r>
            <a:r>
              <a:rPr lang="cs-CZ" sz="2400" dirty="0" err="1"/>
              <a:t>Industry</a:t>
            </a:r>
            <a:r>
              <a:rPr lang="cs-CZ" sz="2400" dirty="0"/>
              <a:t> (i) </a:t>
            </a:r>
            <a:r>
              <a:rPr lang="cs-CZ" sz="2400" b="1" dirty="0"/>
              <a:t>i1.0</a:t>
            </a:r>
            <a:r>
              <a:rPr lang="cs-CZ" sz="2400" dirty="0"/>
              <a:t> – 1784 </a:t>
            </a:r>
            <a:r>
              <a:rPr lang="cs-CZ" sz="2000" dirty="0"/>
              <a:t>(průmysl založený na mechanickém zařízení poháněném vodou a párou),</a:t>
            </a:r>
            <a:r>
              <a:rPr lang="cs-CZ" sz="2400" dirty="0"/>
              <a:t> </a:t>
            </a:r>
            <a:r>
              <a:rPr lang="cs-CZ" sz="2400" b="1" dirty="0"/>
              <a:t>i2.0</a:t>
            </a:r>
            <a:r>
              <a:rPr lang="cs-CZ" sz="2400" dirty="0"/>
              <a:t> – 1870 (</a:t>
            </a:r>
            <a:r>
              <a:rPr lang="cs-CZ" sz="2000" dirty="0"/>
              <a:t>na masové výrobě umožněné dělbou práce a využívání elektrické energie)</a:t>
            </a:r>
            <a:r>
              <a:rPr lang="cs-CZ" sz="2400" dirty="0"/>
              <a:t>, </a:t>
            </a:r>
            <a:r>
              <a:rPr lang="cs-CZ" sz="2400" b="1" dirty="0"/>
              <a:t>i3.0</a:t>
            </a:r>
            <a:r>
              <a:rPr lang="cs-CZ" sz="2400" dirty="0"/>
              <a:t> – 1969 </a:t>
            </a:r>
            <a:r>
              <a:rPr lang="cs-CZ" sz="2000" dirty="0"/>
              <a:t>(na použití elektroniky a informačních technologií pro další automatizaci výroby),     </a:t>
            </a:r>
            <a:r>
              <a:rPr lang="cs-CZ" sz="2400" dirty="0"/>
              <a:t>                                      </a:t>
            </a:r>
            <a:r>
              <a:rPr lang="cs-CZ" sz="2400" b="1" dirty="0"/>
              <a:t>i4.0</a:t>
            </a:r>
            <a:r>
              <a:rPr lang="cs-CZ" sz="2400" dirty="0"/>
              <a:t> – současnost </a:t>
            </a:r>
            <a:r>
              <a:rPr lang="cs-CZ" sz="2000" dirty="0"/>
              <a:t>(</a:t>
            </a:r>
            <a:r>
              <a:rPr lang="cs-CZ" sz="2000" b="1" dirty="0"/>
              <a:t>průmysl založený na využívání CPS</a:t>
            </a:r>
            <a:r>
              <a:rPr lang="cs-CZ" sz="2000" dirty="0"/>
              <a:t>)</a:t>
            </a:r>
            <a:r>
              <a:rPr lang="cs-CZ" sz="2000" b="1" dirty="0"/>
              <a:t> </a:t>
            </a:r>
            <a:endParaRPr lang="cs-CZ" altLang="cs-CZ" sz="2000" dirty="0"/>
          </a:p>
          <a:p>
            <a:endParaRPr lang="cs-CZ" dirty="0"/>
          </a:p>
        </p:txBody>
      </p:sp>
    </p:spTree>
    <p:extLst>
      <p:ext uri="{BB962C8B-B14F-4D97-AF65-F5344CB8AC3E}">
        <p14:creationId xmlns:p14="http://schemas.microsoft.com/office/powerpoint/2010/main" val="3370794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C3C8C5-50D5-400A-962F-90E4ECD35BF5}"/>
              </a:ext>
            </a:extLst>
          </p:cNvPr>
          <p:cNvSpPr>
            <a:spLocks noGrp="1"/>
          </p:cNvSpPr>
          <p:nvPr>
            <p:ph type="title"/>
          </p:nvPr>
        </p:nvSpPr>
        <p:spPr>
          <a:xfrm>
            <a:off x="457200" y="274638"/>
            <a:ext cx="8229600" cy="706090"/>
          </a:xfrm>
        </p:spPr>
        <p:txBody>
          <a:bodyPr>
            <a:normAutofit fontScale="90000"/>
          </a:bodyPr>
          <a:lstStyle/>
          <a:p>
            <a:r>
              <a:rPr lang="cs-CZ" sz="4400" b="1" dirty="0">
                <a:solidFill>
                  <a:srgbClr val="002060"/>
                </a:solidFill>
              </a:rPr>
              <a:t>Sled IR podle hlavního ideologa 4IR </a:t>
            </a:r>
            <a:endParaRPr lang="cs-CZ" dirty="0">
              <a:solidFill>
                <a:srgbClr val="002060"/>
              </a:solidFill>
            </a:endParaRPr>
          </a:p>
        </p:txBody>
      </p:sp>
      <p:sp>
        <p:nvSpPr>
          <p:cNvPr id="3" name="Zástupný obsah 2">
            <a:extLst>
              <a:ext uri="{FF2B5EF4-FFF2-40B4-BE49-F238E27FC236}">
                <a16:creationId xmlns:a16="http://schemas.microsoft.com/office/drawing/2014/main" id="{12755024-3B1D-4988-8A23-1BE206CB8007}"/>
              </a:ext>
            </a:extLst>
          </p:cNvPr>
          <p:cNvSpPr>
            <a:spLocks noGrp="1"/>
          </p:cNvSpPr>
          <p:nvPr>
            <p:ph idx="1"/>
          </p:nvPr>
        </p:nvSpPr>
        <p:spPr>
          <a:xfrm>
            <a:off x="457200" y="1124744"/>
            <a:ext cx="8229600" cy="5733256"/>
          </a:xfrm>
        </p:spPr>
        <p:txBody>
          <a:bodyPr>
            <a:normAutofit fontScale="70000" lnSpcReduction="20000"/>
          </a:bodyPr>
          <a:lstStyle/>
          <a:p>
            <a:pPr>
              <a:buFont typeface="Wingdings" panose="05000000000000000000" pitchFamily="2" charset="2"/>
              <a:buChar char="§"/>
            </a:pPr>
            <a:r>
              <a:rPr lang="cs-CZ" dirty="0"/>
              <a:t>dle K. </a:t>
            </a:r>
            <a:r>
              <a:rPr lang="cs-CZ" sz="3200" dirty="0" err="1"/>
              <a:t>Schwab</a:t>
            </a:r>
            <a:r>
              <a:rPr lang="cs-CZ" sz="3200" dirty="0"/>
              <a:t>: </a:t>
            </a:r>
            <a:r>
              <a:rPr lang="cs-CZ" sz="3400" b="1" dirty="0"/>
              <a:t>1IR </a:t>
            </a:r>
            <a:r>
              <a:rPr lang="cs-CZ" sz="3400" dirty="0"/>
              <a:t>– 18. a 19. století </a:t>
            </a:r>
            <a:r>
              <a:rPr lang="cs-CZ" sz="3200" dirty="0"/>
              <a:t>(Evropa a Amerika, přechod od společností agrárních a venkovských k průmyslovým a městským, vývoj parního stroje s aplikacemi pro průmysl textilní a železnice); </a:t>
            </a:r>
            <a:r>
              <a:rPr lang="cs-CZ" sz="3400" b="1" dirty="0"/>
              <a:t>2IR</a:t>
            </a:r>
            <a:r>
              <a:rPr lang="cs-CZ" sz="3400" dirty="0"/>
              <a:t> – 1870-1914 </a:t>
            </a:r>
            <a:r>
              <a:rPr lang="cs-CZ" sz="3200" dirty="0"/>
              <a:t>(období růstu existujících průmyslových odvětví a rozšíření nových, jako jsou výroba oceli, ropy a elektřiny, spolu s využitím elektrické energie pro hromadnou výrobu, technologický pokrok přináší telefon, žárovku, fonograf či spalovací motor); </a:t>
            </a:r>
            <a:r>
              <a:rPr lang="cs-CZ" sz="3400" b="1" dirty="0"/>
              <a:t>3IR</a:t>
            </a:r>
            <a:r>
              <a:rPr lang="cs-CZ" sz="3400" dirty="0"/>
              <a:t> – od roku 1980-dodnes </a:t>
            </a:r>
            <a:r>
              <a:rPr lang="cs-CZ" sz="3200" dirty="0"/>
              <a:t>(</a:t>
            </a:r>
            <a:r>
              <a:rPr lang="cs-CZ" sz="3200" b="1" dirty="0"/>
              <a:t>revoluce digitální</a:t>
            </a:r>
            <a:r>
              <a:rPr lang="cs-CZ" sz="3200" dirty="0"/>
              <a:t>, s využitím analogových elektronických a mechanických přístrojů, pokrok se projevuje osobními počítači, internetem a informačními a komunikačními technologiemi);                                                                        </a:t>
            </a:r>
            <a:r>
              <a:rPr lang="cs-CZ" sz="3400" b="1" dirty="0"/>
              <a:t>4IR</a:t>
            </a:r>
            <a:r>
              <a:rPr lang="cs-CZ" sz="3400" dirty="0"/>
              <a:t> – </a:t>
            </a:r>
            <a:r>
              <a:rPr lang="cs-CZ" sz="3400" b="1" dirty="0"/>
              <a:t>navazuje na revoluci digitální </a:t>
            </a:r>
            <a:r>
              <a:rPr lang="cs-CZ" sz="3200" dirty="0"/>
              <a:t>(začíná se v současnosti </a:t>
            </a:r>
            <a:r>
              <a:rPr lang="cs-CZ" sz="3200" b="1" dirty="0"/>
              <a:t>odehrávat ve znamení zásadních průlomů v řadě oblastí, kdy klíčovou roli hraje robotika, umělá inteligence, nanotechnologie, biotechnologie, internet věcí, 3D tisk, autonomní vozidla</a:t>
            </a:r>
            <a:r>
              <a:rPr lang="cs-CZ" sz="3200" dirty="0"/>
              <a:t>) </a:t>
            </a:r>
          </a:p>
          <a:p>
            <a:pPr marL="0" indent="0">
              <a:buNone/>
            </a:pPr>
            <a:endParaRPr lang="cs-CZ" sz="3200" dirty="0"/>
          </a:p>
          <a:p>
            <a:pPr>
              <a:buFont typeface="Wingdings" panose="05000000000000000000" pitchFamily="2" charset="2"/>
              <a:buChar char="§"/>
            </a:pPr>
            <a:r>
              <a:rPr lang="cs-CZ" sz="2900" dirty="0"/>
              <a:t>příklad dalšího sledu </a:t>
            </a:r>
            <a:r>
              <a:rPr lang="cs-CZ" sz="2900" b="1" dirty="0"/>
              <a:t>čtyř </a:t>
            </a:r>
            <a:r>
              <a:rPr lang="cs-CZ" sz="2900" dirty="0"/>
              <a:t>IR: podle J. Šulce – </a:t>
            </a:r>
            <a:r>
              <a:rPr lang="cs-CZ" sz="2900" b="1" dirty="0"/>
              <a:t>1IR</a:t>
            </a:r>
            <a:r>
              <a:rPr lang="cs-CZ" sz="2900" dirty="0"/>
              <a:t> (1760-1830, věk páry),    </a:t>
            </a:r>
            <a:r>
              <a:rPr lang="cs-CZ" sz="2900" b="1" dirty="0"/>
              <a:t>2IR</a:t>
            </a:r>
            <a:r>
              <a:rPr lang="cs-CZ" sz="2900" dirty="0"/>
              <a:t> (polovina 19.-polovina 20. století, věk strojů a tovární velkovýroby),    </a:t>
            </a:r>
            <a:r>
              <a:rPr lang="cs-CZ" sz="2900" b="1" dirty="0"/>
              <a:t>3IR</a:t>
            </a:r>
            <a:r>
              <a:rPr lang="cs-CZ" sz="2900" dirty="0"/>
              <a:t> (40.-80./90. léta 20. století, věk počítačů a vědeckotechnické revoluce), </a:t>
            </a:r>
            <a:r>
              <a:rPr lang="cs-CZ" sz="2900" b="1" dirty="0"/>
              <a:t>4IR</a:t>
            </a:r>
            <a:r>
              <a:rPr lang="cs-CZ" sz="2900" dirty="0"/>
              <a:t> (od 80./90. let, </a:t>
            </a:r>
            <a:r>
              <a:rPr lang="cs-CZ" sz="2900" b="1" dirty="0"/>
              <a:t>věk digitální = druhý věk strojů</a:t>
            </a:r>
            <a:r>
              <a:rPr lang="cs-CZ" sz="2900" dirty="0"/>
              <a:t>)</a:t>
            </a:r>
          </a:p>
          <a:p>
            <a:pPr>
              <a:buFont typeface="Wingdings" panose="05000000000000000000" pitchFamily="2" charset="2"/>
              <a:buChar char="§"/>
            </a:pPr>
            <a:endParaRPr lang="cs-CZ" dirty="0"/>
          </a:p>
        </p:txBody>
      </p:sp>
    </p:spTree>
    <p:extLst>
      <p:ext uri="{BB962C8B-B14F-4D97-AF65-F5344CB8AC3E}">
        <p14:creationId xmlns:p14="http://schemas.microsoft.com/office/powerpoint/2010/main" val="40824558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352928" cy="620688"/>
          </a:xfrm>
        </p:spPr>
        <p:txBody>
          <a:bodyPr>
            <a:noAutofit/>
          </a:bodyPr>
          <a:lstStyle/>
          <a:p>
            <a:r>
              <a:rPr lang="cs-CZ" sz="4000" b="1" dirty="0"/>
              <a:t>Technologie i4.0 = 3. nebo 4. revoluce?  </a:t>
            </a:r>
          </a:p>
        </p:txBody>
      </p:sp>
      <p:sp>
        <p:nvSpPr>
          <p:cNvPr id="3" name="Zástupný symbol pro obsah 2"/>
          <p:cNvSpPr>
            <a:spLocks noGrp="1"/>
          </p:cNvSpPr>
          <p:nvPr>
            <p:ph idx="1"/>
          </p:nvPr>
        </p:nvSpPr>
        <p:spPr>
          <a:xfrm>
            <a:off x="467544" y="548680"/>
            <a:ext cx="8229600" cy="6309320"/>
          </a:xfrm>
        </p:spPr>
        <p:txBody>
          <a:bodyPr>
            <a:noAutofit/>
          </a:bodyPr>
          <a:lstStyle/>
          <a:p>
            <a:pPr>
              <a:buFont typeface="Wingdings" panose="05000000000000000000" pitchFamily="2" charset="2"/>
              <a:buChar char="§"/>
            </a:pPr>
            <a:r>
              <a:rPr lang="cs-CZ" sz="2000" dirty="0"/>
              <a:t>někdy: </a:t>
            </a:r>
            <a:r>
              <a:rPr lang="cs-CZ" sz="2000" b="1" dirty="0"/>
              <a:t>4IR = revoluce informační </a:t>
            </a:r>
            <a:r>
              <a:rPr lang="cs-CZ" sz="2000" dirty="0"/>
              <a:t>(též </a:t>
            </a:r>
            <a:r>
              <a:rPr lang="cs-CZ" sz="2000" b="1" dirty="0"/>
              <a:t>informačně-komunikační</a:t>
            </a:r>
            <a:r>
              <a:rPr lang="cs-CZ" sz="2000" dirty="0"/>
              <a:t>),                 se startem koncem 60. let, resp. začátkem 80. let 20. století                    (souvislost se začátkem soudobé globalizace) </a:t>
            </a:r>
          </a:p>
          <a:p>
            <a:pPr lvl="1">
              <a:buFont typeface="Wingdings" panose="05000000000000000000" pitchFamily="2" charset="2"/>
              <a:buChar char="§"/>
            </a:pPr>
            <a:r>
              <a:rPr lang="cs-CZ" sz="2000" b="1" dirty="0"/>
              <a:t>? </a:t>
            </a:r>
            <a:r>
              <a:rPr lang="cs-CZ" sz="2000" dirty="0"/>
              <a:t>i4.0 jako </a:t>
            </a:r>
            <a:r>
              <a:rPr lang="cs-CZ" sz="2000" b="1" dirty="0"/>
              <a:t>další etapa 4IR – informační revoluce</a:t>
            </a:r>
          </a:p>
          <a:p>
            <a:pPr>
              <a:buFont typeface="Wingdings" panose="05000000000000000000" pitchFamily="2" charset="2"/>
              <a:buChar char="§"/>
            </a:pPr>
            <a:r>
              <a:rPr lang="cs-CZ" sz="2000" dirty="0"/>
              <a:t>jindy: zlom v informačních a komunikačních technologiích (a jiných high-tech typu genetiky či biotechnologií) v posledních dekádách = </a:t>
            </a:r>
            <a:r>
              <a:rPr lang="cs-CZ" sz="2000" b="1" dirty="0"/>
              <a:t>3IR</a:t>
            </a:r>
            <a:r>
              <a:rPr lang="cs-CZ" sz="2000" dirty="0"/>
              <a:t>, nebo třetí etapa vědeckotechnické revoluce (VTR šířeji) – </a:t>
            </a:r>
            <a:r>
              <a:rPr lang="cs-CZ" sz="2000" b="1" dirty="0"/>
              <a:t>tři etapy industrializace</a:t>
            </a:r>
            <a:r>
              <a:rPr lang="cs-CZ" sz="2000" dirty="0"/>
              <a:t>: 1. VTR (parní stroj), 2. VTR (elektřina), </a:t>
            </a:r>
            <a:r>
              <a:rPr lang="cs-CZ" sz="2000" b="1" dirty="0"/>
              <a:t>3. VTR (IT</a:t>
            </a:r>
            <a:r>
              <a:rPr lang="cs-CZ" sz="2000" dirty="0"/>
              <a:t>, resp. </a:t>
            </a:r>
            <a:r>
              <a:rPr lang="cs-CZ" sz="2000" b="1" dirty="0"/>
              <a:t>ICT)</a:t>
            </a:r>
          </a:p>
          <a:p>
            <a:pPr lvl="1">
              <a:buFont typeface="Wingdings" panose="05000000000000000000" pitchFamily="2" charset="2"/>
              <a:buChar char="§"/>
            </a:pPr>
            <a:r>
              <a:rPr lang="cs-CZ" sz="2000" b="1" dirty="0"/>
              <a:t>? </a:t>
            </a:r>
            <a:r>
              <a:rPr lang="cs-CZ" sz="2000" dirty="0"/>
              <a:t>i4.0 jako </a:t>
            </a:r>
            <a:r>
              <a:rPr lang="cs-CZ" sz="2000" b="1" dirty="0"/>
              <a:t>pokračování třetí vědeckotechnické  revoluce</a:t>
            </a:r>
          </a:p>
          <a:p>
            <a:pPr>
              <a:buFont typeface="Wingdings" panose="05000000000000000000" pitchFamily="2" charset="2"/>
              <a:buChar char="§"/>
            </a:pPr>
            <a:r>
              <a:rPr lang="cs-CZ" sz="2000" dirty="0"/>
              <a:t>nebo: </a:t>
            </a:r>
            <a:r>
              <a:rPr lang="cs-CZ" sz="2000" b="1" dirty="0"/>
              <a:t>1IR</a:t>
            </a:r>
            <a:r>
              <a:rPr lang="cs-CZ" sz="2000" dirty="0"/>
              <a:t> – 18. a 19. století (pára), </a:t>
            </a:r>
            <a:r>
              <a:rPr lang="cs-CZ" sz="2000" b="1" dirty="0"/>
              <a:t>2IR</a:t>
            </a:r>
            <a:r>
              <a:rPr lang="cs-CZ" sz="2000" dirty="0"/>
              <a:t> – 90. léta 20. století  (internet), </a:t>
            </a:r>
            <a:r>
              <a:rPr lang="cs-CZ" sz="2000" b="1" dirty="0"/>
              <a:t>3IR – dnes </a:t>
            </a:r>
            <a:r>
              <a:rPr lang="cs-CZ" sz="2000" dirty="0"/>
              <a:t>(digitalizace, robotizace, automatizace, jiní zdůrazňují 3Dtisk)</a:t>
            </a:r>
          </a:p>
          <a:p>
            <a:pPr>
              <a:buFont typeface="Wingdings" panose="05000000000000000000" pitchFamily="2" charset="2"/>
              <a:buChar char="§"/>
            </a:pPr>
            <a:r>
              <a:rPr lang="cs-CZ" sz="2000" dirty="0"/>
              <a:t>dle J. </a:t>
            </a:r>
            <a:r>
              <a:rPr lang="cs-CZ" sz="2000" dirty="0" err="1"/>
              <a:t>Rifkin</a:t>
            </a:r>
            <a:r>
              <a:rPr lang="cs-CZ" sz="2000" dirty="0"/>
              <a:t>: 1IR – 19. století, 2IR – 20. století, </a:t>
            </a:r>
            <a:r>
              <a:rPr lang="cs-CZ" sz="2000" b="1" dirty="0"/>
              <a:t>3IR – dnes </a:t>
            </a:r>
            <a:r>
              <a:rPr lang="cs-CZ" sz="2000" dirty="0"/>
              <a:t>(ITC, Big Data, 3Dtisk, nové energetické režimy a zdroje, revoluce ve znamení vodíku </a:t>
            </a:r>
            <a:r>
              <a:rPr lang="cs-CZ" sz="2000" dirty="0" err="1"/>
              <a:t>etc</a:t>
            </a:r>
            <a:r>
              <a:rPr lang="cs-CZ" sz="2000" dirty="0"/>
              <a:t>.) </a:t>
            </a:r>
          </a:p>
          <a:p>
            <a:pPr lvl="1">
              <a:buFont typeface="Wingdings" panose="05000000000000000000" pitchFamily="2" charset="2"/>
              <a:buChar char="§"/>
            </a:pPr>
            <a:r>
              <a:rPr lang="cs-CZ" sz="2000" b="1" dirty="0"/>
              <a:t>? </a:t>
            </a:r>
            <a:r>
              <a:rPr lang="cs-CZ" sz="2000" dirty="0"/>
              <a:t>i4.0 jako </a:t>
            </a:r>
            <a:r>
              <a:rPr lang="cs-CZ" sz="2000" b="1" dirty="0"/>
              <a:t>3IR  </a:t>
            </a:r>
          </a:p>
          <a:p>
            <a:pPr>
              <a:buFont typeface="Wingdings" panose="05000000000000000000" pitchFamily="2" charset="2"/>
              <a:buChar char="§"/>
            </a:pPr>
            <a:r>
              <a:rPr lang="cs-CZ" sz="2000" dirty="0"/>
              <a:t>šířeji: po neolitické a průmyslové </a:t>
            </a:r>
            <a:r>
              <a:rPr lang="cs-CZ" sz="2000" b="1" dirty="0"/>
              <a:t>civilizační revoluci </a:t>
            </a:r>
            <a:r>
              <a:rPr lang="cs-CZ" sz="2000" dirty="0"/>
              <a:t>má rychle přicházet  </a:t>
            </a:r>
            <a:r>
              <a:rPr lang="cs-CZ" sz="2000" b="1" dirty="0"/>
              <a:t>revoluce digitální </a:t>
            </a:r>
            <a:r>
              <a:rPr lang="cs-CZ" sz="2000" dirty="0"/>
              <a:t>– tato nemá měnit svět stávající, nýbrž vytvářet virtuální</a:t>
            </a:r>
          </a:p>
          <a:p>
            <a:pPr lvl="1">
              <a:buFont typeface="Wingdings" panose="05000000000000000000" pitchFamily="2" charset="2"/>
              <a:buChar char="§"/>
            </a:pPr>
            <a:r>
              <a:rPr lang="cs-CZ" sz="2000" b="1" dirty="0"/>
              <a:t>? </a:t>
            </a:r>
            <a:r>
              <a:rPr lang="cs-CZ" sz="2000" dirty="0"/>
              <a:t>i4.0 jako </a:t>
            </a:r>
            <a:r>
              <a:rPr lang="cs-CZ" sz="2000" b="1" dirty="0"/>
              <a:t>třetí civilizační revoluce</a:t>
            </a:r>
          </a:p>
          <a:p>
            <a:pPr>
              <a:buFont typeface="Wingdings" panose="05000000000000000000" pitchFamily="2" charset="2"/>
              <a:buChar char="§"/>
            </a:pPr>
            <a:r>
              <a:rPr lang="cs-CZ" sz="1600" dirty="0"/>
              <a:t>též: </a:t>
            </a:r>
            <a:r>
              <a:rPr lang="cs-CZ" sz="1600" b="1" dirty="0"/>
              <a:t>vědecké revoluce </a:t>
            </a:r>
            <a:r>
              <a:rPr lang="cs-CZ" sz="1600" dirty="0"/>
              <a:t>(první v 16.-17. století, druhá ve 20. století ve znamení teorie relativity, kvantové teorie, molekulární biologie, </a:t>
            </a:r>
            <a:r>
              <a:rPr lang="cs-CZ" sz="1600" b="1" dirty="0"/>
              <a:t>? dnes třetí –  umělá inteligence</a:t>
            </a:r>
            <a:r>
              <a:rPr lang="cs-CZ" sz="1600" dirty="0"/>
              <a:t>, robotika  apod.)   </a:t>
            </a:r>
          </a:p>
        </p:txBody>
      </p:sp>
    </p:spTree>
    <p:extLst>
      <p:ext uri="{BB962C8B-B14F-4D97-AF65-F5344CB8AC3E}">
        <p14:creationId xmlns:p14="http://schemas.microsoft.com/office/powerpoint/2010/main" val="830798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116632"/>
            <a:ext cx="8363272" cy="648072"/>
          </a:xfrm>
        </p:spPr>
        <p:txBody>
          <a:bodyPr>
            <a:noAutofit/>
          </a:bodyPr>
          <a:lstStyle/>
          <a:p>
            <a:r>
              <a:rPr lang="cs-CZ" sz="4000" b="1" dirty="0"/>
              <a:t>Technologie i4.0 = 2. nebo 6. revoluce? </a:t>
            </a:r>
            <a:endParaRPr lang="cs-CZ" sz="4000" dirty="0"/>
          </a:p>
        </p:txBody>
      </p:sp>
      <p:sp>
        <p:nvSpPr>
          <p:cNvPr id="3" name="Zástupný symbol pro obsah 2"/>
          <p:cNvSpPr>
            <a:spLocks noGrp="1"/>
          </p:cNvSpPr>
          <p:nvPr>
            <p:ph idx="1"/>
          </p:nvPr>
        </p:nvSpPr>
        <p:spPr>
          <a:xfrm>
            <a:off x="457200" y="836712"/>
            <a:ext cx="8229600" cy="6264696"/>
          </a:xfrm>
        </p:spPr>
        <p:txBody>
          <a:bodyPr>
            <a:normAutofit fontScale="77500" lnSpcReduction="20000"/>
          </a:bodyPr>
          <a:lstStyle/>
          <a:p>
            <a:pPr>
              <a:buFont typeface="Wingdings" panose="05000000000000000000" pitchFamily="2" charset="2"/>
              <a:buChar char="§"/>
            </a:pPr>
            <a:r>
              <a:rPr lang="cs-CZ" sz="2600" dirty="0"/>
              <a:t>šířeji: </a:t>
            </a:r>
            <a:r>
              <a:rPr lang="cs-CZ" sz="2600" b="1" dirty="0"/>
              <a:t>globální revoluce </a:t>
            </a:r>
            <a:r>
              <a:rPr lang="cs-CZ" sz="2600" dirty="0"/>
              <a:t>(první </a:t>
            </a:r>
            <a:r>
              <a:rPr lang="cs-CZ" sz="2600" b="1" dirty="0"/>
              <a:t>neolitická</a:t>
            </a:r>
            <a:r>
              <a:rPr lang="cs-CZ" sz="2600" dirty="0"/>
              <a:t>, druhá </a:t>
            </a:r>
            <a:r>
              <a:rPr lang="cs-CZ" sz="2600" b="1" dirty="0"/>
              <a:t>industriální</a:t>
            </a:r>
            <a:r>
              <a:rPr lang="cs-CZ" sz="2600" dirty="0"/>
              <a:t>, s vizí třetí např. v podobě přechodu na trajektorii trvalé udržitelnosti, někdy však </a:t>
            </a:r>
            <a:r>
              <a:rPr lang="cs-CZ" sz="2600" b="1" dirty="0"/>
              <a:t>AI</a:t>
            </a:r>
            <a:r>
              <a:rPr lang="cs-CZ" sz="2600" dirty="0"/>
              <a:t>)</a:t>
            </a:r>
          </a:p>
          <a:p>
            <a:pPr>
              <a:buFont typeface="Wingdings" panose="05000000000000000000" pitchFamily="2" charset="2"/>
              <a:buChar char="§"/>
            </a:pPr>
            <a:r>
              <a:rPr lang="cs-CZ" sz="2600" dirty="0"/>
              <a:t>někdy: </a:t>
            </a:r>
            <a:r>
              <a:rPr lang="cs-CZ" sz="2600" b="1" dirty="0"/>
              <a:t>1IR</a:t>
            </a:r>
            <a:r>
              <a:rPr lang="cs-CZ" sz="2600" dirty="0"/>
              <a:t> s etapou první (cca 1770-1870) a druhou (poslední třetina 19. století-II. SV), </a:t>
            </a:r>
            <a:r>
              <a:rPr lang="cs-CZ" sz="2600" b="1" dirty="0"/>
              <a:t>2IR</a:t>
            </a:r>
            <a:r>
              <a:rPr lang="cs-CZ" sz="2600" dirty="0"/>
              <a:t> (vědeckotechnická) s etapou atomovou etapu (40.-70. léta 20. století) a informační (od 70. let 20. století)</a:t>
            </a:r>
          </a:p>
          <a:p>
            <a:pPr lvl="1">
              <a:buFont typeface="Wingdings" panose="05000000000000000000" pitchFamily="2" charset="2"/>
              <a:buChar char="§"/>
            </a:pPr>
            <a:r>
              <a:rPr lang="cs-CZ" sz="3100" b="1" dirty="0"/>
              <a:t>? </a:t>
            </a:r>
            <a:r>
              <a:rPr lang="cs-CZ" sz="3100" dirty="0"/>
              <a:t>i4.0 jako </a:t>
            </a:r>
            <a:r>
              <a:rPr lang="cs-CZ" sz="3100" b="1" dirty="0"/>
              <a:t>třetí etapa 2IR</a:t>
            </a:r>
          </a:p>
          <a:p>
            <a:pPr>
              <a:buFont typeface="Wingdings" panose="05000000000000000000" pitchFamily="2" charset="2"/>
              <a:buChar char="§"/>
            </a:pPr>
            <a:r>
              <a:rPr lang="cs-CZ" sz="2600" dirty="0"/>
              <a:t>dle C. </a:t>
            </a:r>
            <a:r>
              <a:rPr lang="cs-CZ" sz="2600" dirty="0" err="1"/>
              <a:t>Pérezová</a:t>
            </a:r>
            <a:r>
              <a:rPr lang="cs-CZ" sz="2600" dirty="0"/>
              <a:t> – </a:t>
            </a:r>
            <a:r>
              <a:rPr lang="cs-CZ" sz="2600" b="1" dirty="0"/>
              <a:t>technologické cykly-věky</a:t>
            </a:r>
            <a:r>
              <a:rPr lang="cs-CZ" sz="2600" dirty="0"/>
              <a:t>: věk průmyslové revoluce (1771), věk páry a železnic (1829), věk oceli a těžkého strojírenství (1875),                 věk ropy, elektřiny, automobilů a hromadné výroby (1908),                          věk informačních a telekomunikačních technologií (1971)</a:t>
            </a:r>
          </a:p>
          <a:p>
            <a:pPr lvl="1">
              <a:buFont typeface="Wingdings" panose="05000000000000000000" pitchFamily="2" charset="2"/>
              <a:buChar char="§"/>
            </a:pPr>
            <a:r>
              <a:rPr lang="cs-CZ" sz="3100" b="1" dirty="0"/>
              <a:t>? </a:t>
            </a:r>
            <a:r>
              <a:rPr lang="cs-CZ" sz="3100" dirty="0"/>
              <a:t>i4.0 (digitalizace, robotizace, automatizace, AI apod.) jako</a:t>
            </a:r>
            <a:r>
              <a:rPr lang="cs-CZ" sz="3100" b="1" dirty="0"/>
              <a:t> šestý technologický věk</a:t>
            </a:r>
          </a:p>
          <a:p>
            <a:pPr>
              <a:buFont typeface="Wingdings" panose="05000000000000000000" pitchFamily="2" charset="2"/>
              <a:buChar char="§"/>
            </a:pPr>
            <a:r>
              <a:rPr lang="cs-CZ" sz="2600" dirty="0"/>
              <a:t>dle P. Kysilka: </a:t>
            </a:r>
            <a:r>
              <a:rPr lang="cs-CZ" sz="2600" b="1" dirty="0"/>
              <a:t>digitální revoluci </a:t>
            </a:r>
            <a:r>
              <a:rPr lang="cs-CZ" sz="2600" dirty="0"/>
              <a:t>táhnou technologické inovace se šesti rysy v angličtině na </a:t>
            </a:r>
            <a:r>
              <a:rPr lang="cs-CZ" sz="2600" i="1" dirty="0"/>
              <a:t>„D“</a:t>
            </a:r>
            <a:r>
              <a:rPr lang="cs-CZ" sz="2600" dirty="0"/>
              <a:t> – </a:t>
            </a:r>
            <a:r>
              <a:rPr lang="cs-CZ" sz="2600" b="1" dirty="0"/>
              <a:t>6D revoluce</a:t>
            </a:r>
            <a:r>
              <a:rPr lang="cs-CZ" sz="2600" dirty="0"/>
              <a:t>: 1. digitalizace, 2. </a:t>
            </a:r>
            <a:r>
              <a:rPr lang="cs-CZ" sz="2600" dirty="0" err="1"/>
              <a:t>dematerializace</a:t>
            </a:r>
            <a:r>
              <a:rPr lang="cs-CZ" sz="2600" dirty="0"/>
              <a:t> (digitální inovace nás zbavují průmyslové a biologické hmoty),                           3. demonetizace (digitální inovace jsou levné či zdarma), 4. demokratizace (digitální inovace budou přístupné všem, čímž teprve začíná masové šíření a globalizace), 5. </a:t>
            </a:r>
            <a:r>
              <a:rPr lang="cs-CZ" sz="2600" i="1" dirty="0"/>
              <a:t>„klamavost“</a:t>
            </a:r>
            <a:r>
              <a:rPr lang="cs-CZ" sz="2600" dirty="0"/>
              <a:t> digitálních inovací (</a:t>
            </a:r>
            <a:r>
              <a:rPr lang="cs-CZ" sz="2600" i="1" dirty="0"/>
              <a:t>„</a:t>
            </a:r>
            <a:r>
              <a:rPr lang="cs-CZ" sz="2600" i="1" dirty="0" err="1"/>
              <a:t>deceptive</a:t>
            </a:r>
            <a:r>
              <a:rPr lang="cs-CZ" sz="2600" i="1" dirty="0"/>
              <a:t>“), </a:t>
            </a:r>
            <a:r>
              <a:rPr lang="cs-CZ" sz="2600" dirty="0"/>
              <a:t>zprvu se jeví jako neperspektivní, musí být na nich </a:t>
            </a:r>
            <a:r>
              <a:rPr lang="cs-CZ" sz="2600" i="1" dirty="0"/>
              <a:t>„vychytány mouchy“</a:t>
            </a:r>
            <a:r>
              <a:rPr lang="cs-CZ" sz="2600" dirty="0"/>
              <a:t> a posléze získávají </a:t>
            </a:r>
            <a:r>
              <a:rPr lang="cs-CZ" sz="2600" i="1" dirty="0"/>
              <a:t>„imperiální sílu“,</a:t>
            </a:r>
            <a:r>
              <a:rPr lang="cs-CZ" sz="2600" dirty="0"/>
              <a:t> 6. výše uvedeným se stávají dominantními a demolujícími (</a:t>
            </a:r>
            <a:r>
              <a:rPr lang="cs-CZ" sz="2600" i="1" dirty="0"/>
              <a:t>„</a:t>
            </a:r>
            <a:r>
              <a:rPr lang="cs-CZ" sz="2600" i="1" dirty="0" err="1"/>
              <a:t>disruptive</a:t>
            </a:r>
            <a:r>
              <a:rPr lang="cs-CZ" sz="2600" i="1" dirty="0"/>
              <a:t>“</a:t>
            </a:r>
            <a:r>
              <a:rPr lang="cs-CZ" sz="2600" dirty="0"/>
              <a:t>), kdy zlikvidují materiální, analogovou a biologickou minulost (a promění i naše zvyky a chování </a:t>
            </a:r>
            <a:r>
              <a:rPr lang="cs-CZ" sz="2600" dirty="0" err="1"/>
              <a:t>etc</a:t>
            </a:r>
            <a:r>
              <a:rPr lang="cs-CZ" sz="2600" dirty="0"/>
              <a:t>.)</a:t>
            </a:r>
            <a:endParaRPr lang="cs-CZ" sz="2600" b="1" dirty="0"/>
          </a:p>
          <a:p>
            <a:pPr lvl="1">
              <a:buFont typeface="Wingdings" panose="05000000000000000000" pitchFamily="2" charset="2"/>
              <a:buChar char="§"/>
            </a:pPr>
            <a:endParaRPr lang="cs-CZ" sz="1800" b="1" dirty="0"/>
          </a:p>
          <a:p>
            <a:pPr lvl="1">
              <a:buFont typeface="Wingdings" panose="05000000000000000000" pitchFamily="2" charset="2"/>
              <a:buChar char="§"/>
            </a:pPr>
            <a:endParaRPr lang="cs-CZ" sz="1800" b="1" dirty="0"/>
          </a:p>
          <a:p>
            <a:pPr lvl="1">
              <a:buFont typeface="Wingdings" panose="05000000000000000000" pitchFamily="2" charset="2"/>
              <a:buChar char="§"/>
            </a:pPr>
            <a:endParaRPr lang="cs-CZ" sz="1800" b="1" dirty="0"/>
          </a:p>
          <a:p>
            <a:pPr lvl="1">
              <a:buFont typeface="Wingdings" panose="05000000000000000000" pitchFamily="2" charset="2"/>
              <a:buChar char="§"/>
            </a:pPr>
            <a:endParaRPr lang="cs-CZ" sz="1800" b="1" dirty="0"/>
          </a:p>
          <a:p>
            <a:endParaRPr lang="cs-CZ" dirty="0"/>
          </a:p>
        </p:txBody>
      </p:sp>
    </p:spTree>
    <p:extLst>
      <p:ext uri="{BB962C8B-B14F-4D97-AF65-F5344CB8AC3E}">
        <p14:creationId xmlns:p14="http://schemas.microsoft.com/office/powerpoint/2010/main" val="9367632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626787-068D-4195-8F27-C75786C4C6B9}"/>
              </a:ext>
            </a:extLst>
          </p:cNvPr>
          <p:cNvSpPr>
            <a:spLocks noGrp="1"/>
          </p:cNvSpPr>
          <p:nvPr>
            <p:ph type="title"/>
          </p:nvPr>
        </p:nvSpPr>
        <p:spPr>
          <a:xfrm>
            <a:off x="457200" y="332656"/>
            <a:ext cx="8229600" cy="1440160"/>
          </a:xfrm>
        </p:spPr>
        <p:txBody>
          <a:bodyPr>
            <a:normAutofit/>
          </a:bodyPr>
          <a:lstStyle/>
          <a:p>
            <a:r>
              <a:rPr lang="cs-CZ" sz="4000" b="1" dirty="0"/>
              <a:t>Význam vývoje ICT  </a:t>
            </a:r>
            <a:br>
              <a:rPr lang="cs-CZ" b="1" dirty="0"/>
            </a:br>
            <a:r>
              <a:rPr lang="cs-CZ" sz="2000" dirty="0"/>
              <a:t>dle </a:t>
            </a:r>
            <a:r>
              <a:rPr lang="cs-CZ" sz="2000" dirty="0" err="1"/>
              <a:t>Floridi</a:t>
            </a:r>
            <a:r>
              <a:rPr lang="cs-CZ" sz="2000" dirty="0"/>
              <a:t>, L.: </a:t>
            </a:r>
            <a:r>
              <a:rPr lang="cs-CZ" sz="2000" i="1" dirty="0"/>
              <a:t>Čtvrtá průmyslová revoluce: Jak </a:t>
            </a:r>
            <a:r>
              <a:rPr lang="cs-CZ" sz="2000" i="1" dirty="0" err="1"/>
              <a:t>infosféra</a:t>
            </a:r>
            <a:r>
              <a:rPr lang="cs-CZ" sz="2000" i="1" dirty="0"/>
              <a:t> mění tvář lidské reality</a:t>
            </a:r>
            <a:r>
              <a:rPr lang="cs-CZ" sz="2000" dirty="0"/>
              <a:t>. Praha, Karolinum 2019</a:t>
            </a:r>
          </a:p>
        </p:txBody>
      </p:sp>
      <p:sp>
        <p:nvSpPr>
          <p:cNvPr id="3" name="Zástupný obsah 2">
            <a:extLst>
              <a:ext uri="{FF2B5EF4-FFF2-40B4-BE49-F238E27FC236}">
                <a16:creationId xmlns:a16="http://schemas.microsoft.com/office/drawing/2014/main" id="{95E52188-2459-4AC3-8E59-6B402F58509F}"/>
              </a:ext>
            </a:extLst>
          </p:cNvPr>
          <p:cNvSpPr>
            <a:spLocks noGrp="1"/>
          </p:cNvSpPr>
          <p:nvPr>
            <p:ph idx="1"/>
          </p:nvPr>
        </p:nvSpPr>
        <p:spPr>
          <a:xfrm>
            <a:off x="457200" y="1988840"/>
            <a:ext cx="8229600" cy="4869160"/>
          </a:xfrm>
        </p:spPr>
        <p:txBody>
          <a:bodyPr>
            <a:normAutofit fontScale="92500" lnSpcReduction="20000"/>
          </a:bodyPr>
          <a:lstStyle/>
          <a:p>
            <a:pPr>
              <a:buFont typeface="Wingdings" panose="05000000000000000000" pitchFamily="2" charset="2"/>
              <a:buChar char="§"/>
            </a:pPr>
            <a:r>
              <a:rPr lang="cs-CZ" sz="2200" dirty="0"/>
              <a:t>ICT radikálně proměňují náš pohled na svět, na sebe sama, včetně chápání povahy a smyslu existence i odpovědnosti </a:t>
            </a:r>
            <a:r>
              <a:rPr lang="cs-CZ" sz="2200" b="1" dirty="0"/>
              <a:t> </a:t>
            </a:r>
          </a:p>
          <a:p>
            <a:pPr>
              <a:buFont typeface="Wingdings" panose="05000000000000000000" pitchFamily="2" charset="2"/>
              <a:buChar char="§"/>
            </a:pPr>
            <a:r>
              <a:rPr lang="cs-CZ" sz="2000" b="1" dirty="0"/>
              <a:t>prehistorie </a:t>
            </a:r>
            <a:r>
              <a:rPr lang="cs-CZ" sz="2000" dirty="0"/>
              <a:t>(žádné ICT) –</a:t>
            </a:r>
            <a:r>
              <a:rPr lang="cs-CZ" sz="2000" b="1" dirty="0"/>
              <a:t> historie </a:t>
            </a:r>
            <a:r>
              <a:rPr lang="cs-CZ" sz="2000" dirty="0"/>
              <a:t>(individuální i společenský blahobyt souvisí s ICT)</a:t>
            </a:r>
            <a:r>
              <a:rPr lang="cs-CZ" sz="2000" b="1" dirty="0"/>
              <a:t> </a:t>
            </a:r>
            <a:r>
              <a:rPr lang="cs-CZ" sz="2000" dirty="0"/>
              <a:t>–</a:t>
            </a:r>
            <a:r>
              <a:rPr lang="cs-CZ" sz="2000" b="1" dirty="0"/>
              <a:t> </a:t>
            </a:r>
            <a:r>
              <a:rPr lang="cs-CZ" sz="2000" b="1" dirty="0" err="1"/>
              <a:t>hyperhistorie</a:t>
            </a:r>
            <a:r>
              <a:rPr lang="cs-CZ" sz="2000" b="1" dirty="0"/>
              <a:t> </a:t>
            </a:r>
            <a:r>
              <a:rPr lang="cs-CZ" sz="2000" dirty="0"/>
              <a:t>(individuální a společenský blahobyt je závislý na ICT)  </a:t>
            </a:r>
          </a:p>
          <a:p>
            <a:pPr>
              <a:buFont typeface="Wingdings" panose="05000000000000000000" pitchFamily="2" charset="2"/>
              <a:buChar char="§"/>
            </a:pPr>
            <a:r>
              <a:rPr lang="cs-CZ" sz="2000" dirty="0"/>
              <a:t>vedle revolucí průmyslových, technologických, civilizačních či vědeckých též </a:t>
            </a:r>
            <a:r>
              <a:rPr lang="cs-CZ" sz="2000" b="1" dirty="0"/>
              <a:t>revoluce v přehodnocování základní podstaty a role lidstva ve vesmíru </a:t>
            </a:r>
          </a:p>
          <a:p>
            <a:pPr lvl="1">
              <a:buFont typeface="Wingdings" panose="05000000000000000000" pitchFamily="2" charset="2"/>
              <a:buChar char="§"/>
            </a:pPr>
            <a:r>
              <a:rPr lang="cs-CZ" sz="2600" dirty="0"/>
              <a:t>první </a:t>
            </a:r>
            <a:r>
              <a:rPr lang="cs-CZ" sz="2600" i="1" dirty="0"/>
              <a:t>„koperníkovská“ </a:t>
            </a:r>
            <a:r>
              <a:rPr lang="cs-CZ" sz="2000" dirty="0"/>
              <a:t>(lidstvo netvoří nehybný střed vesmíru)</a:t>
            </a:r>
          </a:p>
          <a:p>
            <a:pPr lvl="1">
              <a:buFont typeface="Wingdings" panose="05000000000000000000" pitchFamily="2" charset="2"/>
              <a:buChar char="§"/>
            </a:pPr>
            <a:r>
              <a:rPr lang="cs-CZ" sz="2600" dirty="0"/>
              <a:t>druhá </a:t>
            </a:r>
            <a:r>
              <a:rPr lang="cs-CZ" sz="2600" i="1" dirty="0"/>
              <a:t>„darwinovská“ </a:t>
            </a:r>
            <a:r>
              <a:rPr lang="cs-CZ" sz="2000" dirty="0"/>
              <a:t>(lidstvo se příliš neliší od zvířecího světa)</a:t>
            </a:r>
          </a:p>
          <a:p>
            <a:pPr lvl="1">
              <a:buFont typeface="Wingdings" panose="05000000000000000000" pitchFamily="2" charset="2"/>
              <a:buChar char="§"/>
            </a:pPr>
            <a:r>
              <a:rPr lang="cs-CZ" sz="2600" dirty="0"/>
              <a:t>třetí </a:t>
            </a:r>
            <a:r>
              <a:rPr lang="cs-CZ" sz="2600" i="1" dirty="0"/>
              <a:t>„freudovská“ </a:t>
            </a:r>
            <a:r>
              <a:rPr lang="cs-CZ" sz="2000" dirty="0"/>
              <a:t>(lidské vědomí není transparentní)</a:t>
            </a:r>
          </a:p>
          <a:p>
            <a:pPr lvl="1">
              <a:buFont typeface="Wingdings" panose="05000000000000000000" pitchFamily="2" charset="2"/>
              <a:buChar char="§"/>
            </a:pPr>
            <a:r>
              <a:rPr lang="cs-CZ" sz="2600" b="1" dirty="0"/>
              <a:t>čtvrtá „</a:t>
            </a:r>
            <a:r>
              <a:rPr lang="cs-CZ" sz="2600" b="1" i="1" dirty="0" err="1"/>
              <a:t>turingovská</a:t>
            </a:r>
            <a:r>
              <a:rPr lang="cs-CZ" sz="2600" b="1" i="1" dirty="0"/>
              <a:t>“</a:t>
            </a:r>
            <a:r>
              <a:rPr lang="cs-CZ" sz="2600" dirty="0"/>
              <a:t> </a:t>
            </a:r>
            <a:r>
              <a:rPr lang="cs-CZ" sz="2000" dirty="0"/>
              <a:t>– </a:t>
            </a:r>
            <a:r>
              <a:rPr lang="cs-CZ" sz="2000" b="1" dirty="0"/>
              <a:t>spojená s rozšířením ICT</a:t>
            </a:r>
            <a:r>
              <a:rPr lang="cs-CZ" sz="2000" dirty="0"/>
              <a:t>, které nám mají ukazovat, že lidé nejsou izolovanými činiteli, nýbrž informačními organizmy, které spolu s dalšími činiteli </a:t>
            </a:r>
            <a:r>
              <a:rPr lang="cs-CZ" sz="2000" b="1" dirty="0"/>
              <a:t>sdílejí globální prostředí, které je v konečném důsledku utvářené informacemi, tzv. </a:t>
            </a:r>
            <a:r>
              <a:rPr lang="cs-CZ" sz="2000" b="1" dirty="0" err="1"/>
              <a:t>infosféru</a:t>
            </a:r>
            <a:r>
              <a:rPr lang="cs-CZ" sz="2000" b="1" dirty="0"/>
              <a:t> </a:t>
            </a:r>
            <a:r>
              <a:rPr lang="cs-CZ" sz="2000" dirty="0"/>
              <a:t> </a:t>
            </a:r>
          </a:p>
          <a:p>
            <a:pPr>
              <a:buFont typeface="Wingdings" panose="05000000000000000000" pitchFamily="2" charset="2"/>
              <a:buChar char="§"/>
            </a:pPr>
            <a:r>
              <a:rPr lang="cs-CZ" sz="2000" dirty="0"/>
              <a:t>další variace na téma </a:t>
            </a:r>
            <a:r>
              <a:rPr lang="cs-CZ" sz="2000" b="1" dirty="0"/>
              <a:t>informační revoluce </a:t>
            </a:r>
            <a:r>
              <a:rPr lang="cs-CZ" sz="2000" dirty="0"/>
              <a:t>(4.0 jako její pokračování)</a:t>
            </a:r>
            <a:r>
              <a:rPr lang="cs-CZ" sz="2000" b="1" dirty="0"/>
              <a:t> a informační společnosti </a:t>
            </a:r>
            <a:r>
              <a:rPr lang="cs-CZ" sz="2000" dirty="0"/>
              <a:t>s přesahy i mimo ekonomii do sfér dalších věd společenských i přírodních </a:t>
            </a:r>
          </a:p>
          <a:p>
            <a:pPr>
              <a:buFont typeface="Wingdings" panose="05000000000000000000" pitchFamily="2" charset="2"/>
              <a:buChar char="§"/>
            </a:pPr>
            <a:endParaRPr lang="cs-CZ" sz="3100" dirty="0"/>
          </a:p>
          <a:p>
            <a:endParaRPr lang="cs-CZ" dirty="0"/>
          </a:p>
        </p:txBody>
      </p:sp>
    </p:spTree>
    <p:extLst>
      <p:ext uri="{BB962C8B-B14F-4D97-AF65-F5344CB8AC3E}">
        <p14:creationId xmlns:p14="http://schemas.microsoft.com/office/powerpoint/2010/main" val="6276959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90AE48-49D3-4D6D-84BA-C3D4525478BE}"/>
              </a:ext>
            </a:extLst>
          </p:cNvPr>
          <p:cNvSpPr>
            <a:spLocks noGrp="1"/>
          </p:cNvSpPr>
          <p:nvPr>
            <p:ph type="title"/>
          </p:nvPr>
        </p:nvSpPr>
        <p:spPr>
          <a:xfrm>
            <a:off x="539552" y="260648"/>
            <a:ext cx="8229600" cy="1800200"/>
          </a:xfrm>
        </p:spPr>
        <p:txBody>
          <a:bodyPr>
            <a:normAutofit fontScale="90000"/>
          </a:bodyPr>
          <a:lstStyle/>
          <a:p>
            <a:r>
              <a:rPr lang="cs-CZ" sz="4400" b="1" dirty="0">
                <a:solidFill>
                  <a:srgbClr val="002060"/>
                </a:solidFill>
              </a:rPr>
              <a:t>Industriální historie prizmatem technologických změn I.                             </a:t>
            </a:r>
            <a:r>
              <a:rPr lang="cs-CZ" sz="3100" dirty="0">
                <a:solidFill>
                  <a:srgbClr val="002060"/>
                </a:solidFill>
              </a:rPr>
              <a:t>(s vazbou na sled inovačních dlouhých K-vln)</a:t>
            </a:r>
          </a:p>
        </p:txBody>
      </p:sp>
      <p:sp>
        <p:nvSpPr>
          <p:cNvPr id="3" name="Zástupný obsah 2">
            <a:extLst>
              <a:ext uri="{FF2B5EF4-FFF2-40B4-BE49-F238E27FC236}">
                <a16:creationId xmlns:a16="http://schemas.microsoft.com/office/drawing/2014/main" id="{37D778F3-E8A7-40F0-B2D7-9686B291F628}"/>
              </a:ext>
            </a:extLst>
          </p:cNvPr>
          <p:cNvSpPr>
            <a:spLocks noGrp="1"/>
          </p:cNvSpPr>
          <p:nvPr>
            <p:ph idx="1"/>
          </p:nvPr>
        </p:nvSpPr>
        <p:spPr>
          <a:xfrm>
            <a:off x="251520" y="2348880"/>
            <a:ext cx="8640960" cy="4392488"/>
          </a:xfrm>
        </p:spPr>
        <p:txBody>
          <a:bodyPr>
            <a:normAutofit/>
          </a:bodyPr>
          <a:lstStyle/>
          <a:p>
            <a:pPr>
              <a:buFont typeface="Wingdings" panose="05000000000000000000" pitchFamily="2" charset="2"/>
              <a:buChar char="§"/>
            </a:pPr>
            <a:r>
              <a:rPr lang="cs-CZ" altLang="cs-CZ" sz="2000" dirty="0"/>
              <a:t>revoluce </a:t>
            </a:r>
            <a:r>
              <a:rPr lang="cs-CZ" altLang="cs-CZ" sz="2000" b="1" dirty="0"/>
              <a:t>průmyslové</a:t>
            </a:r>
            <a:r>
              <a:rPr lang="cs-CZ" altLang="cs-CZ" sz="2000" dirty="0"/>
              <a:t> (IR) = někdy též revoluce </a:t>
            </a:r>
            <a:r>
              <a:rPr lang="cs-CZ" altLang="cs-CZ" sz="2000" b="1" dirty="0"/>
              <a:t>technologické</a:t>
            </a:r>
            <a:r>
              <a:rPr lang="cs-CZ" altLang="cs-CZ" sz="2000" dirty="0"/>
              <a:t> = někdy též vědeckotechnická revoluce (VTR) v širším smyslu, s využitím R. </a:t>
            </a:r>
            <a:r>
              <a:rPr lang="cs-CZ" altLang="cs-CZ" sz="2000" dirty="0" err="1"/>
              <a:t>Richty</a:t>
            </a:r>
            <a:r>
              <a:rPr lang="cs-CZ" altLang="cs-CZ" sz="2000" dirty="0"/>
              <a:t>  </a:t>
            </a:r>
          </a:p>
          <a:p>
            <a:pPr>
              <a:buFont typeface="Wingdings" panose="05000000000000000000" pitchFamily="2" charset="2"/>
              <a:buChar char="§"/>
            </a:pPr>
            <a:r>
              <a:rPr lang="cs-CZ" altLang="cs-CZ" sz="2000" dirty="0"/>
              <a:t>kritérium = epochální inovace (např. nejvyšších řádů dle F. Valenty) </a:t>
            </a:r>
          </a:p>
          <a:p>
            <a:pPr marL="342900" lvl="1" indent="-342900">
              <a:buFont typeface="Wingdings" panose="05000000000000000000" pitchFamily="2" charset="2"/>
              <a:buChar char="§"/>
            </a:pPr>
            <a:r>
              <a:rPr lang="cs-CZ" altLang="cs-CZ" b="1" dirty="0"/>
              <a:t>1IR</a:t>
            </a:r>
            <a:r>
              <a:rPr lang="cs-CZ" altLang="cs-CZ" sz="2400" dirty="0"/>
              <a:t> – s jádrem cca 1760–1830, s </a:t>
            </a:r>
            <a:r>
              <a:rPr lang="cs-CZ" sz="2400" dirty="0"/>
              <a:t>aplikací parního stroje do textilního průmyslu (cca 1770-1815), následně v železniční a lodní dopravě aj. (cca 1830-70, tzv. </a:t>
            </a:r>
            <a:r>
              <a:rPr lang="cs-CZ" sz="2400" i="1" dirty="0"/>
              <a:t>„éra železnic“</a:t>
            </a:r>
            <a:r>
              <a:rPr lang="cs-CZ" sz="2400" dirty="0"/>
              <a:t>), v Anglii s postupnou difúzí do dalších zemí, vazba na I. a II. dlouhou K-vlnu </a:t>
            </a:r>
          </a:p>
          <a:p>
            <a:pPr marL="342900" lvl="1" indent="-342900">
              <a:buFont typeface="Wingdings" panose="05000000000000000000" pitchFamily="2" charset="2"/>
              <a:buChar char="§"/>
            </a:pPr>
            <a:r>
              <a:rPr lang="cs-CZ" altLang="cs-CZ" b="1" dirty="0"/>
              <a:t>2IR </a:t>
            </a:r>
            <a:r>
              <a:rPr lang="cs-CZ" altLang="cs-CZ" sz="2400" dirty="0"/>
              <a:t>(též </a:t>
            </a:r>
            <a:r>
              <a:rPr lang="cs-CZ" altLang="cs-CZ" sz="2400" b="1" dirty="0"/>
              <a:t>technickovědecká</a:t>
            </a:r>
            <a:r>
              <a:rPr lang="cs-CZ" altLang="cs-CZ" sz="2400" dirty="0"/>
              <a:t> </a:t>
            </a:r>
            <a:r>
              <a:rPr lang="cs-CZ" altLang="cs-CZ" sz="2400" b="1" dirty="0"/>
              <a:t>revoluce</a:t>
            </a:r>
            <a:r>
              <a:rPr lang="cs-CZ" altLang="cs-CZ" sz="2400" dirty="0"/>
              <a:t>)</a:t>
            </a:r>
            <a:r>
              <a:rPr lang="cs-CZ" altLang="cs-CZ" sz="2400" b="1" dirty="0"/>
              <a:t> </a:t>
            </a:r>
            <a:r>
              <a:rPr lang="cs-CZ" altLang="cs-CZ" sz="2400" dirty="0"/>
              <a:t>– s jádrem cca 1873–I. SV,   </a:t>
            </a:r>
            <a:r>
              <a:rPr lang="cs-CZ" sz="2400" dirty="0"/>
              <a:t>s aplikacemi elektřiny, spalovacího motoru, </a:t>
            </a:r>
            <a:r>
              <a:rPr lang="cs-CZ" sz="2400" i="1" dirty="0"/>
              <a:t>„velké“</a:t>
            </a:r>
            <a:r>
              <a:rPr lang="cs-CZ" sz="2400" dirty="0"/>
              <a:t> chemie, telegrafu atd., (cca 1873-cca do začátku II. SV</a:t>
            </a:r>
            <a:r>
              <a:rPr lang="cs-CZ" altLang="cs-CZ" sz="2400" dirty="0"/>
              <a:t>),                                  vazba na III. dlouhou K-vlnu </a:t>
            </a:r>
          </a:p>
          <a:p>
            <a:pPr>
              <a:buFont typeface="Wingdings" panose="05000000000000000000" pitchFamily="2" charset="2"/>
              <a:buChar char="§"/>
            </a:pPr>
            <a:endParaRPr lang="cs-CZ" altLang="cs-CZ" sz="2400" dirty="0"/>
          </a:p>
          <a:p>
            <a:endParaRPr lang="cs-CZ" dirty="0"/>
          </a:p>
        </p:txBody>
      </p:sp>
    </p:spTree>
    <p:extLst>
      <p:ext uri="{BB962C8B-B14F-4D97-AF65-F5344CB8AC3E}">
        <p14:creationId xmlns:p14="http://schemas.microsoft.com/office/powerpoint/2010/main" val="29540521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91549-22DA-45A9-AD90-28B282FF2B7A}"/>
              </a:ext>
            </a:extLst>
          </p:cNvPr>
          <p:cNvSpPr>
            <a:spLocks noGrp="1"/>
          </p:cNvSpPr>
          <p:nvPr>
            <p:ph type="title"/>
          </p:nvPr>
        </p:nvSpPr>
        <p:spPr>
          <a:xfrm>
            <a:off x="457200" y="116632"/>
            <a:ext cx="8229600" cy="1800200"/>
          </a:xfrm>
        </p:spPr>
        <p:txBody>
          <a:bodyPr>
            <a:normAutofit fontScale="90000"/>
          </a:bodyPr>
          <a:lstStyle/>
          <a:p>
            <a:r>
              <a:rPr lang="cs-CZ" sz="4400" b="1" dirty="0">
                <a:solidFill>
                  <a:srgbClr val="002060"/>
                </a:solidFill>
              </a:rPr>
              <a:t>Industriální historie prizmatem technologických změn II.                             </a:t>
            </a:r>
            <a:r>
              <a:rPr lang="cs-CZ" sz="3100" dirty="0">
                <a:solidFill>
                  <a:srgbClr val="002060"/>
                </a:solidFill>
              </a:rPr>
              <a:t>(s vazbou na sled inovačních dlouhých K-vln)</a:t>
            </a:r>
            <a:endParaRPr lang="cs-CZ" dirty="0">
              <a:solidFill>
                <a:srgbClr val="002060"/>
              </a:solidFill>
            </a:endParaRPr>
          </a:p>
        </p:txBody>
      </p:sp>
      <p:sp>
        <p:nvSpPr>
          <p:cNvPr id="3" name="Zástupný obsah 2">
            <a:extLst>
              <a:ext uri="{FF2B5EF4-FFF2-40B4-BE49-F238E27FC236}">
                <a16:creationId xmlns:a16="http://schemas.microsoft.com/office/drawing/2014/main" id="{217C94D4-C376-42E9-ACE7-3E9E6A3D51A0}"/>
              </a:ext>
            </a:extLst>
          </p:cNvPr>
          <p:cNvSpPr>
            <a:spLocks noGrp="1"/>
          </p:cNvSpPr>
          <p:nvPr>
            <p:ph idx="1"/>
          </p:nvPr>
        </p:nvSpPr>
        <p:spPr>
          <a:xfrm>
            <a:off x="457200" y="1844824"/>
            <a:ext cx="8363272" cy="5013176"/>
          </a:xfrm>
        </p:spPr>
        <p:txBody>
          <a:bodyPr>
            <a:normAutofit fontScale="85000" lnSpcReduction="10000"/>
          </a:bodyPr>
          <a:lstStyle/>
          <a:p>
            <a:pPr marL="342900" lvl="1" indent="-342900">
              <a:buFont typeface="Wingdings" panose="05000000000000000000" pitchFamily="2" charset="2"/>
              <a:buChar char="§"/>
            </a:pPr>
            <a:r>
              <a:rPr lang="cs-CZ" altLang="cs-CZ" b="1" dirty="0"/>
              <a:t>3IR</a:t>
            </a:r>
            <a:r>
              <a:rPr lang="cs-CZ" altLang="cs-CZ" sz="2600" b="1" dirty="0"/>
              <a:t> </a:t>
            </a:r>
            <a:r>
              <a:rPr lang="cs-CZ" altLang="cs-CZ" sz="2400" dirty="0"/>
              <a:t>(též </a:t>
            </a:r>
            <a:r>
              <a:rPr lang="cs-CZ" altLang="cs-CZ" sz="2400" b="1" dirty="0"/>
              <a:t>vědeckotechnická revoluce úžeji</a:t>
            </a:r>
            <a:r>
              <a:rPr lang="cs-CZ" altLang="cs-CZ" sz="2400" dirty="0"/>
              <a:t>)</a:t>
            </a:r>
            <a:r>
              <a:rPr lang="cs-CZ" altLang="cs-CZ" sz="2400" b="1" dirty="0"/>
              <a:t> </a:t>
            </a:r>
            <a:r>
              <a:rPr lang="cs-CZ" altLang="cs-CZ" sz="2400" dirty="0"/>
              <a:t>–</a:t>
            </a:r>
            <a:r>
              <a:rPr lang="cs-CZ" altLang="cs-CZ" sz="2400" b="1" dirty="0"/>
              <a:t> </a:t>
            </a:r>
            <a:r>
              <a:rPr lang="cs-CZ" altLang="cs-CZ" sz="2400" dirty="0"/>
              <a:t>cca od II. SV-dodnes (?) s  možnými etapami (včetně revoluce informační, digitální, </a:t>
            </a:r>
            <a:r>
              <a:rPr lang="cs-CZ" altLang="cs-CZ" sz="2400" b="1" dirty="0"/>
              <a:t>i4.0 </a:t>
            </a:r>
            <a:r>
              <a:rPr lang="cs-CZ" altLang="cs-CZ" sz="2400" dirty="0"/>
              <a:t>aj.), vazba na IV. dlouhou K-vlnu či další  </a:t>
            </a:r>
          </a:p>
          <a:p>
            <a:pPr marL="800100" lvl="2" indent="-400050">
              <a:buFont typeface="Wingdings" panose="05000000000000000000" pitchFamily="2" charset="2"/>
              <a:buChar char="§"/>
            </a:pPr>
            <a:r>
              <a:rPr lang="cs-CZ" sz="2800" dirty="0"/>
              <a:t>první </a:t>
            </a:r>
            <a:r>
              <a:rPr lang="cs-CZ" sz="2800" b="1" dirty="0"/>
              <a:t>atomová etapa </a:t>
            </a:r>
            <a:r>
              <a:rPr lang="cs-CZ" sz="2800" dirty="0"/>
              <a:t>ve znamení jaderné energie, elektroniky, syntetické chemie, aeronautiky, kosmonautiky </a:t>
            </a:r>
            <a:r>
              <a:rPr lang="cs-CZ" dirty="0"/>
              <a:t>(cca 40.-70. léta 20. století)</a:t>
            </a:r>
          </a:p>
          <a:p>
            <a:pPr marL="800100" lvl="2" indent="-400050">
              <a:buFont typeface="Wingdings" panose="05000000000000000000" pitchFamily="2" charset="2"/>
              <a:buChar char="§"/>
            </a:pPr>
            <a:r>
              <a:rPr lang="cs-CZ" sz="2800" dirty="0"/>
              <a:t>další </a:t>
            </a:r>
            <a:r>
              <a:rPr lang="cs-CZ" sz="2800" b="1" dirty="0"/>
              <a:t>etapa informační</a:t>
            </a:r>
            <a:r>
              <a:rPr lang="cs-CZ" sz="2800" dirty="0"/>
              <a:t>, spojovaná s mikroelektronikou, telekomunikacemi, později internetem nebo biotechnologiemi </a:t>
            </a:r>
            <a:r>
              <a:rPr lang="cs-CZ" dirty="0"/>
              <a:t>(cca od 70.-80. let), </a:t>
            </a:r>
            <a:r>
              <a:rPr lang="cs-CZ" b="1" dirty="0"/>
              <a:t>?</a:t>
            </a:r>
            <a:r>
              <a:rPr lang="cs-CZ" dirty="0"/>
              <a:t> vazba na V. dlouhou K-vlnu</a:t>
            </a:r>
          </a:p>
          <a:p>
            <a:pPr marL="800100" lvl="2" indent="-400050">
              <a:buFont typeface="Wingdings" panose="05000000000000000000" pitchFamily="2" charset="2"/>
              <a:buChar char="§"/>
            </a:pPr>
            <a:r>
              <a:rPr lang="cs-CZ" sz="2800" b="1" dirty="0"/>
              <a:t>i4.0 jako digitální etapa 3IR </a:t>
            </a:r>
            <a:r>
              <a:rPr lang="cs-CZ" sz="2800" dirty="0"/>
              <a:t>(</a:t>
            </a:r>
            <a:r>
              <a:rPr lang="cs-CZ" sz="2800" b="1" dirty="0"/>
              <a:t>digitálně-robotická</a:t>
            </a:r>
            <a:r>
              <a:rPr lang="cs-CZ" sz="2800" dirty="0"/>
              <a:t>, etapa masové digitalizace, resp. </a:t>
            </a:r>
            <a:r>
              <a:rPr lang="cs-CZ" sz="2800" dirty="0" err="1"/>
              <a:t>kybernetizace</a:t>
            </a:r>
            <a:r>
              <a:rPr lang="cs-CZ" sz="2800" dirty="0"/>
              <a:t>)</a:t>
            </a:r>
            <a:r>
              <a:rPr lang="cs-CZ" dirty="0"/>
              <a:t>,                                                                            </a:t>
            </a:r>
            <a:r>
              <a:rPr lang="cs-CZ" b="1" dirty="0"/>
              <a:t>?</a:t>
            </a:r>
            <a:r>
              <a:rPr lang="cs-CZ" dirty="0"/>
              <a:t> vazba na </a:t>
            </a:r>
            <a:r>
              <a:rPr lang="cs-CZ" b="1" dirty="0"/>
              <a:t>kybernetickou revoluci </a:t>
            </a:r>
            <a:r>
              <a:rPr lang="cs-CZ" dirty="0"/>
              <a:t>VI. dlouhé K-vlny (L. E. </a:t>
            </a:r>
            <a:r>
              <a:rPr lang="cs-CZ" dirty="0" err="1"/>
              <a:t>Grinin</a:t>
            </a:r>
            <a:r>
              <a:rPr lang="cs-CZ" dirty="0"/>
              <a:t>)</a:t>
            </a:r>
          </a:p>
          <a:p>
            <a:pPr marL="400050" lvl="1" indent="-400050">
              <a:buFont typeface="Wingdings" panose="05000000000000000000" pitchFamily="2" charset="2"/>
              <a:buChar char="§"/>
            </a:pPr>
            <a:r>
              <a:rPr lang="cs-CZ" sz="1800" dirty="0"/>
              <a:t>někdy</a:t>
            </a:r>
            <a:r>
              <a:rPr lang="cs-CZ" sz="1800" b="1" dirty="0"/>
              <a:t> informační etapa = 4IR</a:t>
            </a:r>
            <a:r>
              <a:rPr lang="cs-CZ" sz="1800" dirty="0"/>
              <a:t>, se startem v 70. letech, spojená s IT (1971, vynález čipu), průmyslovými biotechnologiemi (po 1975), novými metodami zpracování surovin a materiálů a hledáním nových zdrojů energie, někdy též od 60. či 80. let </a:t>
            </a:r>
          </a:p>
          <a:p>
            <a:pPr marL="800100" lvl="2" indent="-400050">
              <a:buFont typeface="Wingdings" panose="05000000000000000000" pitchFamily="2" charset="2"/>
              <a:buChar char="§"/>
            </a:pPr>
            <a:r>
              <a:rPr lang="cs-CZ" sz="1800" b="1" dirty="0"/>
              <a:t>? i4.0 jako etapa přechodu na </a:t>
            </a:r>
            <a:r>
              <a:rPr lang="cs-CZ" sz="1800" b="1" dirty="0" err="1"/>
              <a:t>superindustriální</a:t>
            </a:r>
            <a:r>
              <a:rPr lang="cs-CZ" sz="1800" b="1" dirty="0"/>
              <a:t> až postindustriální high-tech </a:t>
            </a:r>
            <a:r>
              <a:rPr lang="cs-CZ" sz="1800" dirty="0"/>
              <a:t>(nebo 5IR?)</a:t>
            </a:r>
          </a:p>
          <a:p>
            <a:endParaRPr lang="cs-CZ" dirty="0"/>
          </a:p>
        </p:txBody>
      </p:sp>
    </p:spTree>
    <p:extLst>
      <p:ext uri="{BB962C8B-B14F-4D97-AF65-F5344CB8AC3E}">
        <p14:creationId xmlns:p14="http://schemas.microsoft.com/office/powerpoint/2010/main" val="22429089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B81E99-CD5C-4C8C-BA65-7B64F3647552}"/>
              </a:ext>
            </a:extLst>
          </p:cNvPr>
          <p:cNvSpPr>
            <a:spLocks noGrp="1"/>
          </p:cNvSpPr>
          <p:nvPr>
            <p:ph type="title"/>
          </p:nvPr>
        </p:nvSpPr>
        <p:spPr>
          <a:xfrm>
            <a:off x="473969" y="476672"/>
            <a:ext cx="8229600" cy="1728192"/>
          </a:xfrm>
        </p:spPr>
        <p:txBody>
          <a:bodyPr>
            <a:normAutofit fontScale="90000"/>
          </a:bodyPr>
          <a:lstStyle/>
          <a:p>
            <a:r>
              <a:rPr lang="cs-CZ" b="1" dirty="0">
                <a:solidFill>
                  <a:srgbClr val="92D050"/>
                </a:solidFill>
              </a:rPr>
              <a:t>Co je podstatou konceptu 4IR?             Je důležitý pro ČR i kdyby nešlo              o průmyslovou revoluci?   </a:t>
            </a:r>
          </a:p>
        </p:txBody>
      </p:sp>
      <p:sp>
        <p:nvSpPr>
          <p:cNvPr id="3" name="Zástupný obsah 2">
            <a:extLst>
              <a:ext uri="{FF2B5EF4-FFF2-40B4-BE49-F238E27FC236}">
                <a16:creationId xmlns:a16="http://schemas.microsoft.com/office/drawing/2014/main" id="{09803E99-DBFE-43B9-98CD-902939E40120}"/>
              </a:ext>
            </a:extLst>
          </p:cNvPr>
          <p:cNvSpPr>
            <a:spLocks noGrp="1"/>
          </p:cNvSpPr>
          <p:nvPr>
            <p:ph idx="1"/>
          </p:nvPr>
        </p:nvSpPr>
        <p:spPr>
          <a:xfrm>
            <a:off x="457200" y="2564904"/>
            <a:ext cx="8229600" cy="4176464"/>
          </a:xfrm>
        </p:spPr>
        <p:txBody>
          <a:bodyPr>
            <a:normAutofit lnSpcReduction="10000"/>
          </a:bodyPr>
          <a:lstStyle/>
          <a:p>
            <a:pPr>
              <a:buFont typeface="Wingdings" panose="05000000000000000000" pitchFamily="2" charset="2"/>
              <a:buChar char="v"/>
            </a:pPr>
            <a:r>
              <a:rPr lang="cs-CZ" b="1" dirty="0">
                <a:solidFill>
                  <a:srgbClr val="002060"/>
                </a:solidFill>
              </a:rPr>
              <a:t> propagandistický význam </a:t>
            </a:r>
            <a:r>
              <a:rPr lang="cs-CZ" dirty="0"/>
              <a:t>projektu 4IR               </a:t>
            </a:r>
            <a:r>
              <a:rPr lang="cs-CZ" sz="2800" dirty="0"/>
              <a:t>(obnova důvěry v Západ po Velké recesi) </a:t>
            </a:r>
          </a:p>
          <a:p>
            <a:pPr>
              <a:buFont typeface="Wingdings" panose="05000000000000000000" pitchFamily="2" charset="2"/>
              <a:buChar char="v"/>
            </a:pPr>
            <a:r>
              <a:rPr lang="cs-CZ" dirty="0"/>
              <a:t> přehlížení rizik – </a:t>
            </a:r>
            <a:r>
              <a:rPr lang="cs-CZ" b="1" dirty="0">
                <a:solidFill>
                  <a:srgbClr val="002060"/>
                </a:solidFill>
              </a:rPr>
              <a:t>4IR nemá mít jen vítěze </a:t>
            </a:r>
          </a:p>
          <a:p>
            <a:pPr>
              <a:buFont typeface="Wingdings" panose="05000000000000000000" pitchFamily="2" charset="2"/>
              <a:buChar char="v"/>
            </a:pPr>
            <a:r>
              <a:rPr lang="cs-CZ" b="1" dirty="0">
                <a:solidFill>
                  <a:srgbClr val="002060"/>
                </a:solidFill>
              </a:rPr>
              <a:t> strategická důležitost pro ČR </a:t>
            </a:r>
            <a:r>
              <a:rPr lang="cs-CZ" dirty="0"/>
              <a:t>vzhledem k charakteru ekonomiky a vazbám na Německo  </a:t>
            </a:r>
          </a:p>
          <a:p>
            <a:pPr>
              <a:buFont typeface="Wingdings" panose="05000000000000000000" pitchFamily="2" charset="2"/>
              <a:buChar char="v"/>
            </a:pPr>
            <a:r>
              <a:rPr lang="cs-CZ" dirty="0"/>
              <a:t> vize </a:t>
            </a:r>
            <a:r>
              <a:rPr lang="cs-CZ" b="1" dirty="0">
                <a:solidFill>
                  <a:srgbClr val="002060"/>
                </a:solidFill>
              </a:rPr>
              <a:t>ekonomiky a společnosti 4.0</a:t>
            </a:r>
            <a:r>
              <a:rPr lang="cs-CZ" dirty="0"/>
              <a:t>, </a:t>
            </a:r>
            <a:r>
              <a:rPr lang="cs-CZ" b="1" dirty="0">
                <a:solidFill>
                  <a:srgbClr val="002060"/>
                </a:solidFill>
              </a:rPr>
              <a:t>5.0</a:t>
            </a:r>
            <a:r>
              <a:rPr lang="cs-CZ" dirty="0"/>
              <a:t> aj.</a:t>
            </a:r>
          </a:p>
          <a:p>
            <a:pPr>
              <a:buFont typeface="Wingdings" panose="05000000000000000000" pitchFamily="2" charset="2"/>
              <a:buChar char="v"/>
            </a:pPr>
            <a:r>
              <a:rPr lang="cs-CZ" dirty="0"/>
              <a:t> </a:t>
            </a:r>
            <a:r>
              <a:rPr lang="cs-CZ" b="1" dirty="0">
                <a:solidFill>
                  <a:srgbClr val="002060"/>
                </a:solidFill>
              </a:rPr>
              <a:t>ambice a perspektivy ČR</a:t>
            </a:r>
            <a:r>
              <a:rPr lang="cs-CZ" dirty="0"/>
              <a:t>                                       </a:t>
            </a:r>
            <a:r>
              <a:rPr lang="cs-CZ" sz="2800" dirty="0"/>
              <a:t>(Stačí kooperovat a držet německou stopu?)</a:t>
            </a:r>
          </a:p>
        </p:txBody>
      </p:sp>
    </p:spTree>
    <p:extLst>
      <p:ext uri="{BB962C8B-B14F-4D97-AF65-F5344CB8AC3E}">
        <p14:creationId xmlns:p14="http://schemas.microsoft.com/office/powerpoint/2010/main" val="6484999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0700A0-0EDD-4118-B57F-B102785E77D4}"/>
              </a:ext>
            </a:extLst>
          </p:cNvPr>
          <p:cNvSpPr>
            <a:spLocks noGrp="1"/>
          </p:cNvSpPr>
          <p:nvPr>
            <p:ph type="title"/>
          </p:nvPr>
        </p:nvSpPr>
        <p:spPr>
          <a:xfrm>
            <a:off x="457200" y="404664"/>
            <a:ext cx="8229600" cy="1152128"/>
          </a:xfrm>
        </p:spPr>
        <p:txBody>
          <a:bodyPr>
            <a:normAutofit/>
          </a:bodyPr>
          <a:lstStyle/>
          <a:p>
            <a:r>
              <a:rPr lang="cs-CZ" sz="4000" b="1" dirty="0">
                <a:solidFill>
                  <a:srgbClr val="92D050"/>
                </a:solidFill>
              </a:rPr>
              <a:t>Doporučené minimum</a:t>
            </a:r>
            <a:endParaRPr lang="cs-CZ" sz="4000" dirty="0"/>
          </a:p>
        </p:txBody>
      </p:sp>
      <p:sp>
        <p:nvSpPr>
          <p:cNvPr id="3" name="Zástupný obsah 2">
            <a:extLst>
              <a:ext uri="{FF2B5EF4-FFF2-40B4-BE49-F238E27FC236}">
                <a16:creationId xmlns:a16="http://schemas.microsoft.com/office/drawing/2014/main" id="{1168654F-5CF5-4722-9D86-031C2853C890}"/>
              </a:ext>
            </a:extLst>
          </p:cNvPr>
          <p:cNvSpPr>
            <a:spLocks noGrp="1"/>
          </p:cNvSpPr>
          <p:nvPr>
            <p:ph idx="1"/>
          </p:nvPr>
        </p:nvSpPr>
        <p:spPr>
          <a:xfrm>
            <a:off x="457200" y="1988840"/>
            <a:ext cx="8229600" cy="4137323"/>
          </a:xfrm>
        </p:spPr>
        <p:txBody>
          <a:bodyPr/>
          <a:lstStyle/>
          <a:p>
            <a:pPr>
              <a:buFont typeface="Wingdings" panose="05000000000000000000" pitchFamily="2" charset="2"/>
              <a:buChar char="v"/>
            </a:pPr>
            <a:r>
              <a:rPr lang="cs-CZ" dirty="0"/>
              <a:t> snímek </a:t>
            </a:r>
            <a:r>
              <a:rPr lang="cs-CZ" sz="3600" b="1" dirty="0">
                <a:solidFill>
                  <a:srgbClr val="002060"/>
                </a:solidFill>
              </a:rPr>
              <a:t>69</a:t>
            </a:r>
          </a:p>
          <a:p>
            <a:pPr>
              <a:buFont typeface="Wingdings" panose="05000000000000000000" pitchFamily="2" charset="2"/>
              <a:buChar char="v"/>
            </a:pPr>
            <a:r>
              <a:rPr lang="cs-CZ" dirty="0"/>
              <a:t> snímek </a:t>
            </a:r>
            <a:r>
              <a:rPr lang="cs-CZ" sz="3600" b="1" dirty="0">
                <a:solidFill>
                  <a:srgbClr val="002060"/>
                </a:solidFill>
              </a:rPr>
              <a:t>72</a:t>
            </a:r>
          </a:p>
          <a:p>
            <a:pPr>
              <a:buFont typeface="Wingdings" panose="05000000000000000000" pitchFamily="2" charset="2"/>
              <a:buChar char="v"/>
            </a:pPr>
            <a:r>
              <a:rPr lang="cs-CZ" dirty="0"/>
              <a:t> snímek </a:t>
            </a:r>
            <a:r>
              <a:rPr lang="cs-CZ" sz="3600" b="1" dirty="0">
                <a:solidFill>
                  <a:srgbClr val="002060"/>
                </a:solidFill>
              </a:rPr>
              <a:t>73  </a:t>
            </a:r>
          </a:p>
          <a:p>
            <a:pPr>
              <a:buFont typeface="Wingdings" panose="05000000000000000000" pitchFamily="2" charset="2"/>
              <a:buChar char="v"/>
            </a:pPr>
            <a:r>
              <a:rPr lang="cs-CZ" dirty="0"/>
              <a:t> snímek </a:t>
            </a:r>
            <a:r>
              <a:rPr lang="cs-CZ" sz="3600" b="1" dirty="0">
                <a:solidFill>
                  <a:srgbClr val="002060"/>
                </a:solidFill>
              </a:rPr>
              <a:t>74</a:t>
            </a:r>
          </a:p>
          <a:p>
            <a:pPr>
              <a:buFont typeface="Wingdings" panose="05000000000000000000" pitchFamily="2" charset="2"/>
              <a:buChar char="v"/>
            </a:pPr>
            <a:r>
              <a:rPr lang="cs-CZ" dirty="0"/>
              <a:t> snímek </a:t>
            </a:r>
            <a:r>
              <a:rPr lang="cs-CZ" sz="3600" b="1" dirty="0">
                <a:solidFill>
                  <a:srgbClr val="002060"/>
                </a:solidFill>
              </a:rPr>
              <a:t>75</a:t>
            </a:r>
          </a:p>
          <a:p>
            <a:pPr>
              <a:buFont typeface="Wingdings" panose="05000000000000000000" pitchFamily="2" charset="2"/>
              <a:buChar char="v"/>
            </a:pPr>
            <a:r>
              <a:rPr lang="cs-CZ" dirty="0"/>
              <a:t> snímek </a:t>
            </a:r>
            <a:r>
              <a:rPr lang="cs-CZ" sz="3600" b="1" dirty="0">
                <a:solidFill>
                  <a:srgbClr val="002060"/>
                </a:solidFill>
              </a:rPr>
              <a:t>77</a:t>
            </a:r>
          </a:p>
          <a:p>
            <a:pPr>
              <a:buFont typeface="Wingdings" panose="05000000000000000000" pitchFamily="2" charset="2"/>
              <a:buChar char="v"/>
            </a:pPr>
            <a:endParaRPr lang="cs-CZ" dirty="0"/>
          </a:p>
        </p:txBody>
      </p:sp>
    </p:spTree>
    <p:extLst>
      <p:ext uri="{BB962C8B-B14F-4D97-AF65-F5344CB8AC3E}">
        <p14:creationId xmlns:p14="http://schemas.microsoft.com/office/powerpoint/2010/main" val="32061462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8229600" cy="1224136"/>
          </a:xfrm>
        </p:spPr>
        <p:txBody>
          <a:bodyPr>
            <a:noAutofit/>
          </a:bodyPr>
          <a:lstStyle/>
          <a:p>
            <a:r>
              <a:rPr lang="cs-CZ" sz="4000" b="1" dirty="0">
                <a:solidFill>
                  <a:srgbClr val="002060"/>
                </a:solidFill>
              </a:rPr>
              <a:t>Podstata konceptu 4IR,                               resp. projektů a vizí i4.0 </a:t>
            </a:r>
          </a:p>
        </p:txBody>
      </p:sp>
      <p:sp>
        <p:nvSpPr>
          <p:cNvPr id="3" name="Zástupný symbol pro obsah 2"/>
          <p:cNvSpPr>
            <a:spLocks noGrp="1"/>
          </p:cNvSpPr>
          <p:nvPr>
            <p:ph idx="1"/>
          </p:nvPr>
        </p:nvSpPr>
        <p:spPr>
          <a:xfrm>
            <a:off x="323528" y="1700808"/>
            <a:ext cx="8640960" cy="5256584"/>
          </a:xfrm>
        </p:spPr>
        <p:txBody>
          <a:bodyPr>
            <a:noAutofit/>
          </a:bodyPr>
          <a:lstStyle/>
          <a:p>
            <a:pPr>
              <a:buFont typeface="Wingdings" panose="05000000000000000000" pitchFamily="2" charset="2"/>
              <a:buChar char="§"/>
            </a:pPr>
            <a:r>
              <a:rPr lang="cs-CZ" sz="2800" dirty="0"/>
              <a:t>4IR je propagandisticky </a:t>
            </a:r>
            <a:r>
              <a:rPr lang="cs-CZ" sz="2800" b="1" dirty="0"/>
              <a:t>směřován k laické veřejnosti, médiím a politikům </a:t>
            </a:r>
            <a:r>
              <a:rPr lang="cs-CZ" sz="2400" dirty="0"/>
              <a:t>(= projekt, jak obnovit důvěru v systém, Západ a Evropu, otřesenou z Velké recese, ze které se – </a:t>
            </a:r>
            <a:r>
              <a:rPr lang="cs-CZ" sz="2400" b="1" dirty="0"/>
              <a:t>stále více zaostávající – Evropa</a:t>
            </a:r>
            <a:r>
              <a:rPr lang="cs-CZ" sz="2400" dirty="0"/>
              <a:t> vzpamatovává hůře než Asie)  </a:t>
            </a:r>
          </a:p>
          <a:p>
            <a:pPr>
              <a:buFont typeface="Wingdings" panose="05000000000000000000" pitchFamily="2" charset="2"/>
              <a:buChar char="§"/>
            </a:pPr>
            <a:r>
              <a:rPr lang="cs-CZ" sz="2800" dirty="0"/>
              <a:t>i4.0 bývá </a:t>
            </a:r>
            <a:r>
              <a:rPr lang="cs-CZ" sz="2800" b="1" dirty="0"/>
              <a:t>interpretován i medializován přehnaně a utopisticky </a:t>
            </a:r>
            <a:r>
              <a:rPr lang="cs-CZ" sz="2400" b="1" dirty="0"/>
              <a:t>(naivní technooptimismus) </a:t>
            </a:r>
            <a:r>
              <a:rPr lang="cs-CZ" sz="2400" dirty="0"/>
              <a:t>a je prošpikovaný vzletnými deklamacemi ohledně převratnosti 4IR, </a:t>
            </a:r>
            <a:r>
              <a:rPr lang="cs-CZ" sz="2400" b="1" dirty="0"/>
              <a:t>využívá známé fráze konceptů ekonomiky postindustriální, informační, znalostní, digitální či síťové, ale i postkapitalistické</a:t>
            </a:r>
            <a:r>
              <a:rPr lang="cs-CZ" sz="2400" dirty="0"/>
              <a:t> apod. </a:t>
            </a:r>
          </a:p>
          <a:p>
            <a:pPr>
              <a:buFont typeface="Wingdings" panose="05000000000000000000" pitchFamily="2" charset="2"/>
              <a:buChar char="§"/>
            </a:pPr>
            <a:r>
              <a:rPr lang="cs-CZ" sz="2800" b="1" dirty="0"/>
              <a:t>další etapa </a:t>
            </a:r>
            <a:r>
              <a:rPr lang="cs-CZ" sz="2400" dirty="0"/>
              <a:t>(např.  informační revoluce, </a:t>
            </a:r>
            <a:r>
              <a:rPr lang="cs-CZ" sz="2400" b="1" dirty="0"/>
              <a:t>masová digitalizace, robotizace a automatizace </a:t>
            </a:r>
            <a:r>
              <a:rPr lang="cs-CZ" sz="2400" dirty="0"/>
              <a:t>nejen výroby) spíše nežli </a:t>
            </a:r>
            <a:r>
              <a:rPr lang="cs-CZ" sz="2400" i="1" dirty="0"/>
              <a:t>„epochální převrat“</a:t>
            </a:r>
            <a:r>
              <a:rPr lang="cs-CZ" sz="2400" dirty="0"/>
              <a:t>, revoluce celospolečenská či fatální civilizační změna</a:t>
            </a:r>
            <a:r>
              <a:rPr lang="cs-CZ" sz="2800" dirty="0"/>
              <a:t> </a:t>
            </a:r>
          </a:p>
          <a:p>
            <a:endParaRPr lang="cs-CZ" sz="2000" dirty="0"/>
          </a:p>
        </p:txBody>
      </p:sp>
    </p:spTree>
    <p:extLst>
      <p:ext uri="{BB962C8B-B14F-4D97-AF65-F5344CB8AC3E}">
        <p14:creationId xmlns:p14="http://schemas.microsoft.com/office/powerpoint/2010/main" val="148075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576064"/>
          </a:xfrm>
        </p:spPr>
        <p:txBody>
          <a:bodyPr>
            <a:normAutofit fontScale="90000"/>
          </a:bodyPr>
          <a:lstStyle/>
          <a:p>
            <a:r>
              <a:rPr lang="cs-CZ" altLang="cs-CZ" dirty="0">
                <a:solidFill>
                  <a:srgbClr val="002060"/>
                </a:solidFill>
              </a:rPr>
              <a:t>Nové trendy </a:t>
            </a:r>
            <a:r>
              <a:rPr lang="cs-CZ" altLang="cs-CZ" b="1" dirty="0">
                <a:solidFill>
                  <a:srgbClr val="002060"/>
                </a:solidFill>
              </a:rPr>
              <a:t>makroekonomie</a:t>
            </a:r>
            <a:r>
              <a:rPr lang="cs-CZ" altLang="cs-CZ" dirty="0">
                <a:solidFill>
                  <a:srgbClr val="002060"/>
                </a:solidFill>
              </a:rPr>
              <a:t>              na počátku 21. století</a:t>
            </a:r>
            <a:br>
              <a:rPr lang="cs-CZ" altLang="cs-CZ" dirty="0"/>
            </a:br>
            <a:endParaRPr lang="cs-CZ" dirty="0"/>
          </a:p>
        </p:txBody>
      </p:sp>
      <p:sp>
        <p:nvSpPr>
          <p:cNvPr id="3" name="Zástupný symbol pro obsah 2"/>
          <p:cNvSpPr>
            <a:spLocks noGrp="1"/>
          </p:cNvSpPr>
          <p:nvPr>
            <p:ph idx="1"/>
          </p:nvPr>
        </p:nvSpPr>
        <p:spPr>
          <a:xfrm>
            <a:off x="457200" y="1196752"/>
            <a:ext cx="8229600" cy="5661248"/>
          </a:xfrm>
        </p:spPr>
        <p:txBody>
          <a:bodyPr>
            <a:normAutofit fontScale="77500" lnSpcReduction="20000"/>
          </a:bodyPr>
          <a:lstStyle/>
          <a:p>
            <a:pPr>
              <a:lnSpc>
                <a:spcPct val="90000"/>
              </a:lnSpc>
              <a:buFont typeface="Wingdings" panose="05000000000000000000" pitchFamily="2" charset="2"/>
              <a:buChar char="§"/>
              <a:defRPr/>
            </a:pPr>
            <a:r>
              <a:rPr lang="cs-CZ" altLang="cs-CZ" sz="3600" dirty="0"/>
              <a:t>důraz na </a:t>
            </a:r>
            <a:r>
              <a:rPr lang="cs-CZ" altLang="cs-CZ" sz="3600" b="1" dirty="0"/>
              <a:t>otevřenost </a:t>
            </a:r>
            <a:r>
              <a:rPr lang="cs-CZ" altLang="cs-CZ" sz="3600" dirty="0"/>
              <a:t>ekonomik </a:t>
            </a:r>
            <a:r>
              <a:rPr lang="cs-CZ" altLang="cs-CZ" sz="3100" dirty="0"/>
              <a:t>(koncipování textů mezinárodní ekonomie, s propojením mikro- a makro)</a:t>
            </a:r>
          </a:p>
          <a:p>
            <a:pPr>
              <a:lnSpc>
                <a:spcPct val="90000"/>
              </a:lnSpc>
              <a:buFont typeface="Wingdings" panose="05000000000000000000" pitchFamily="2" charset="2"/>
              <a:buChar char="§"/>
              <a:defRPr/>
            </a:pPr>
            <a:r>
              <a:rPr lang="cs-CZ" altLang="cs-CZ" sz="3600" dirty="0"/>
              <a:t>důraz na </a:t>
            </a:r>
            <a:r>
              <a:rPr lang="cs-CZ" altLang="cs-CZ" sz="3600" b="1" dirty="0"/>
              <a:t>růst </a:t>
            </a:r>
            <a:r>
              <a:rPr lang="cs-CZ" altLang="cs-CZ" sz="3100" dirty="0"/>
              <a:t>(teorie endogenního růstu)</a:t>
            </a:r>
          </a:p>
          <a:p>
            <a:pPr>
              <a:lnSpc>
                <a:spcPct val="90000"/>
              </a:lnSpc>
              <a:buFont typeface="Wingdings" panose="05000000000000000000" pitchFamily="2" charset="2"/>
              <a:buChar char="§"/>
              <a:defRPr/>
            </a:pPr>
            <a:r>
              <a:rPr lang="cs-CZ" altLang="cs-CZ" sz="3600" dirty="0"/>
              <a:t>problematika </a:t>
            </a:r>
            <a:r>
              <a:rPr lang="cs-CZ" altLang="cs-CZ" sz="3600" b="1" dirty="0"/>
              <a:t>krizí</a:t>
            </a:r>
            <a:r>
              <a:rPr lang="cs-CZ" altLang="cs-CZ" sz="3600" dirty="0"/>
              <a:t> </a:t>
            </a:r>
            <a:r>
              <a:rPr lang="cs-CZ" altLang="cs-CZ" sz="3100" dirty="0"/>
              <a:t>(zejména finančních) </a:t>
            </a:r>
          </a:p>
          <a:p>
            <a:pPr>
              <a:lnSpc>
                <a:spcPct val="90000"/>
              </a:lnSpc>
              <a:buFont typeface="Wingdings" panose="05000000000000000000" pitchFamily="2" charset="2"/>
              <a:buChar char="§"/>
              <a:defRPr/>
            </a:pPr>
            <a:r>
              <a:rPr lang="cs-CZ" altLang="cs-CZ" dirty="0"/>
              <a:t>formální </a:t>
            </a:r>
            <a:r>
              <a:rPr lang="cs-CZ" altLang="cs-CZ" sz="3600" b="1" dirty="0"/>
              <a:t>oddělení různých období</a:t>
            </a:r>
            <a:r>
              <a:rPr lang="cs-CZ" altLang="cs-CZ" sz="3600" dirty="0"/>
              <a:t>                                   </a:t>
            </a:r>
            <a:r>
              <a:rPr lang="cs-CZ" altLang="cs-CZ" sz="3100" dirty="0"/>
              <a:t>(krátká – modely keynesiánské, delší – přístupy neoklasické)</a:t>
            </a:r>
          </a:p>
          <a:p>
            <a:pPr>
              <a:lnSpc>
                <a:spcPct val="90000"/>
              </a:lnSpc>
              <a:buFont typeface="Wingdings" panose="05000000000000000000" pitchFamily="2" charset="2"/>
              <a:buChar char="§"/>
              <a:defRPr/>
            </a:pPr>
            <a:r>
              <a:rPr lang="cs-CZ" altLang="cs-CZ" sz="3600" dirty="0"/>
              <a:t>snaha o</a:t>
            </a:r>
            <a:r>
              <a:rPr lang="cs-CZ" altLang="cs-CZ" sz="3600" b="1" dirty="0"/>
              <a:t> propojení a znovuobnovení konsensu                                 </a:t>
            </a:r>
            <a:r>
              <a:rPr lang="cs-CZ" altLang="cs-CZ" sz="3600" dirty="0"/>
              <a:t> </a:t>
            </a:r>
            <a:r>
              <a:rPr lang="cs-CZ" altLang="cs-CZ" sz="3100" dirty="0"/>
              <a:t>(např. paradigma MP na cílování inflace)</a:t>
            </a:r>
          </a:p>
          <a:p>
            <a:pPr>
              <a:lnSpc>
                <a:spcPct val="90000"/>
              </a:lnSpc>
              <a:buFont typeface="Wingdings" panose="05000000000000000000" pitchFamily="2" charset="2"/>
              <a:buChar char="§"/>
              <a:defRPr/>
            </a:pPr>
            <a:r>
              <a:rPr lang="cs-CZ" altLang="cs-CZ" b="1" dirty="0"/>
              <a:t>?</a:t>
            </a:r>
            <a:r>
              <a:rPr lang="cs-CZ" altLang="cs-CZ" dirty="0"/>
              <a:t> </a:t>
            </a:r>
            <a:r>
              <a:rPr lang="cs-CZ" altLang="cs-CZ" sz="3600" b="1" dirty="0"/>
              <a:t>perspektiv </a:t>
            </a:r>
            <a:r>
              <a:rPr lang="cs-CZ" altLang="cs-CZ" sz="3600" b="1" dirty="0" err="1"/>
              <a:t>makroteorie</a:t>
            </a:r>
            <a:r>
              <a:rPr lang="cs-CZ" altLang="cs-CZ" sz="3600" b="1" dirty="0"/>
              <a:t> </a:t>
            </a:r>
            <a:r>
              <a:rPr lang="cs-CZ" altLang="cs-CZ" sz="3100" dirty="0"/>
              <a:t>(posilování přístupů nové keynesiánské ekonomie, nové podoby neoklasiky, </a:t>
            </a:r>
            <a:r>
              <a:rPr lang="cs-CZ" altLang="cs-CZ" sz="3100" dirty="0" err="1"/>
              <a:t>postkeynesiánské</a:t>
            </a:r>
            <a:r>
              <a:rPr lang="cs-CZ" altLang="cs-CZ" sz="3100" dirty="0"/>
              <a:t> endogenní peníze </a:t>
            </a:r>
            <a:r>
              <a:rPr lang="cs-CZ" altLang="cs-CZ" sz="3100" dirty="0" err="1"/>
              <a:t>etc</a:t>
            </a:r>
            <a:r>
              <a:rPr lang="cs-CZ" altLang="cs-CZ" sz="3100" dirty="0"/>
              <a:t>.)</a:t>
            </a:r>
          </a:p>
          <a:p>
            <a:pPr>
              <a:lnSpc>
                <a:spcPct val="90000"/>
              </a:lnSpc>
              <a:buFont typeface="Wingdings" panose="05000000000000000000" pitchFamily="2" charset="2"/>
              <a:buChar char="§"/>
              <a:defRPr/>
            </a:pPr>
            <a:r>
              <a:rPr lang="cs-CZ" altLang="cs-CZ" b="1" dirty="0"/>
              <a:t>? </a:t>
            </a:r>
            <a:r>
              <a:rPr lang="cs-CZ" altLang="cs-CZ" dirty="0"/>
              <a:t>hledání výchozího modelu </a:t>
            </a:r>
            <a:r>
              <a:rPr lang="cs-CZ" altLang="cs-CZ" sz="3100" dirty="0"/>
              <a:t>(IS-PC-MR, DSGE atd.) </a:t>
            </a:r>
          </a:p>
          <a:p>
            <a:pPr>
              <a:lnSpc>
                <a:spcPct val="90000"/>
              </a:lnSpc>
              <a:buFont typeface="Wingdings" panose="05000000000000000000" pitchFamily="2" charset="2"/>
              <a:buChar char="§"/>
              <a:defRPr/>
            </a:pPr>
            <a:r>
              <a:rPr lang="cs-CZ" altLang="cs-CZ" b="1" dirty="0"/>
              <a:t>?</a:t>
            </a:r>
            <a:r>
              <a:rPr lang="cs-CZ" altLang="cs-CZ" dirty="0"/>
              <a:t> poskytuje standardní </a:t>
            </a:r>
            <a:r>
              <a:rPr lang="cs-CZ" altLang="cs-CZ" dirty="0" err="1"/>
              <a:t>makroteorie</a:t>
            </a:r>
            <a:r>
              <a:rPr lang="cs-CZ" altLang="cs-CZ" dirty="0"/>
              <a:t> adekvátní obraz  (post)globálního světa a odpovídá na nové otázky i výzvy</a:t>
            </a:r>
          </a:p>
          <a:p>
            <a:pPr marL="0" indent="0">
              <a:lnSpc>
                <a:spcPct val="90000"/>
              </a:lnSpc>
              <a:buNone/>
              <a:defRPr/>
            </a:pPr>
            <a:r>
              <a:rPr lang="cs-CZ" altLang="cs-CZ" sz="3100" dirty="0"/>
              <a:t>     (problémy ne-predikce Velké recese i její zpětného</a:t>
            </a:r>
          </a:p>
          <a:p>
            <a:pPr marL="0" indent="0">
              <a:lnSpc>
                <a:spcPct val="90000"/>
              </a:lnSpc>
              <a:buNone/>
              <a:defRPr/>
            </a:pPr>
            <a:r>
              <a:rPr lang="cs-CZ" altLang="cs-CZ" sz="3100" dirty="0"/>
              <a:t>     teoretického vysvětlení, robotizace, demografické posuny,</a:t>
            </a:r>
          </a:p>
          <a:p>
            <a:pPr marL="0" indent="0">
              <a:lnSpc>
                <a:spcPct val="90000"/>
              </a:lnSpc>
              <a:buNone/>
              <a:defRPr/>
            </a:pPr>
            <a:r>
              <a:rPr lang="cs-CZ" altLang="cs-CZ" sz="3100" dirty="0"/>
              <a:t>     krize nejenom v souvislosti s pandemií atd.)</a:t>
            </a:r>
            <a:endParaRPr lang="cs-CZ" sz="3100" dirty="0"/>
          </a:p>
        </p:txBody>
      </p:sp>
    </p:spTree>
    <p:extLst>
      <p:ext uri="{BB962C8B-B14F-4D97-AF65-F5344CB8AC3E}">
        <p14:creationId xmlns:p14="http://schemas.microsoft.com/office/powerpoint/2010/main" val="2545441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C4AFB1-512B-4EF3-A87D-3BA3011F6960}"/>
              </a:ext>
            </a:extLst>
          </p:cNvPr>
          <p:cNvSpPr>
            <a:spLocks noGrp="1"/>
          </p:cNvSpPr>
          <p:nvPr>
            <p:ph type="title"/>
          </p:nvPr>
        </p:nvSpPr>
        <p:spPr>
          <a:xfrm>
            <a:off x="251520" y="404664"/>
            <a:ext cx="8568952" cy="936104"/>
          </a:xfrm>
        </p:spPr>
        <p:txBody>
          <a:bodyPr>
            <a:noAutofit/>
          </a:bodyPr>
          <a:lstStyle/>
          <a:p>
            <a:r>
              <a:rPr lang="cs-CZ" sz="4000" b="1" dirty="0" err="1"/>
              <a:t>Technooptimistické</a:t>
            </a:r>
            <a:r>
              <a:rPr lang="cs-CZ" sz="4000" b="1" dirty="0"/>
              <a:t> přehlížení rizik</a:t>
            </a:r>
          </a:p>
        </p:txBody>
      </p:sp>
      <p:sp>
        <p:nvSpPr>
          <p:cNvPr id="3" name="Zástupný obsah 2">
            <a:extLst>
              <a:ext uri="{FF2B5EF4-FFF2-40B4-BE49-F238E27FC236}">
                <a16:creationId xmlns:a16="http://schemas.microsoft.com/office/drawing/2014/main" id="{397F3455-8D20-4644-829B-B5E4ADD06193}"/>
              </a:ext>
            </a:extLst>
          </p:cNvPr>
          <p:cNvSpPr>
            <a:spLocks noGrp="1"/>
          </p:cNvSpPr>
          <p:nvPr>
            <p:ph idx="1"/>
          </p:nvPr>
        </p:nvSpPr>
        <p:spPr>
          <a:xfrm>
            <a:off x="251520" y="1484784"/>
            <a:ext cx="8363272" cy="5373216"/>
          </a:xfrm>
        </p:spPr>
        <p:txBody>
          <a:bodyPr>
            <a:normAutofit fontScale="92500" lnSpcReduction="10000"/>
          </a:bodyPr>
          <a:lstStyle/>
          <a:p>
            <a:pPr>
              <a:buFont typeface="Wingdings" panose="05000000000000000000" pitchFamily="2" charset="2"/>
              <a:buChar char="§"/>
            </a:pPr>
            <a:r>
              <a:rPr lang="cs-CZ" sz="3200" dirty="0"/>
              <a:t>i4.0 se </a:t>
            </a:r>
            <a:r>
              <a:rPr lang="cs-CZ" sz="3200" b="1" dirty="0"/>
              <a:t>zaklíná širokými dopady nejenom na průmysl</a:t>
            </a:r>
            <a:r>
              <a:rPr lang="cs-CZ" sz="3200" dirty="0"/>
              <a:t>, přičemž se ale na tento soustředí              </a:t>
            </a:r>
            <a:r>
              <a:rPr lang="cs-CZ" sz="2800" dirty="0"/>
              <a:t>(ostatní sféry pouze v rovině obecných proklamací a frází)</a:t>
            </a:r>
          </a:p>
          <a:p>
            <a:pPr>
              <a:buFont typeface="Wingdings" panose="05000000000000000000" pitchFamily="2" charset="2"/>
              <a:buChar char="§"/>
            </a:pPr>
            <a:r>
              <a:rPr lang="cs-CZ" sz="3200" b="1" dirty="0"/>
              <a:t>negativa a rizika z technologií i4.0 </a:t>
            </a:r>
            <a:r>
              <a:rPr lang="cs-CZ" sz="3200" dirty="0"/>
              <a:t>se bagatelizují </a:t>
            </a:r>
            <a:r>
              <a:rPr lang="cs-CZ" sz="2600" dirty="0"/>
              <a:t>(</a:t>
            </a:r>
            <a:r>
              <a:rPr lang="cs-CZ" sz="2600" b="1" dirty="0"/>
              <a:t>nebudou dostupné všem</a:t>
            </a:r>
            <a:r>
              <a:rPr lang="cs-CZ" sz="2600" dirty="0"/>
              <a:t>, nebudou zadarmo, prospěch mají realizovat země vyspělé, </a:t>
            </a:r>
            <a:r>
              <a:rPr lang="cs-CZ" sz="2600" b="1" dirty="0"/>
              <a:t>? BRICS</a:t>
            </a:r>
            <a:r>
              <a:rPr lang="cs-CZ" sz="2600" dirty="0"/>
              <a:t>, Asie, technologie </a:t>
            </a:r>
            <a:r>
              <a:rPr lang="cs-CZ" sz="2600" b="1" dirty="0"/>
              <a:t>prohlubují nerovnosti</a:t>
            </a:r>
            <a:r>
              <a:rPr lang="cs-CZ" sz="2600" dirty="0"/>
              <a:t>, rostou ohrožení – </a:t>
            </a:r>
            <a:r>
              <a:rPr lang="cs-CZ" sz="2600" b="1" dirty="0"/>
              <a:t>globální digitální gulag se zeleným nátěrem</a:t>
            </a:r>
            <a:r>
              <a:rPr lang="cs-CZ" sz="2600" dirty="0"/>
              <a:t>, </a:t>
            </a:r>
            <a:r>
              <a:rPr lang="cs-CZ" sz="2600" i="1" dirty="0"/>
              <a:t>„Velký Bratr“ </a:t>
            </a:r>
            <a:r>
              <a:rPr lang="cs-CZ" sz="2600" dirty="0"/>
              <a:t>–</a:t>
            </a:r>
            <a:r>
              <a:rPr lang="cs-CZ" sz="2600" i="1" dirty="0"/>
              <a:t> </a:t>
            </a:r>
            <a:r>
              <a:rPr lang="cs-CZ" sz="2600" b="1" dirty="0"/>
              <a:t>sledování, kontrola, manipulace</a:t>
            </a:r>
            <a:r>
              <a:rPr lang="cs-CZ" sz="2600" dirty="0"/>
              <a:t>, digitální demence, individualizace a fragmentace) </a:t>
            </a:r>
          </a:p>
          <a:p>
            <a:pPr>
              <a:buFont typeface="Wingdings" panose="05000000000000000000" pitchFamily="2" charset="2"/>
              <a:buChar char="§"/>
            </a:pPr>
            <a:r>
              <a:rPr lang="cs-CZ" sz="2800" dirty="0"/>
              <a:t>změny (převratné i méně převratné) se nebudou týkat všech (lidí, regionů, ani zemí) a                                                     </a:t>
            </a:r>
            <a:r>
              <a:rPr lang="cs-CZ" sz="3200" b="1" dirty="0"/>
              <a:t>4IR nemá mít pouze vítěze</a:t>
            </a:r>
            <a:r>
              <a:rPr lang="cs-CZ" sz="2600" b="1" dirty="0"/>
              <a:t>, </a:t>
            </a:r>
            <a:r>
              <a:rPr lang="cs-CZ" sz="2600" dirty="0"/>
              <a:t>ale v neposlední řadě                  (a možná především) i</a:t>
            </a:r>
            <a:r>
              <a:rPr lang="cs-CZ" sz="2600" b="1" dirty="0"/>
              <a:t> četné poražené</a:t>
            </a:r>
            <a:r>
              <a:rPr lang="cs-CZ" sz="2600" dirty="0"/>
              <a:t> </a:t>
            </a:r>
          </a:p>
          <a:p>
            <a:pPr>
              <a:buFont typeface="Wingdings" panose="05000000000000000000" pitchFamily="2" charset="2"/>
              <a:buChar char="§"/>
            </a:pPr>
            <a:endParaRPr lang="cs-CZ" sz="2800" dirty="0"/>
          </a:p>
          <a:p>
            <a:endParaRPr lang="cs-CZ" dirty="0"/>
          </a:p>
        </p:txBody>
      </p:sp>
    </p:spTree>
    <p:extLst>
      <p:ext uri="{BB962C8B-B14F-4D97-AF65-F5344CB8AC3E}">
        <p14:creationId xmlns:p14="http://schemas.microsoft.com/office/powerpoint/2010/main" val="28238357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3671B1-ED7E-4E40-BD87-9535CCD2B93A}"/>
              </a:ext>
            </a:extLst>
          </p:cNvPr>
          <p:cNvSpPr>
            <a:spLocks noGrp="1"/>
          </p:cNvSpPr>
          <p:nvPr>
            <p:ph type="title"/>
          </p:nvPr>
        </p:nvSpPr>
        <p:spPr>
          <a:xfrm>
            <a:off x="457200" y="274638"/>
            <a:ext cx="8229600" cy="1930226"/>
          </a:xfrm>
        </p:spPr>
        <p:txBody>
          <a:bodyPr>
            <a:normAutofit fontScale="90000"/>
          </a:bodyPr>
          <a:lstStyle/>
          <a:p>
            <a:r>
              <a:rPr lang="cs-CZ" b="1" dirty="0"/>
              <a:t>Země mající profitovat z 4IR</a:t>
            </a:r>
            <a:br>
              <a:rPr lang="cs-CZ" sz="1800" dirty="0"/>
            </a:br>
            <a:r>
              <a:rPr lang="cs-CZ" sz="1800" i="1" dirty="0"/>
              <a:t>dle švýcarské banky UBS – </a:t>
            </a:r>
            <a:r>
              <a:rPr lang="cs-CZ" sz="2200" b="1" i="1" dirty="0"/>
              <a:t>žebříček zemí, které mají i4.0 v příštích 20 letech nejvíce využít ve svůj prospěch</a:t>
            </a:r>
            <a:r>
              <a:rPr lang="cs-CZ" sz="2000" i="1" dirty="0"/>
              <a:t>, průvodními jevy 4IR je zejména </a:t>
            </a:r>
            <a:r>
              <a:rPr lang="cs-CZ" sz="2200" b="1" i="1" dirty="0"/>
              <a:t>automatizace a robotizace</a:t>
            </a:r>
            <a:r>
              <a:rPr lang="cs-CZ" sz="1800" i="1" dirty="0"/>
              <a:t>, zohledněna je flexibilita pracovního trhu a zaměstnanců, připravenost vzdělávacího systému na nadcházející změny, odvětvová struktura ekonomiky, právní systém i ochranu soukromého vlastnictví</a:t>
            </a:r>
          </a:p>
        </p:txBody>
      </p:sp>
      <p:sp>
        <p:nvSpPr>
          <p:cNvPr id="3" name="Zástupný symbol pro obsah 2">
            <a:extLst>
              <a:ext uri="{FF2B5EF4-FFF2-40B4-BE49-F238E27FC236}">
                <a16:creationId xmlns:a16="http://schemas.microsoft.com/office/drawing/2014/main" id="{BA14ECDB-B946-4684-A474-30AAF133ED73}"/>
              </a:ext>
            </a:extLst>
          </p:cNvPr>
          <p:cNvSpPr>
            <a:spLocks noGrp="1"/>
          </p:cNvSpPr>
          <p:nvPr>
            <p:ph idx="1"/>
          </p:nvPr>
        </p:nvSpPr>
        <p:spPr>
          <a:xfrm>
            <a:off x="457200" y="2348880"/>
            <a:ext cx="8435280" cy="4392488"/>
          </a:xfrm>
        </p:spPr>
        <p:txBody>
          <a:bodyPr>
            <a:normAutofit/>
          </a:bodyPr>
          <a:lstStyle/>
          <a:p>
            <a:pPr>
              <a:buFont typeface="Wingdings" panose="05000000000000000000" pitchFamily="2" charset="2"/>
              <a:buChar char="§"/>
            </a:pPr>
            <a:r>
              <a:rPr lang="cs-CZ" sz="1400" b="1" dirty="0"/>
              <a:t>Švýcarsko </a:t>
            </a:r>
            <a:r>
              <a:rPr lang="cs-CZ" sz="1400" dirty="0"/>
              <a:t>(silné stránky </a:t>
            </a:r>
            <a:r>
              <a:rPr lang="cs-CZ" sz="1400" b="1" dirty="0"/>
              <a:t>+</a:t>
            </a:r>
            <a:r>
              <a:rPr lang="cs-CZ" sz="1400" dirty="0"/>
              <a:t>: vzdělávací systém, flexibilita trhu práce, ekonomická infrastruktura, slabé stránky </a:t>
            </a:r>
            <a:r>
              <a:rPr lang="cs-CZ" sz="1400" b="1" dirty="0"/>
              <a:t>-</a:t>
            </a:r>
            <a:r>
              <a:rPr lang="cs-CZ" sz="1400" dirty="0"/>
              <a:t>: právní systém)</a:t>
            </a:r>
          </a:p>
          <a:p>
            <a:pPr>
              <a:buFont typeface="Wingdings" panose="05000000000000000000" pitchFamily="2" charset="2"/>
              <a:buChar char="§"/>
            </a:pPr>
            <a:r>
              <a:rPr lang="cs-CZ" sz="1400" b="1" dirty="0"/>
              <a:t>Singapur </a:t>
            </a:r>
            <a:r>
              <a:rPr lang="cs-CZ" sz="1400" dirty="0"/>
              <a:t>(</a:t>
            </a:r>
            <a:r>
              <a:rPr lang="cs-CZ" sz="1400" b="1" dirty="0"/>
              <a:t>+</a:t>
            </a:r>
            <a:r>
              <a:rPr lang="cs-CZ" sz="1400" dirty="0"/>
              <a:t>:</a:t>
            </a:r>
            <a:r>
              <a:rPr lang="cs-CZ" sz="1400" b="1" dirty="0"/>
              <a:t> </a:t>
            </a:r>
            <a:r>
              <a:rPr lang="cs-CZ" sz="1400" dirty="0"/>
              <a:t>dovednosti zaměstnanců, ekonomická infrastruktura, </a:t>
            </a:r>
            <a:r>
              <a:rPr lang="cs-CZ" sz="1400" b="1" dirty="0"/>
              <a:t>-</a:t>
            </a:r>
            <a:r>
              <a:rPr lang="cs-CZ" sz="1400" dirty="0"/>
              <a:t>: vzdělávací systém)</a:t>
            </a:r>
          </a:p>
          <a:p>
            <a:pPr>
              <a:buFont typeface="Wingdings" panose="05000000000000000000" pitchFamily="2" charset="2"/>
              <a:buChar char="§"/>
            </a:pPr>
            <a:r>
              <a:rPr lang="cs-CZ" sz="1400" b="1" dirty="0"/>
              <a:t>Nizozemsko </a:t>
            </a:r>
            <a:r>
              <a:rPr lang="cs-CZ" sz="1400" dirty="0"/>
              <a:t>(</a:t>
            </a:r>
            <a:r>
              <a:rPr lang="cs-CZ" sz="1400" b="1" dirty="0"/>
              <a:t>+</a:t>
            </a:r>
            <a:r>
              <a:rPr lang="cs-CZ" sz="1400" dirty="0"/>
              <a:t>:</a:t>
            </a:r>
            <a:r>
              <a:rPr lang="cs-CZ" sz="1400" b="1" dirty="0"/>
              <a:t> </a:t>
            </a:r>
            <a:r>
              <a:rPr lang="cs-CZ" sz="1400" dirty="0"/>
              <a:t>dovednosti zaměstnanců, ekonomická infrastruktura, </a:t>
            </a:r>
            <a:r>
              <a:rPr lang="cs-CZ" sz="1400" b="1" dirty="0"/>
              <a:t>-</a:t>
            </a:r>
            <a:r>
              <a:rPr lang="cs-CZ" sz="1400" dirty="0"/>
              <a:t>: flexibilita trhu práce)</a:t>
            </a:r>
          </a:p>
          <a:p>
            <a:pPr>
              <a:buFont typeface="Wingdings" panose="05000000000000000000" pitchFamily="2" charset="2"/>
              <a:buChar char="§"/>
            </a:pPr>
            <a:r>
              <a:rPr lang="cs-CZ" sz="1400" b="1" dirty="0"/>
              <a:t>Finsko </a:t>
            </a:r>
            <a:r>
              <a:rPr lang="cs-CZ" sz="1400" dirty="0"/>
              <a:t>(</a:t>
            </a:r>
            <a:r>
              <a:rPr lang="cs-CZ" sz="1400" b="1" dirty="0"/>
              <a:t>+: </a:t>
            </a:r>
            <a:r>
              <a:rPr lang="cs-CZ" sz="1400" dirty="0"/>
              <a:t>právní systém, </a:t>
            </a:r>
            <a:r>
              <a:rPr lang="cs-CZ" sz="1400" b="1" dirty="0"/>
              <a:t>-</a:t>
            </a:r>
            <a:r>
              <a:rPr lang="cs-CZ" sz="1400" dirty="0"/>
              <a:t>: flexibilita trhu práce)</a:t>
            </a:r>
          </a:p>
          <a:p>
            <a:pPr>
              <a:buFont typeface="Wingdings" panose="05000000000000000000" pitchFamily="2" charset="2"/>
              <a:buChar char="§"/>
            </a:pPr>
            <a:r>
              <a:rPr lang="cs-CZ" sz="1400" b="1" dirty="0"/>
              <a:t>USA </a:t>
            </a:r>
            <a:r>
              <a:rPr lang="cs-CZ" sz="1400" dirty="0"/>
              <a:t>(</a:t>
            </a:r>
            <a:r>
              <a:rPr lang="cs-CZ" sz="1400" b="1" dirty="0"/>
              <a:t>+:</a:t>
            </a:r>
            <a:r>
              <a:rPr lang="cs-CZ" sz="1400" dirty="0"/>
              <a:t> flexibilita trhu práce, vzdělání a dovednosti zaměstnanců,</a:t>
            </a:r>
            <a:r>
              <a:rPr lang="cs-CZ" sz="1400" b="1" dirty="0"/>
              <a:t> -</a:t>
            </a:r>
            <a:r>
              <a:rPr lang="cs-CZ" sz="1400" dirty="0"/>
              <a:t>: právní systém)</a:t>
            </a:r>
          </a:p>
          <a:p>
            <a:pPr>
              <a:buFont typeface="Wingdings" panose="05000000000000000000" pitchFamily="2" charset="2"/>
              <a:buChar char="§"/>
            </a:pPr>
            <a:r>
              <a:rPr lang="cs-CZ" sz="1400" b="1" dirty="0"/>
              <a:t>Velká Británie </a:t>
            </a:r>
            <a:r>
              <a:rPr lang="cs-CZ" sz="1400" dirty="0"/>
              <a:t>(</a:t>
            </a:r>
            <a:r>
              <a:rPr lang="cs-CZ" sz="1400" b="1" dirty="0"/>
              <a:t>+</a:t>
            </a:r>
            <a:r>
              <a:rPr lang="cs-CZ" sz="1400" dirty="0"/>
              <a:t>:</a:t>
            </a:r>
            <a:r>
              <a:rPr lang="cs-CZ" sz="1400" b="1" dirty="0"/>
              <a:t> </a:t>
            </a:r>
            <a:r>
              <a:rPr lang="cs-CZ" sz="1400" dirty="0"/>
              <a:t>ekonomická infrastruktura, </a:t>
            </a:r>
            <a:r>
              <a:rPr lang="cs-CZ" sz="1400" b="1" dirty="0"/>
              <a:t>-</a:t>
            </a:r>
            <a:r>
              <a:rPr lang="cs-CZ" sz="1400" dirty="0"/>
              <a:t>: vzdělávací systém)</a:t>
            </a:r>
          </a:p>
          <a:p>
            <a:pPr>
              <a:buFont typeface="Wingdings" panose="05000000000000000000" pitchFamily="2" charset="2"/>
              <a:buChar char="§"/>
            </a:pPr>
            <a:r>
              <a:rPr lang="cs-CZ" sz="1400" b="1" dirty="0"/>
              <a:t>Hongkong </a:t>
            </a:r>
            <a:r>
              <a:rPr lang="cs-CZ" sz="1400" dirty="0"/>
              <a:t>(</a:t>
            </a:r>
            <a:r>
              <a:rPr lang="cs-CZ" sz="1400" b="1" dirty="0"/>
              <a:t>+</a:t>
            </a:r>
            <a:r>
              <a:rPr lang="cs-CZ" sz="1400" dirty="0"/>
              <a:t>:</a:t>
            </a:r>
            <a:r>
              <a:rPr lang="cs-CZ" sz="1400" b="1" dirty="0"/>
              <a:t> </a:t>
            </a:r>
            <a:r>
              <a:rPr lang="cs-CZ" sz="1400" dirty="0"/>
              <a:t>flexibilita trhu práce, </a:t>
            </a:r>
            <a:r>
              <a:rPr lang="cs-CZ" sz="1400" b="1" dirty="0"/>
              <a:t>-</a:t>
            </a:r>
            <a:r>
              <a:rPr lang="cs-CZ" sz="1400" dirty="0"/>
              <a:t>: vzdělávací systém)</a:t>
            </a:r>
          </a:p>
          <a:p>
            <a:pPr>
              <a:buFont typeface="Wingdings" panose="05000000000000000000" pitchFamily="2" charset="2"/>
              <a:buChar char="§"/>
            </a:pPr>
            <a:r>
              <a:rPr lang="cs-CZ" sz="1400" b="1" dirty="0"/>
              <a:t>Norsko </a:t>
            </a:r>
            <a:r>
              <a:rPr lang="cs-CZ" sz="1400" dirty="0"/>
              <a:t>(</a:t>
            </a:r>
            <a:r>
              <a:rPr lang="cs-CZ" sz="1400" b="1" dirty="0"/>
              <a:t>+</a:t>
            </a:r>
            <a:r>
              <a:rPr lang="cs-CZ" sz="1400" dirty="0"/>
              <a:t>:</a:t>
            </a:r>
            <a:r>
              <a:rPr lang="cs-CZ" sz="1400" b="1" dirty="0"/>
              <a:t> </a:t>
            </a:r>
            <a:r>
              <a:rPr lang="cs-CZ" sz="1400" dirty="0"/>
              <a:t>vzdělávací systém, právní systém, </a:t>
            </a:r>
            <a:r>
              <a:rPr lang="cs-CZ" sz="1400" b="1" dirty="0"/>
              <a:t>-</a:t>
            </a:r>
            <a:r>
              <a:rPr lang="cs-CZ" sz="1400" dirty="0"/>
              <a:t>: neuvedeny)</a:t>
            </a:r>
          </a:p>
          <a:p>
            <a:pPr>
              <a:buFont typeface="Wingdings" panose="05000000000000000000" pitchFamily="2" charset="2"/>
              <a:buChar char="§"/>
            </a:pPr>
            <a:r>
              <a:rPr lang="cs-CZ" sz="1400" b="1" dirty="0"/>
              <a:t>Dánsko </a:t>
            </a:r>
            <a:r>
              <a:rPr lang="cs-CZ" sz="1400" dirty="0"/>
              <a:t>(</a:t>
            </a:r>
            <a:r>
              <a:rPr lang="cs-CZ" sz="1400" b="1" dirty="0"/>
              <a:t>+</a:t>
            </a:r>
            <a:r>
              <a:rPr lang="cs-CZ" sz="1400" dirty="0"/>
              <a:t>:</a:t>
            </a:r>
            <a:r>
              <a:rPr lang="cs-CZ" sz="1400" b="1" dirty="0"/>
              <a:t> </a:t>
            </a:r>
            <a:r>
              <a:rPr lang="cs-CZ" sz="1400" dirty="0"/>
              <a:t>vzdělávací systém, flexibilita trhu práce, </a:t>
            </a:r>
            <a:r>
              <a:rPr lang="cs-CZ" sz="1400" b="1" dirty="0"/>
              <a:t>-</a:t>
            </a:r>
            <a:r>
              <a:rPr lang="cs-CZ" sz="1400" dirty="0"/>
              <a:t>: právní systém)</a:t>
            </a:r>
          </a:p>
          <a:p>
            <a:pPr>
              <a:buFont typeface="Wingdings" panose="05000000000000000000" pitchFamily="2" charset="2"/>
              <a:buChar char="§"/>
            </a:pPr>
            <a:r>
              <a:rPr lang="cs-CZ" sz="1400" b="1" dirty="0"/>
              <a:t>Nový Zéland </a:t>
            </a:r>
            <a:r>
              <a:rPr lang="cs-CZ" sz="1400" dirty="0"/>
              <a:t>(</a:t>
            </a:r>
            <a:r>
              <a:rPr lang="cs-CZ" sz="1400" b="1" dirty="0"/>
              <a:t>+</a:t>
            </a:r>
            <a:r>
              <a:rPr lang="cs-CZ" sz="1400" dirty="0"/>
              <a:t>: právní systém, ekonomická infrastruktura, </a:t>
            </a:r>
            <a:r>
              <a:rPr lang="cs-CZ" sz="1400" b="1" dirty="0"/>
              <a:t>-</a:t>
            </a:r>
            <a:r>
              <a:rPr lang="cs-CZ" sz="1400" dirty="0"/>
              <a:t>: vzdělávací systém)</a:t>
            </a:r>
          </a:p>
          <a:p>
            <a:r>
              <a:rPr lang="cs-CZ" sz="1400" b="1" dirty="0"/>
              <a:t>Švédsko </a:t>
            </a:r>
            <a:r>
              <a:rPr lang="cs-CZ" sz="1400" dirty="0"/>
              <a:t>(</a:t>
            </a:r>
            <a:r>
              <a:rPr lang="cs-CZ" sz="1400" b="1" dirty="0"/>
              <a:t>+</a:t>
            </a:r>
            <a:r>
              <a:rPr lang="cs-CZ" sz="1400" dirty="0"/>
              <a:t>:</a:t>
            </a:r>
            <a:r>
              <a:rPr lang="cs-CZ" sz="1400" b="1" dirty="0"/>
              <a:t> </a:t>
            </a:r>
            <a:r>
              <a:rPr lang="cs-CZ" sz="1400" dirty="0"/>
              <a:t>vzdělávací systém, </a:t>
            </a:r>
            <a:r>
              <a:rPr lang="cs-CZ" sz="1400" b="1" dirty="0"/>
              <a:t>-</a:t>
            </a:r>
            <a:r>
              <a:rPr lang="cs-CZ" sz="1400" dirty="0"/>
              <a:t>: právní systém)</a:t>
            </a:r>
          </a:p>
          <a:p>
            <a:r>
              <a:rPr lang="cs-CZ" sz="1400" b="1" dirty="0"/>
              <a:t>Japonsko </a:t>
            </a:r>
            <a:r>
              <a:rPr lang="cs-CZ" sz="1400" dirty="0"/>
              <a:t>(</a:t>
            </a:r>
            <a:r>
              <a:rPr lang="cs-CZ" sz="1400" b="1" dirty="0"/>
              <a:t>+</a:t>
            </a:r>
            <a:r>
              <a:rPr lang="cs-CZ" sz="1400" dirty="0"/>
              <a:t>:</a:t>
            </a:r>
            <a:r>
              <a:rPr lang="cs-CZ" sz="1400" b="1" dirty="0"/>
              <a:t> </a:t>
            </a:r>
            <a:r>
              <a:rPr lang="cs-CZ" sz="1400" dirty="0"/>
              <a:t>vzdělávací systém, ekonomická infrastruktura, </a:t>
            </a:r>
            <a:r>
              <a:rPr lang="cs-CZ" sz="1400" b="1" dirty="0"/>
              <a:t>-</a:t>
            </a:r>
            <a:r>
              <a:rPr lang="cs-CZ" sz="1400" dirty="0"/>
              <a:t>: flexibilita trhu práce, dovednosti zaměstnanců)</a:t>
            </a:r>
          </a:p>
          <a:p>
            <a:r>
              <a:rPr lang="cs-CZ" sz="1400" b="1" dirty="0"/>
              <a:t>Německo </a:t>
            </a:r>
            <a:r>
              <a:rPr lang="cs-CZ" sz="1400" dirty="0"/>
              <a:t>(</a:t>
            </a:r>
            <a:r>
              <a:rPr lang="cs-CZ" sz="1400" b="1" dirty="0"/>
              <a:t>+</a:t>
            </a:r>
            <a:r>
              <a:rPr lang="cs-CZ" sz="1400" dirty="0"/>
              <a:t>:</a:t>
            </a:r>
            <a:r>
              <a:rPr lang="cs-CZ" sz="1400" b="1" dirty="0"/>
              <a:t> </a:t>
            </a:r>
            <a:r>
              <a:rPr lang="cs-CZ" sz="1400" dirty="0"/>
              <a:t>vzdělávací systém, ekonomická infrastruktura, </a:t>
            </a:r>
            <a:r>
              <a:rPr lang="cs-CZ" sz="1400" b="1" dirty="0"/>
              <a:t>-</a:t>
            </a:r>
            <a:r>
              <a:rPr lang="cs-CZ" sz="1400" dirty="0"/>
              <a:t>: flexibilita trhu práce)</a:t>
            </a:r>
          </a:p>
          <a:p>
            <a:r>
              <a:rPr lang="cs-CZ" sz="1400" b="1" dirty="0"/>
              <a:t>Irsko </a:t>
            </a:r>
            <a:r>
              <a:rPr lang="cs-CZ" sz="1400" dirty="0"/>
              <a:t>(</a:t>
            </a:r>
            <a:r>
              <a:rPr lang="cs-CZ" sz="1400" b="1" dirty="0"/>
              <a:t>+</a:t>
            </a:r>
            <a:r>
              <a:rPr lang="cs-CZ" sz="1400" dirty="0"/>
              <a:t>: právní systém, flexibilita trhu práce, </a:t>
            </a:r>
            <a:r>
              <a:rPr lang="cs-CZ" sz="1400" b="1" dirty="0"/>
              <a:t>-</a:t>
            </a:r>
            <a:r>
              <a:rPr lang="cs-CZ" sz="1400" dirty="0"/>
              <a:t>: vzdělávací systém)</a:t>
            </a:r>
          </a:p>
          <a:p>
            <a:r>
              <a:rPr lang="cs-CZ" sz="1400" b="1" dirty="0"/>
              <a:t>Kanada</a:t>
            </a:r>
            <a:r>
              <a:rPr lang="cs-CZ" sz="1400" dirty="0"/>
              <a:t> (</a:t>
            </a:r>
            <a:r>
              <a:rPr lang="cs-CZ" sz="1400" b="1" dirty="0"/>
              <a:t>+</a:t>
            </a:r>
            <a:r>
              <a:rPr lang="cs-CZ" sz="1400" dirty="0"/>
              <a:t>: flexibilita trhu práce, </a:t>
            </a:r>
            <a:r>
              <a:rPr lang="cs-CZ" sz="1400" b="1" dirty="0"/>
              <a:t>-</a:t>
            </a:r>
            <a:r>
              <a:rPr lang="cs-CZ" sz="1400" dirty="0"/>
              <a:t>: vzdělávací systém)</a:t>
            </a:r>
          </a:p>
          <a:p>
            <a:r>
              <a:rPr lang="cs-CZ" sz="1400" b="1" dirty="0"/>
              <a:t>Tchaj-wan </a:t>
            </a:r>
            <a:r>
              <a:rPr lang="cs-CZ" sz="1400" dirty="0"/>
              <a:t>(</a:t>
            </a:r>
            <a:r>
              <a:rPr lang="cs-CZ" sz="1400" b="1" dirty="0"/>
              <a:t>+</a:t>
            </a:r>
            <a:r>
              <a:rPr lang="cs-CZ" sz="1400" dirty="0"/>
              <a:t>: úroveň vzdělání a dovednosti zaměstnanců, </a:t>
            </a:r>
            <a:r>
              <a:rPr lang="cs-CZ" sz="1400" b="1" dirty="0"/>
              <a:t>-</a:t>
            </a:r>
            <a:r>
              <a:rPr lang="cs-CZ" sz="1400" dirty="0"/>
              <a:t>: právní systém)</a:t>
            </a:r>
          </a:p>
          <a:p>
            <a:endParaRPr lang="cs-CZ" sz="1400" dirty="0"/>
          </a:p>
          <a:p>
            <a:endParaRPr lang="cs-CZ" sz="1200" dirty="0"/>
          </a:p>
          <a:p>
            <a:endParaRPr lang="cs-CZ" sz="1200" dirty="0"/>
          </a:p>
          <a:p>
            <a:pPr>
              <a:buFont typeface="Wingdings" panose="05000000000000000000" pitchFamily="2" charset="2"/>
              <a:buChar char="§"/>
            </a:pPr>
            <a:endParaRPr lang="cs-CZ" sz="1200" dirty="0"/>
          </a:p>
          <a:p>
            <a:endParaRPr lang="cs-CZ" dirty="0"/>
          </a:p>
        </p:txBody>
      </p:sp>
    </p:spTree>
    <p:extLst>
      <p:ext uri="{BB962C8B-B14F-4D97-AF65-F5344CB8AC3E}">
        <p14:creationId xmlns:p14="http://schemas.microsoft.com/office/powerpoint/2010/main" val="62960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720080"/>
          </a:xfrm>
        </p:spPr>
        <p:txBody>
          <a:bodyPr>
            <a:noAutofit/>
          </a:bodyPr>
          <a:lstStyle/>
          <a:p>
            <a:r>
              <a:rPr lang="cs-CZ" sz="4000" b="1" dirty="0">
                <a:solidFill>
                  <a:srgbClr val="002060"/>
                </a:solidFill>
              </a:rPr>
              <a:t>Otevření řady otázek</a:t>
            </a:r>
          </a:p>
        </p:txBody>
      </p:sp>
      <p:sp>
        <p:nvSpPr>
          <p:cNvPr id="3" name="Zástupný symbol pro obsah 2"/>
          <p:cNvSpPr>
            <a:spLocks noGrp="1"/>
          </p:cNvSpPr>
          <p:nvPr>
            <p:ph idx="1"/>
          </p:nvPr>
        </p:nvSpPr>
        <p:spPr>
          <a:xfrm>
            <a:off x="179513" y="980728"/>
            <a:ext cx="8784976" cy="5877272"/>
          </a:xfrm>
        </p:spPr>
        <p:txBody>
          <a:bodyPr>
            <a:normAutofit lnSpcReduction="10000"/>
          </a:bodyPr>
          <a:lstStyle/>
          <a:p>
            <a:pPr marL="342900" lvl="1" indent="-342900">
              <a:buFont typeface="Wingdings" panose="05000000000000000000" pitchFamily="2" charset="2"/>
              <a:buChar char="§"/>
            </a:pPr>
            <a:r>
              <a:rPr lang="cs-CZ" sz="2200" b="1" dirty="0"/>
              <a:t>?</a:t>
            </a:r>
            <a:r>
              <a:rPr lang="cs-CZ" sz="2200" dirty="0"/>
              <a:t> i4.0 a </a:t>
            </a:r>
            <a:r>
              <a:rPr lang="cs-CZ" b="1" dirty="0"/>
              <a:t>lokalizace, </a:t>
            </a:r>
            <a:r>
              <a:rPr lang="cs-CZ" b="1" dirty="0" err="1"/>
              <a:t>deglobalizace</a:t>
            </a:r>
            <a:r>
              <a:rPr lang="cs-CZ" b="1" dirty="0"/>
              <a:t>, desintegrace                        </a:t>
            </a:r>
            <a:r>
              <a:rPr lang="cs-CZ" sz="2200" dirty="0"/>
              <a:t>(návraty firem do mateřských zemí – </a:t>
            </a:r>
            <a:r>
              <a:rPr lang="cs-CZ" sz="2200" b="1" i="1" dirty="0"/>
              <a:t>„</a:t>
            </a:r>
            <a:r>
              <a:rPr lang="cs-CZ" sz="2200" b="1" i="1" dirty="0" err="1"/>
              <a:t>reshoring</a:t>
            </a:r>
            <a:r>
              <a:rPr lang="cs-CZ" sz="2200" b="1" i="1" dirty="0"/>
              <a:t>“</a:t>
            </a:r>
            <a:r>
              <a:rPr lang="cs-CZ" sz="2200" dirty="0"/>
              <a:t>, menší tlak na integraci EU, </a:t>
            </a:r>
            <a:r>
              <a:rPr lang="cs-CZ" sz="2200" dirty="0" err="1"/>
              <a:t>renacionalizace</a:t>
            </a:r>
            <a:r>
              <a:rPr lang="cs-CZ" sz="2200" dirty="0"/>
              <a:t>, </a:t>
            </a:r>
            <a:r>
              <a:rPr lang="cs-CZ" sz="2200" b="1" dirty="0" err="1"/>
              <a:t>reindustrializace</a:t>
            </a:r>
            <a:r>
              <a:rPr lang="cs-CZ" sz="2200" dirty="0"/>
              <a:t>)</a:t>
            </a:r>
          </a:p>
          <a:p>
            <a:pPr marL="342900" lvl="1" indent="-342900">
              <a:buFont typeface="Wingdings" panose="05000000000000000000" pitchFamily="2" charset="2"/>
              <a:buChar char="§"/>
            </a:pPr>
            <a:r>
              <a:rPr lang="cs-CZ" sz="2200" b="1" dirty="0"/>
              <a:t>?</a:t>
            </a:r>
            <a:r>
              <a:rPr lang="cs-CZ" sz="2200" dirty="0"/>
              <a:t> i4.0 a </a:t>
            </a:r>
            <a:r>
              <a:rPr lang="cs-CZ" b="1" dirty="0"/>
              <a:t>sdílení pomocí síťových struktur</a:t>
            </a:r>
          </a:p>
          <a:p>
            <a:pPr lvl="1">
              <a:buFont typeface="Wingdings" panose="05000000000000000000" pitchFamily="2" charset="2"/>
              <a:buChar char="§"/>
            </a:pPr>
            <a:r>
              <a:rPr lang="cs-CZ" sz="2200" i="1" dirty="0"/>
              <a:t>„</a:t>
            </a:r>
            <a:r>
              <a:rPr lang="cs-CZ" sz="2200" i="1" dirty="0" err="1"/>
              <a:t>Uberizace</a:t>
            </a:r>
            <a:r>
              <a:rPr lang="cs-CZ" sz="2200" dirty="0"/>
              <a:t>“ ekonomiky (sdílené digitální platformy)</a:t>
            </a:r>
          </a:p>
          <a:p>
            <a:pPr lvl="1">
              <a:buFont typeface="Wingdings" panose="05000000000000000000" pitchFamily="2" charset="2"/>
              <a:buChar char="§"/>
            </a:pPr>
            <a:r>
              <a:rPr lang="cs-CZ" sz="2200" i="1" dirty="0"/>
              <a:t>„</a:t>
            </a:r>
            <a:r>
              <a:rPr lang="cs-CZ" sz="2200" i="1" dirty="0" err="1"/>
              <a:t>Uberizace</a:t>
            </a:r>
            <a:r>
              <a:rPr lang="cs-CZ" sz="2200" i="1" dirty="0"/>
              <a:t>“ </a:t>
            </a:r>
            <a:r>
              <a:rPr lang="cs-CZ" sz="2200" dirty="0"/>
              <a:t>financí (</a:t>
            </a:r>
            <a:r>
              <a:rPr lang="cs-CZ" sz="2200" dirty="0" err="1"/>
              <a:t>blockchain</a:t>
            </a:r>
            <a:r>
              <a:rPr lang="cs-CZ" sz="2200" dirty="0"/>
              <a:t>, </a:t>
            </a:r>
            <a:r>
              <a:rPr lang="cs-CZ" sz="2200" dirty="0" err="1"/>
              <a:t>Fintech</a:t>
            </a:r>
            <a:r>
              <a:rPr lang="cs-CZ" sz="2200" dirty="0"/>
              <a:t> revoluce, </a:t>
            </a:r>
            <a:r>
              <a:rPr lang="cs-CZ" sz="2200" dirty="0" err="1"/>
              <a:t>InsurTech</a:t>
            </a:r>
            <a:r>
              <a:rPr lang="cs-CZ" sz="2200" dirty="0"/>
              <a:t>)</a:t>
            </a:r>
          </a:p>
          <a:p>
            <a:pPr lvl="1">
              <a:buFont typeface="Wingdings" panose="05000000000000000000" pitchFamily="2" charset="2"/>
              <a:buChar char="§"/>
            </a:pPr>
            <a:r>
              <a:rPr lang="cs-CZ" sz="2200" i="1" dirty="0"/>
              <a:t>„</a:t>
            </a:r>
            <a:r>
              <a:rPr lang="cs-CZ" sz="2200" i="1" dirty="0" err="1"/>
              <a:t>Uberizace</a:t>
            </a:r>
            <a:r>
              <a:rPr lang="cs-CZ" sz="2200" i="1" dirty="0"/>
              <a:t>“ </a:t>
            </a:r>
            <a:r>
              <a:rPr lang="cs-CZ" sz="2200" dirty="0"/>
              <a:t>celé</a:t>
            </a:r>
            <a:r>
              <a:rPr lang="cs-CZ" sz="2200" i="1" dirty="0"/>
              <a:t> </a:t>
            </a:r>
            <a:r>
              <a:rPr lang="cs-CZ" sz="2200" dirty="0"/>
              <a:t>společnosti (marginalizace vlastnictví, kreativita, dobrovolnictví,  spolupráce namísto konkurence, moci a ovládání) </a:t>
            </a:r>
          </a:p>
          <a:p>
            <a:pPr>
              <a:buFont typeface="Wingdings" panose="05000000000000000000" pitchFamily="2" charset="2"/>
              <a:buChar char="§"/>
            </a:pPr>
            <a:r>
              <a:rPr lang="cs-CZ" sz="2200" b="1" dirty="0"/>
              <a:t>? </a:t>
            </a:r>
            <a:r>
              <a:rPr lang="cs-CZ" sz="2200" dirty="0"/>
              <a:t>i4.0 a </a:t>
            </a:r>
            <a:r>
              <a:rPr lang="cs-CZ" sz="2800" b="1" dirty="0"/>
              <a:t>ekonomická demokracie                                             </a:t>
            </a:r>
            <a:r>
              <a:rPr lang="cs-CZ" sz="2200" dirty="0"/>
              <a:t>(participace, samospráva, </a:t>
            </a:r>
            <a:r>
              <a:rPr lang="cs-CZ" sz="2200" b="1" dirty="0"/>
              <a:t>? vlastnictví robotů</a:t>
            </a:r>
            <a:r>
              <a:rPr lang="cs-CZ" sz="2200" dirty="0"/>
              <a:t>, </a:t>
            </a:r>
            <a:r>
              <a:rPr lang="cs-CZ" sz="2200" b="1" dirty="0"/>
              <a:t>? zdanění robotů </a:t>
            </a:r>
            <a:r>
              <a:rPr lang="cs-CZ" sz="2200" dirty="0"/>
              <a:t>či kapitálu, také jako zdroj financování nepodmíněného základního příjmu) </a:t>
            </a:r>
          </a:p>
          <a:p>
            <a:pPr>
              <a:buFont typeface="Wingdings" panose="05000000000000000000" pitchFamily="2" charset="2"/>
              <a:buChar char="§"/>
            </a:pPr>
            <a:r>
              <a:rPr lang="cs-CZ" sz="2200" b="1" dirty="0"/>
              <a:t>? </a:t>
            </a:r>
            <a:r>
              <a:rPr lang="cs-CZ" sz="2200" dirty="0"/>
              <a:t>i4.0 a</a:t>
            </a:r>
            <a:r>
              <a:rPr lang="cs-CZ" sz="2200" b="1" dirty="0"/>
              <a:t> </a:t>
            </a:r>
            <a:r>
              <a:rPr lang="cs-CZ" sz="2800" b="1" dirty="0"/>
              <a:t>člověk jako ohrožený </a:t>
            </a:r>
            <a:r>
              <a:rPr lang="cs-CZ" sz="2800" dirty="0"/>
              <a:t>(a zbytečný) </a:t>
            </a:r>
            <a:r>
              <a:rPr lang="cs-CZ" sz="2800" b="1" dirty="0"/>
              <a:t>druh</a:t>
            </a:r>
            <a:r>
              <a:rPr lang="cs-CZ" sz="2200" dirty="0"/>
              <a:t>,                        (? dystopie </a:t>
            </a:r>
            <a:r>
              <a:rPr lang="cs-CZ" sz="2200" dirty="0" err="1"/>
              <a:t>antipráce</a:t>
            </a:r>
            <a:r>
              <a:rPr lang="cs-CZ" sz="2200" dirty="0"/>
              <a:t> – </a:t>
            </a:r>
            <a:r>
              <a:rPr lang="cs-CZ" sz="2200" i="1" dirty="0"/>
              <a:t>„kapitalistický komunismus“</a:t>
            </a:r>
            <a:r>
              <a:rPr lang="cs-CZ" sz="2200" dirty="0"/>
              <a:t>, kdy miliony lidí v tržní ekonomice berou příjem za nicnedělání, </a:t>
            </a:r>
            <a:r>
              <a:rPr lang="cs-CZ" sz="2200" b="1" dirty="0"/>
              <a:t>? co s lidmi bez placené práce</a:t>
            </a:r>
            <a:r>
              <a:rPr lang="cs-CZ" sz="2200" dirty="0"/>
              <a:t>, úniky do volného času, </a:t>
            </a:r>
            <a:r>
              <a:rPr lang="cs-CZ" sz="2200" b="1" dirty="0"/>
              <a:t>? nepodmíněný základní příjem </a:t>
            </a:r>
            <a:r>
              <a:rPr lang="cs-CZ" sz="2200" dirty="0"/>
              <a:t>–         např. dle </a:t>
            </a:r>
            <a:r>
              <a:rPr lang="cs-CZ" sz="2200" dirty="0" err="1"/>
              <a:t>Standing</a:t>
            </a:r>
            <a:r>
              <a:rPr lang="cs-CZ" sz="2200" dirty="0"/>
              <a:t>, G.: </a:t>
            </a:r>
            <a:r>
              <a:rPr lang="cs-CZ" sz="2200" i="1" dirty="0" err="1"/>
              <a:t>Prekariát</a:t>
            </a:r>
            <a:r>
              <a:rPr lang="cs-CZ" sz="2200" i="1" dirty="0"/>
              <a:t>.</a:t>
            </a:r>
            <a:r>
              <a:rPr lang="cs-CZ" sz="2200" dirty="0"/>
              <a:t> Praha, Rubato 2018)</a:t>
            </a:r>
          </a:p>
          <a:p>
            <a:pPr algn="just">
              <a:buFont typeface="Wingdings" panose="05000000000000000000" pitchFamily="2" charset="2"/>
              <a:buChar char="§"/>
            </a:pPr>
            <a:endParaRPr lang="cs-CZ" sz="2600" dirty="0"/>
          </a:p>
        </p:txBody>
      </p:sp>
    </p:spTree>
    <p:extLst>
      <p:ext uri="{BB962C8B-B14F-4D97-AF65-F5344CB8AC3E}">
        <p14:creationId xmlns:p14="http://schemas.microsoft.com/office/powerpoint/2010/main" val="33465451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DD0C53-59E1-45AB-9AB8-7A80CD403FFF}"/>
              </a:ext>
            </a:extLst>
          </p:cNvPr>
          <p:cNvSpPr>
            <a:spLocks noGrp="1"/>
          </p:cNvSpPr>
          <p:nvPr>
            <p:ph type="title"/>
          </p:nvPr>
        </p:nvSpPr>
        <p:spPr>
          <a:xfrm>
            <a:off x="457200" y="274638"/>
            <a:ext cx="8229600" cy="490066"/>
          </a:xfrm>
        </p:spPr>
        <p:txBody>
          <a:bodyPr>
            <a:noAutofit/>
          </a:bodyPr>
          <a:lstStyle/>
          <a:p>
            <a:r>
              <a:rPr lang="cs-CZ" sz="4000" b="1" dirty="0">
                <a:solidFill>
                  <a:srgbClr val="002060"/>
                </a:solidFill>
              </a:rPr>
              <a:t>Význam procesů 4.0 pro ČR </a:t>
            </a:r>
          </a:p>
        </p:txBody>
      </p:sp>
      <p:sp>
        <p:nvSpPr>
          <p:cNvPr id="3" name="Zástupný obsah 2">
            <a:extLst>
              <a:ext uri="{FF2B5EF4-FFF2-40B4-BE49-F238E27FC236}">
                <a16:creationId xmlns:a16="http://schemas.microsoft.com/office/drawing/2014/main" id="{FE5657C4-23C0-4539-A1B1-8FA591C733CD}"/>
              </a:ext>
            </a:extLst>
          </p:cNvPr>
          <p:cNvSpPr>
            <a:spLocks noGrp="1"/>
          </p:cNvSpPr>
          <p:nvPr>
            <p:ph idx="1"/>
          </p:nvPr>
        </p:nvSpPr>
        <p:spPr>
          <a:xfrm>
            <a:off x="457200" y="980728"/>
            <a:ext cx="8363272" cy="5877272"/>
          </a:xfrm>
        </p:spPr>
        <p:txBody>
          <a:bodyPr>
            <a:normAutofit fontScale="77500" lnSpcReduction="20000"/>
          </a:bodyPr>
          <a:lstStyle/>
          <a:p>
            <a:pPr>
              <a:buFont typeface="Wingdings" panose="05000000000000000000" pitchFamily="2" charset="2"/>
              <a:buChar char="§"/>
            </a:pPr>
            <a:r>
              <a:rPr lang="cs-CZ" sz="4600" b="1" dirty="0"/>
              <a:t>specifický charakter ekonomiky ČR </a:t>
            </a:r>
            <a:r>
              <a:rPr lang="cs-CZ" sz="3600" dirty="0"/>
              <a:t>(prodloužená levná německá výrobní linka, levná země na produkci levných součástek, vysoký podíl zpracovatelského průmyslu i automobilové produkce)</a:t>
            </a:r>
            <a:r>
              <a:rPr lang="cs-CZ" sz="4000" dirty="0"/>
              <a:t> </a:t>
            </a:r>
            <a:r>
              <a:rPr lang="cs-CZ" sz="3600" dirty="0"/>
              <a:t>– tj. možná </a:t>
            </a:r>
            <a:r>
              <a:rPr lang="cs-CZ" sz="3600" b="1" dirty="0"/>
              <a:t>největší ohrožení robotizací v EU</a:t>
            </a:r>
            <a:r>
              <a:rPr lang="cs-CZ" sz="3600" dirty="0"/>
              <a:t> </a:t>
            </a:r>
            <a:r>
              <a:rPr lang="cs-CZ" sz="3200" dirty="0"/>
              <a:t>(robot nahradí v USA cca 5 lidí dle </a:t>
            </a:r>
            <a:r>
              <a:rPr lang="cs-CZ" sz="3200" dirty="0" err="1"/>
              <a:t>Acemoglu</a:t>
            </a:r>
            <a:r>
              <a:rPr lang="cs-CZ" sz="3200" dirty="0"/>
              <a:t>, D. K., </a:t>
            </a:r>
            <a:r>
              <a:rPr lang="cs-CZ" sz="3200" dirty="0" err="1"/>
              <a:t>Restrepo</a:t>
            </a:r>
            <a:r>
              <a:rPr lang="cs-CZ" sz="3200" dirty="0"/>
              <a:t>, P.:    </a:t>
            </a:r>
            <a:r>
              <a:rPr lang="cs-CZ" sz="3200" i="1" dirty="0" err="1"/>
              <a:t>The</a:t>
            </a:r>
            <a:r>
              <a:rPr lang="cs-CZ" sz="3200" i="1" dirty="0"/>
              <a:t> </a:t>
            </a:r>
            <a:r>
              <a:rPr lang="cs-CZ" sz="3200" i="1" dirty="0" err="1"/>
              <a:t>Race</a:t>
            </a:r>
            <a:r>
              <a:rPr lang="cs-CZ" sz="3200" i="1" dirty="0"/>
              <a:t> </a:t>
            </a:r>
            <a:r>
              <a:rPr lang="cs-CZ" sz="3200" i="1" dirty="0" err="1"/>
              <a:t>Between</a:t>
            </a:r>
            <a:r>
              <a:rPr lang="cs-CZ" sz="3200" i="1" dirty="0"/>
              <a:t> </a:t>
            </a:r>
            <a:r>
              <a:rPr lang="cs-CZ" sz="3200" i="1" dirty="0" err="1"/>
              <a:t>Machine</a:t>
            </a:r>
            <a:r>
              <a:rPr lang="cs-CZ" sz="3200" i="1" dirty="0"/>
              <a:t> and Man: </a:t>
            </a:r>
            <a:r>
              <a:rPr lang="cs-CZ" sz="3200" i="1" dirty="0" err="1"/>
              <a:t>Implications</a:t>
            </a:r>
            <a:r>
              <a:rPr lang="cs-CZ" sz="3200" i="1" dirty="0"/>
              <a:t> </a:t>
            </a:r>
            <a:r>
              <a:rPr lang="cs-CZ" sz="3200" i="1" dirty="0" err="1"/>
              <a:t>of</a:t>
            </a:r>
            <a:r>
              <a:rPr lang="cs-CZ" sz="3200" i="1" dirty="0"/>
              <a:t> Technology </a:t>
            </a:r>
            <a:r>
              <a:rPr lang="cs-CZ" sz="3200" i="1" dirty="0" err="1"/>
              <a:t>for</a:t>
            </a:r>
            <a:r>
              <a:rPr lang="cs-CZ" sz="3200" i="1" dirty="0"/>
              <a:t> </a:t>
            </a:r>
            <a:r>
              <a:rPr lang="cs-CZ" sz="3200" i="1" dirty="0" err="1"/>
              <a:t>Growth</a:t>
            </a:r>
            <a:r>
              <a:rPr lang="cs-CZ" sz="3200" i="1" dirty="0"/>
              <a:t>, </a:t>
            </a:r>
            <a:r>
              <a:rPr lang="cs-CZ" sz="3200" i="1" dirty="0" err="1"/>
              <a:t>Factor</a:t>
            </a:r>
            <a:r>
              <a:rPr lang="cs-CZ" sz="3200" i="1" dirty="0"/>
              <a:t> </a:t>
            </a:r>
            <a:r>
              <a:rPr lang="cs-CZ" sz="3200" i="1" dirty="0" err="1"/>
              <a:t>Shares</a:t>
            </a:r>
            <a:r>
              <a:rPr lang="cs-CZ" sz="3200" i="1" dirty="0"/>
              <a:t> and </a:t>
            </a:r>
            <a:r>
              <a:rPr lang="cs-CZ" sz="3200" i="1" dirty="0" err="1"/>
              <a:t>Employment</a:t>
            </a:r>
            <a:r>
              <a:rPr lang="cs-CZ" sz="3200" i="1" dirty="0"/>
              <a:t>.</a:t>
            </a:r>
            <a:r>
              <a:rPr lang="cs-CZ" sz="3200" dirty="0"/>
              <a:t> NBER No. 22252, 2016), </a:t>
            </a:r>
            <a:r>
              <a:rPr lang="cs-CZ" sz="3600" dirty="0"/>
              <a:t>díky robotizaci již nízké mzdy nemusí být parametrem konkurenceschopnosti, tím mohou být stabilní a levné dodávky energie – důležitost volby energetické politiky </a:t>
            </a:r>
            <a:r>
              <a:rPr lang="cs-CZ" sz="3200" dirty="0"/>
              <a:t>(</a:t>
            </a:r>
            <a:r>
              <a:rPr lang="cs-CZ" sz="3200" b="1" dirty="0"/>
              <a:t>energetika 4.0 </a:t>
            </a:r>
            <a:r>
              <a:rPr lang="cs-CZ" sz="3200" dirty="0"/>
              <a:t>jako hlavní výzva pro stát) </a:t>
            </a:r>
          </a:p>
          <a:p>
            <a:pPr>
              <a:buFont typeface="Wingdings" panose="05000000000000000000" pitchFamily="2" charset="2"/>
              <a:buChar char="§"/>
            </a:pPr>
            <a:r>
              <a:rPr lang="cs-CZ" sz="4600" b="1" dirty="0"/>
              <a:t>?</a:t>
            </a:r>
            <a:r>
              <a:rPr lang="cs-CZ" sz="4600" dirty="0"/>
              <a:t> </a:t>
            </a:r>
            <a:r>
              <a:rPr lang="cs-CZ" sz="4600" b="1" dirty="0"/>
              <a:t>reakce a připravenost ČR na i4.0</a:t>
            </a:r>
            <a:r>
              <a:rPr lang="cs-CZ" sz="4600" dirty="0"/>
              <a:t>                     </a:t>
            </a:r>
            <a:r>
              <a:rPr lang="cs-CZ" sz="4400" b="1" dirty="0"/>
              <a:t>? </a:t>
            </a:r>
            <a:r>
              <a:rPr lang="cs-CZ" sz="3600" dirty="0"/>
              <a:t>i4.0 jako </a:t>
            </a:r>
            <a:r>
              <a:rPr lang="cs-CZ" sz="3600" i="1" dirty="0"/>
              <a:t>„póly rozvoje“</a:t>
            </a:r>
            <a:r>
              <a:rPr lang="cs-CZ" sz="3600" dirty="0"/>
              <a:t>, </a:t>
            </a:r>
            <a:r>
              <a:rPr lang="cs-CZ" sz="3600" b="1" dirty="0"/>
              <a:t>? vzdělání 4.0 </a:t>
            </a:r>
            <a:r>
              <a:rPr lang="cs-CZ" sz="3200" dirty="0"/>
              <a:t>(přímo pro účely i4.0 – pod </a:t>
            </a:r>
            <a:r>
              <a:rPr lang="cs-CZ" sz="3200" dirty="0" err="1"/>
              <a:t>knutou</a:t>
            </a:r>
            <a:r>
              <a:rPr lang="cs-CZ" sz="3200" dirty="0"/>
              <a:t> flexibility, nejistoty a potřeb trhů)    </a:t>
            </a:r>
          </a:p>
          <a:p>
            <a:endParaRPr lang="cs-CZ" dirty="0"/>
          </a:p>
        </p:txBody>
      </p:sp>
    </p:spTree>
    <p:extLst>
      <p:ext uri="{BB962C8B-B14F-4D97-AF65-F5344CB8AC3E}">
        <p14:creationId xmlns:p14="http://schemas.microsoft.com/office/powerpoint/2010/main" val="986606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E19214-FEEA-46B3-A30A-0AE8AB4CA408}"/>
              </a:ext>
            </a:extLst>
          </p:cNvPr>
          <p:cNvSpPr>
            <a:spLocks noGrp="1"/>
          </p:cNvSpPr>
          <p:nvPr>
            <p:ph type="title"/>
          </p:nvPr>
        </p:nvSpPr>
        <p:spPr>
          <a:xfrm>
            <a:off x="457200" y="188640"/>
            <a:ext cx="8229600" cy="543197"/>
          </a:xfrm>
        </p:spPr>
        <p:txBody>
          <a:bodyPr>
            <a:noAutofit/>
          </a:bodyPr>
          <a:lstStyle/>
          <a:p>
            <a:r>
              <a:rPr lang="cs-CZ" sz="4000" b="1" dirty="0">
                <a:solidFill>
                  <a:srgbClr val="002060"/>
                </a:solidFill>
              </a:rPr>
              <a:t>Strategické iniciativy</a:t>
            </a:r>
          </a:p>
        </p:txBody>
      </p:sp>
      <p:sp>
        <p:nvSpPr>
          <p:cNvPr id="3" name="Zástupný obsah 2">
            <a:extLst>
              <a:ext uri="{FF2B5EF4-FFF2-40B4-BE49-F238E27FC236}">
                <a16:creationId xmlns:a16="http://schemas.microsoft.com/office/drawing/2014/main" id="{9634279C-8BA0-4006-B5BE-225452A9A49E}"/>
              </a:ext>
            </a:extLst>
          </p:cNvPr>
          <p:cNvSpPr>
            <a:spLocks noGrp="1"/>
          </p:cNvSpPr>
          <p:nvPr>
            <p:ph idx="1"/>
          </p:nvPr>
        </p:nvSpPr>
        <p:spPr>
          <a:xfrm>
            <a:off x="251520" y="731837"/>
            <a:ext cx="8568952" cy="6126163"/>
          </a:xfrm>
        </p:spPr>
        <p:txBody>
          <a:bodyPr>
            <a:normAutofit/>
          </a:bodyPr>
          <a:lstStyle/>
          <a:p>
            <a:pPr>
              <a:buFont typeface="Wingdings" panose="05000000000000000000" pitchFamily="2" charset="2"/>
              <a:buChar char="§"/>
            </a:pPr>
            <a:r>
              <a:rPr lang="cs-CZ" sz="2400" b="1" dirty="0"/>
              <a:t>Německo – strategie průmyslové politiky do roku 2030 </a:t>
            </a:r>
          </a:p>
          <a:p>
            <a:pPr lvl="1">
              <a:buFont typeface="Wingdings" panose="05000000000000000000" pitchFamily="2" charset="2"/>
              <a:buChar char="§"/>
            </a:pPr>
            <a:r>
              <a:rPr lang="cs-CZ" sz="1600" dirty="0"/>
              <a:t>tradice sociálně tržního hospodářství, více trhu + podpora inovativních technologií  (důležitost disruptivních technologií – </a:t>
            </a:r>
            <a:r>
              <a:rPr lang="cs-CZ" sz="1600" b="1" dirty="0"/>
              <a:t>hlavní inovací dneška má být digitalizace a AI</a:t>
            </a:r>
            <a:r>
              <a:rPr lang="cs-CZ" sz="1600" dirty="0"/>
              <a:t>, AI se má prosadit např. u autonomních vozidel a v lékařské diagnostice)  </a:t>
            </a:r>
          </a:p>
          <a:p>
            <a:pPr lvl="1">
              <a:buFont typeface="Wingdings" panose="05000000000000000000" pitchFamily="2" charset="2"/>
              <a:buChar char="§"/>
            </a:pPr>
            <a:r>
              <a:rPr lang="cs-CZ" sz="1600" dirty="0"/>
              <a:t>cíle: </a:t>
            </a:r>
            <a:r>
              <a:rPr lang="cs-CZ" sz="1600" b="1" dirty="0"/>
              <a:t>konkurenceschopnost</a:t>
            </a:r>
            <a:r>
              <a:rPr lang="cs-CZ" sz="1600" dirty="0"/>
              <a:t>, </a:t>
            </a:r>
            <a:r>
              <a:rPr lang="cs-CZ" sz="1600" b="1" dirty="0"/>
              <a:t>technologická kompetence</a:t>
            </a:r>
            <a:r>
              <a:rPr lang="cs-CZ" sz="1600" dirty="0"/>
              <a:t>, </a:t>
            </a:r>
            <a:r>
              <a:rPr lang="cs-CZ" sz="1600" b="1" dirty="0"/>
              <a:t>průmyslové vůdcovství  </a:t>
            </a:r>
            <a:r>
              <a:rPr lang="cs-CZ" sz="1600" dirty="0"/>
              <a:t>(včetně navýšení podílu průmyslu), počet pracovních míst má narůst (transformace míst) </a:t>
            </a:r>
          </a:p>
          <a:p>
            <a:pPr lvl="1">
              <a:buFont typeface="Wingdings" panose="05000000000000000000" pitchFamily="2" charset="2"/>
              <a:buChar char="§"/>
            </a:pPr>
            <a:r>
              <a:rPr lang="cs-CZ" sz="1600" dirty="0"/>
              <a:t>problémy Evropy v telekomunikačních technologiích a počítačové elektronice</a:t>
            </a:r>
          </a:p>
          <a:p>
            <a:pPr lvl="1">
              <a:buFont typeface="Wingdings" panose="05000000000000000000" pitchFamily="2" charset="2"/>
              <a:buChar char="§"/>
            </a:pPr>
            <a:r>
              <a:rPr lang="cs-CZ" sz="1600" dirty="0"/>
              <a:t>Japonsko a Korea dominují od 70. let v zábavní elektronice</a:t>
            </a:r>
          </a:p>
          <a:p>
            <a:pPr lvl="1">
              <a:buFont typeface="Wingdings" panose="05000000000000000000" pitchFamily="2" charset="2"/>
              <a:buChar char="§"/>
            </a:pPr>
            <a:r>
              <a:rPr lang="cs-CZ" sz="1600" dirty="0"/>
              <a:t>Japonsko exceluje v automobilech, elektronice, robotice a AI</a:t>
            </a:r>
          </a:p>
          <a:p>
            <a:pPr lvl="1">
              <a:buFont typeface="Wingdings" panose="05000000000000000000" pitchFamily="2" charset="2"/>
              <a:buChar char="§"/>
            </a:pPr>
            <a:r>
              <a:rPr lang="cs-CZ" sz="1600" b="1" dirty="0"/>
              <a:t>čínská výzva </a:t>
            </a:r>
            <a:r>
              <a:rPr lang="cs-CZ" sz="1600" dirty="0"/>
              <a:t>(politika </a:t>
            </a:r>
            <a:r>
              <a:rPr lang="cs-CZ" sz="1600" i="1" dirty="0"/>
              <a:t>Made in </a:t>
            </a:r>
            <a:r>
              <a:rPr lang="cs-CZ" sz="1600" i="1" dirty="0" err="1"/>
              <a:t>China</a:t>
            </a:r>
            <a:r>
              <a:rPr lang="cs-CZ" sz="1600" i="1" dirty="0"/>
              <a:t> 2025 </a:t>
            </a:r>
            <a:r>
              <a:rPr lang="cs-CZ" sz="1600" dirty="0"/>
              <a:t>cílí na deset sektorů, včetně robotiky, elektromobility, vesmírných technologií či </a:t>
            </a:r>
            <a:r>
              <a:rPr lang="cs-CZ" sz="1600" dirty="0" err="1"/>
              <a:t>biofarmaceutik</a:t>
            </a:r>
            <a:r>
              <a:rPr lang="cs-CZ" sz="1600" dirty="0"/>
              <a:t>), </a:t>
            </a:r>
            <a:r>
              <a:rPr lang="cs-CZ" sz="1600" i="1" dirty="0"/>
              <a:t>„digitální leninismus“ </a:t>
            </a:r>
          </a:p>
          <a:p>
            <a:pPr lvl="1">
              <a:buFont typeface="Wingdings" panose="05000000000000000000" pitchFamily="2" charset="2"/>
              <a:buChar char="§"/>
            </a:pPr>
            <a:r>
              <a:rPr lang="cs-CZ" sz="1600" dirty="0"/>
              <a:t>Německo zaspalo v AI a digitalizaci, daří se mu v tradičních odvětvích  </a:t>
            </a:r>
          </a:p>
          <a:p>
            <a:pPr lvl="1">
              <a:buFont typeface="Wingdings" panose="05000000000000000000" pitchFamily="2" charset="2"/>
              <a:buChar char="§"/>
            </a:pPr>
            <a:r>
              <a:rPr lang="cs-CZ" sz="1600" b="1" dirty="0"/>
              <a:t>výzvy automobilového průmyslu </a:t>
            </a:r>
            <a:r>
              <a:rPr lang="cs-CZ" sz="1600" dirty="0"/>
              <a:t>(elektroauta, samořiditelná auta)</a:t>
            </a:r>
          </a:p>
          <a:p>
            <a:pPr>
              <a:buFont typeface="Wingdings" panose="05000000000000000000" pitchFamily="2" charset="2"/>
              <a:buChar char="§"/>
            </a:pPr>
            <a:r>
              <a:rPr lang="cs-CZ" sz="2400" b="1" dirty="0"/>
              <a:t>ČR – inovační strategie na období 2019-30 </a:t>
            </a:r>
            <a:r>
              <a:rPr lang="cs-CZ" sz="1600" dirty="0"/>
              <a:t>(přijata vládou 3. 2. 2019)</a:t>
            </a:r>
          </a:p>
          <a:p>
            <a:pPr lvl="1">
              <a:buFont typeface="Wingdings" panose="05000000000000000000" pitchFamily="2" charset="2"/>
              <a:buChar char="§"/>
            </a:pPr>
            <a:r>
              <a:rPr lang="cs-CZ" sz="1600" dirty="0"/>
              <a:t>nadřazená, zastřešující strategie, má být nad strategií </a:t>
            </a:r>
            <a:r>
              <a:rPr lang="cs-CZ" sz="1600" i="1" dirty="0"/>
              <a:t>Digitální Česko </a:t>
            </a:r>
            <a:r>
              <a:rPr lang="cs-CZ" sz="1600" dirty="0"/>
              <a:t>i RIS3 (</a:t>
            </a:r>
            <a:r>
              <a:rPr lang="cs-CZ" sz="1600" i="1" dirty="0"/>
              <a:t>Národní výzkumná a inovační strategie pro inteligentní specializaci České republiky </a:t>
            </a:r>
            <a:r>
              <a:rPr lang="cs-CZ" sz="1600" dirty="0"/>
              <a:t>z roku 2018)  </a:t>
            </a:r>
          </a:p>
          <a:p>
            <a:pPr lvl="1">
              <a:buFont typeface="Wingdings" panose="05000000000000000000" pitchFamily="2" charset="2"/>
              <a:buChar char="§"/>
            </a:pPr>
            <a:r>
              <a:rPr lang="cs-CZ" sz="1600" b="1" dirty="0"/>
              <a:t>podpora digitalizace</a:t>
            </a:r>
            <a:r>
              <a:rPr lang="cs-CZ" sz="1600" dirty="0"/>
              <a:t>, změny daňových odpočtů na </a:t>
            </a:r>
            <a:r>
              <a:rPr lang="cs-CZ" sz="1600" b="1" dirty="0"/>
              <a:t>podporu výzkumu a vývoje</a:t>
            </a:r>
            <a:r>
              <a:rPr lang="cs-CZ" sz="1600" dirty="0"/>
              <a:t>, </a:t>
            </a:r>
            <a:r>
              <a:rPr lang="cs-CZ" sz="1600" b="1" dirty="0"/>
              <a:t>podpora patentové politiky</a:t>
            </a:r>
            <a:r>
              <a:rPr lang="cs-CZ" sz="1600" dirty="0"/>
              <a:t>, </a:t>
            </a:r>
            <a:r>
              <a:rPr lang="cs-CZ" sz="1600" b="1" dirty="0"/>
              <a:t>růst výdajů na vědu a výzkum </a:t>
            </a:r>
            <a:r>
              <a:rPr lang="cs-CZ" sz="1600" dirty="0"/>
              <a:t>(na 2,5 % HDP v 2025 a 3 % v 2030), </a:t>
            </a:r>
            <a:r>
              <a:rPr lang="cs-CZ" sz="1600" b="1" dirty="0"/>
              <a:t>rozvoj start-upů a spin-</a:t>
            </a:r>
            <a:r>
              <a:rPr lang="cs-CZ" sz="1600" b="1" dirty="0" err="1"/>
              <a:t>off</a:t>
            </a:r>
            <a:r>
              <a:rPr lang="cs-CZ" sz="1600" b="1" dirty="0"/>
              <a:t> firem </a:t>
            </a:r>
            <a:r>
              <a:rPr lang="cs-CZ" sz="1600" dirty="0"/>
              <a:t>(uvádí výsledky teoretického výzkumu na komerční trh)</a:t>
            </a:r>
          </a:p>
          <a:p>
            <a:pPr lvl="1">
              <a:buFont typeface="Wingdings" panose="05000000000000000000" pitchFamily="2" charset="2"/>
              <a:buChar char="§"/>
            </a:pPr>
            <a:r>
              <a:rPr lang="cs-CZ" sz="1600" dirty="0"/>
              <a:t>orientace na budoucnost – místo sloganu </a:t>
            </a:r>
            <a:r>
              <a:rPr lang="cs-CZ" sz="1600" i="1" dirty="0"/>
              <a:t>„Land </a:t>
            </a:r>
            <a:r>
              <a:rPr lang="cs-CZ" sz="1600" i="1" dirty="0" err="1"/>
              <a:t>of</a:t>
            </a:r>
            <a:r>
              <a:rPr lang="cs-CZ" sz="1600" i="1" dirty="0"/>
              <a:t> </a:t>
            </a:r>
            <a:r>
              <a:rPr lang="cs-CZ" sz="1600" i="1" dirty="0" err="1"/>
              <a:t>Stories</a:t>
            </a:r>
            <a:r>
              <a:rPr lang="cs-CZ" sz="1600" i="1" dirty="0"/>
              <a:t>“ </a:t>
            </a:r>
            <a:r>
              <a:rPr lang="cs-CZ" sz="1600" dirty="0"/>
              <a:t>(země památek, piva a křišťálu) úderné heslo </a:t>
            </a:r>
            <a:r>
              <a:rPr lang="cs-CZ" sz="1600" i="1" dirty="0"/>
              <a:t>„</a:t>
            </a:r>
            <a:r>
              <a:rPr lang="cs-CZ" sz="1600" b="1" i="1" dirty="0"/>
              <a:t>Czech Republic: </a:t>
            </a:r>
            <a:r>
              <a:rPr lang="cs-CZ" sz="1600" b="1" i="1" dirty="0" err="1"/>
              <a:t>The</a:t>
            </a:r>
            <a:r>
              <a:rPr lang="cs-CZ" sz="1600" b="1" i="1" dirty="0"/>
              <a:t> Country </a:t>
            </a:r>
            <a:r>
              <a:rPr lang="cs-CZ" sz="1600" b="1" i="1" dirty="0" err="1"/>
              <a:t>for</a:t>
            </a:r>
            <a:r>
              <a:rPr lang="cs-CZ" sz="1600" b="1" i="1" dirty="0"/>
              <a:t> </a:t>
            </a:r>
            <a:r>
              <a:rPr lang="cs-CZ" sz="1600" b="1" i="1" dirty="0" err="1"/>
              <a:t>the</a:t>
            </a:r>
            <a:r>
              <a:rPr lang="cs-CZ" sz="1600" b="1" i="1" dirty="0"/>
              <a:t> </a:t>
            </a:r>
            <a:r>
              <a:rPr lang="cs-CZ" sz="1600" b="1" i="1" dirty="0" err="1"/>
              <a:t>Future</a:t>
            </a:r>
            <a:r>
              <a:rPr lang="cs-CZ" sz="1600" i="1" dirty="0"/>
              <a:t>“ </a:t>
            </a:r>
            <a:r>
              <a:rPr lang="cs-CZ" sz="1600" dirty="0"/>
              <a:t>(technologický lídr) </a:t>
            </a:r>
          </a:p>
        </p:txBody>
      </p:sp>
    </p:spTree>
    <p:extLst>
      <p:ext uri="{BB962C8B-B14F-4D97-AF65-F5344CB8AC3E}">
        <p14:creationId xmlns:p14="http://schemas.microsoft.com/office/powerpoint/2010/main" val="38719226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432048"/>
          </a:xfrm>
        </p:spPr>
        <p:txBody>
          <a:bodyPr>
            <a:normAutofit fontScale="90000"/>
          </a:bodyPr>
          <a:lstStyle/>
          <a:p>
            <a:r>
              <a:rPr lang="cs-CZ" sz="4000" b="1" dirty="0">
                <a:solidFill>
                  <a:srgbClr val="002060"/>
                </a:solidFill>
              </a:rPr>
              <a:t>Vize společnosti 4.0 a 5.0 </a:t>
            </a:r>
          </a:p>
        </p:txBody>
      </p:sp>
      <p:sp>
        <p:nvSpPr>
          <p:cNvPr id="3" name="Zástupný symbol pro obsah 2"/>
          <p:cNvSpPr>
            <a:spLocks noGrp="1"/>
          </p:cNvSpPr>
          <p:nvPr>
            <p:ph idx="1"/>
          </p:nvPr>
        </p:nvSpPr>
        <p:spPr>
          <a:xfrm>
            <a:off x="457200" y="692696"/>
            <a:ext cx="8229600" cy="6165304"/>
          </a:xfrm>
        </p:spPr>
        <p:txBody>
          <a:bodyPr>
            <a:normAutofit fontScale="55000" lnSpcReduction="20000"/>
          </a:bodyPr>
          <a:lstStyle/>
          <a:p>
            <a:pPr lvl="0">
              <a:buFont typeface="Wingdings" panose="05000000000000000000" pitchFamily="2" charset="2"/>
              <a:buChar char="§"/>
            </a:pPr>
            <a:r>
              <a:rPr lang="cs-CZ" sz="4400" b="1" dirty="0"/>
              <a:t>společnost 4.0</a:t>
            </a:r>
          </a:p>
          <a:p>
            <a:pPr lvl="1">
              <a:buFont typeface="Wingdings" panose="05000000000000000000" pitchFamily="2" charset="2"/>
              <a:buChar char="§"/>
            </a:pPr>
            <a:r>
              <a:rPr lang="cs-CZ" sz="3300" dirty="0"/>
              <a:t>různě interpretovaný</a:t>
            </a:r>
            <a:r>
              <a:rPr lang="cs-CZ" sz="3300" b="1" dirty="0"/>
              <a:t> </a:t>
            </a:r>
            <a:r>
              <a:rPr lang="cs-CZ" sz="3300" dirty="0"/>
              <a:t>termín, často považován za synonymum </a:t>
            </a:r>
            <a:r>
              <a:rPr lang="cs-CZ" sz="3300" b="1" dirty="0"/>
              <a:t>4IR</a:t>
            </a:r>
            <a:r>
              <a:rPr lang="cs-CZ" sz="3300" dirty="0"/>
              <a:t>,                         resp. za souhrnný název procesů </a:t>
            </a:r>
            <a:r>
              <a:rPr lang="cs-CZ" sz="3300" i="1" dirty="0"/>
              <a:t>„4.0“</a:t>
            </a:r>
          </a:p>
          <a:p>
            <a:pPr lvl="1">
              <a:buFont typeface="Wingdings" panose="05000000000000000000" pitchFamily="2" charset="2"/>
              <a:buChar char="§"/>
            </a:pPr>
            <a:r>
              <a:rPr lang="cs-CZ" sz="3300" dirty="0"/>
              <a:t>s důrazem na komplexnost změn a celospolečenské dopady, přesahující rámec průmyslu (</a:t>
            </a:r>
            <a:r>
              <a:rPr lang="cs-CZ" sz="3300" b="1" dirty="0"/>
              <a:t>i4.0</a:t>
            </a:r>
            <a:r>
              <a:rPr lang="cs-CZ" sz="3300" dirty="0"/>
              <a:t>)</a:t>
            </a:r>
          </a:p>
          <a:p>
            <a:pPr lvl="1">
              <a:buFont typeface="Wingdings" panose="05000000000000000000" pitchFamily="2" charset="2"/>
              <a:buChar char="§"/>
            </a:pPr>
            <a:r>
              <a:rPr lang="cs-CZ" sz="3300" dirty="0"/>
              <a:t>u nás chápan jako</a:t>
            </a:r>
            <a:r>
              <a:rPr lang="cs-CZ" sz="3300" b="1" dirty="0"/>
              <a:t> </a:t>
            </a:r>
            <a:r>
              <a:rPr lang="cs-CZ" sz="3300" dirty="0"/>
              <a:t>výsledek iniciativ </a:t>
            </a:r>
            <a:r>
              <a:rPr lang="cs-CZ" sz="3300" b="1" dirty="0"/>
              <a:t>Průmysl 4.0</a:t>
            </a:r>
            <a:r>
              <a:rPr lang="cs-CZ" sz="3300" dirty="0"/>
              <a:t>, Aliance Společnost 4.0, opatření na podporu digitalizace aj., zdůrazňována bývá propojenost různých sfér, kdy </a:t>
            </a:r>
            <a:r>
              <a:rPr lang="cs-CZ" sz="3300" b="1" dirty="0"/>
              <a:t>inovace ve vzdělávání, průmyslu i na pracovním trhu musí probíhat souběžně a koordinovaně</a:t>
            </a:r>
          </a:p>
          <a:p>
            <a:pPr lvl="1">
              <a:buFont typeface="Wingdings" panose="05000000000000000000" pitchFamily="2" charset="2"/>
              <a:buChar char="§"/>
            </a:pPr>
            <a:r>
              <a:rPr lang="cs-CZ" sz="3300" dirty="0"/>
              <a:t>diskutovány jsou i alternativní koncepty společnosti 4.0 nebo 5.0  </a:t>
            </a:r>
          </a:p>
          <a:p>
            <a:pPr lvl="0">
              <a:buFont typeface="Wingdings" panose="05000000000000000000" pitchFamily="2" charset="2"/>
              <a:buChar char="§"/>
            </a:pPr>
            <a:r>
              <a:rPr lang="cs-CZ" sz="4400" b="1" dirty="0"/>
              <a:t>společnost 5.0</a:t>
            </a:r>
          </a:p>
          <a:p>
            <a:pPr lvl="1">
              <a:buFont typeface="Wingdings" panose="05000000000000000000" pitchFamily="2" charset="2"/>
              <a:buChar char="§"/>
            </a:pPr>
            <a:r>
              <a:rPr lang="cs-CZ" sz="3300" dirty="0"/>
              <a:t>nejednoznačně vymezený termín, používaný v různých souvislostech a občas se i překrývající s koncepty </a:t>
            </a:r>
            <a:r>
              <a:rPr lang="cs-CZ" sz="3300" b="1" dirty="0"/>
              <a:t>společností 4.0</a:t>
            </a:r>
          </a:p>
          <a:p>
            <a:pPr lvl="1">
              <a:buFont typeface="Wingdings" panose="05000000000000000000" pitchFamily="2" charset="2"/>
              <a:buChar char="§"/>
            </a:pPr>
            <a:r>
              <a:rPr lang="cs-CZ" sz="3300" dirty="0"/>
              <a:t>obvykle však míněný ve smyslu další logické fáze vývoje </a:t>
            </a:r>
            <a:r>
              <a:rPr lang="cs-CZ" sz="3300" b="1" dirty="0"/>
              <a:t>informační společnosti</a:t>
            </a:r>
            <a:r>
              <a:rPr lang="cs-CZ" sz="3300" dirty="0"/>
              <a:t>, někdy též ve smyslu </a:t>
            </a:r>
            <a:r>
              <a:rPr lang="cs-CZ" sz="3300" b="1" dirty="0"/>
              <a:t>společnosti </a:t>
            </a:r>
            <a:r>
              <a:rPr lang="cs-CZ" sz="3300" b="1" dirty="0" err="1"/>
              <a:t>postinformační</a:t>
            </a:r>
            <a:endParaRPr lang="cs-CZ" sz="3300" b="1" dirty="0"/>
          </a:p>
          <a:p>
            <a:pPr lvl="1">
              <a:buFont typeface="Wingdings" panose="05000000000000000000" pitchFamily="2" charset="2"/>
              <a:buChar char="§"/>
            </a:pPr>
            <a:r>
              <a:rPr lang="cs-CZ" sz="3300" dirty="0"/>
              <a:t>za světového lídra technologií </a:t>
            </a:r>
            <a:r>
              <a:rPr lang="cs-CZ" sz="3300" b="1" dirty="0"/>
              <a:t>Industrie 4.0</a:t>
            </a:r>
            <a:r>
              <a:rPr lang="cs-CZ" sz="3300" dirty="0"/>
              <a:t> bývá považováno Německo</a:t>
            </a:r>
          </a:p>
          <a:p>
            <a:pPr lvl="1">
              <a:buFont typeface="Wingdings" panose="05000000000000000000" pitchFamily="2" charset="2"/>
              <a:buChar char="§"/>
            </a:pPr>
            <a:r>
              <a:rPr lang="cs-CZ" sz="3300" dirty="0"/>
              <a:t>Japonsko se vydává dál, své problémy (např. se stárnutím populace) chce řešit </a:t>
            </a:r>
            <a:r>
              <a:rPr lang="cs-CZ" sz="3300" b="1" dirty="0"/>
              <a:t>společností 5.0 </a:t>
            </a:r>
            <a:r>
              <a:rPr lang="cs-CZ" sz="3300" dirty="0"/>
              <a:t>– dalším stupněm digitalizace a nasazením </a:t>
            </a:r>
            <a:r>
              <a:rPr lang="cs-CZ" sz="3300" b="1" dirty="0"/>
              <a:t>AI</a:t>
            </a:r>
            <a:r>
              <a:rPr lang="cs-CZ" sz="3300" dirty="0"/>
              <a:t>, koncept, využívající špičkové technologie (</a:t>
            </a:r>
            <a:r>
              <a:rPr lang="cs-CZ" sz="3300" b="1" dirty="0" err="1"/>
              <a:t>IoT</a:t>
            </a:r>
            <a:r>
              <a:rPr lang="cs-CZ" sz="3300" dirty="0"/>
              <a:t>, </a:t>
            </a:r>
            <a:r>
              <a:rPr lang="cs-CZ" sz="3300" b="1" dirty="0"/>
              <a:t>AI</a:t>
            </a:r>
            <a:r>
              <a:rPr lang="cs-CZ" sz="3300" dirty="0"/>
              <a:t>, </a:t>
            </a:r>
            <a:r>
              <a:rPr lang="cs-CZ" sz="3300" b="1" dirty="0"/>
              <a:t>CPS</a:t>
            </a:r>
            <a:r>
              <a:rPr lang="cs-CZ" sz="3300" dirty="0"/>
              <a:t>, </a:t>
            </a:r>
            <a:r>
              <a:rPr lang="cs-CZ" sz="3300" b="1" dirty="0"/>
              <a:t>Big Data</a:t>
            </a:r>
            <a:r>
              <a:rPr lang="cs-CZ" sz="3300" dirty="0"/>
              <a:t> aj.) má být cestou k </a:t>
            </a:r>
            <a:r>
              <a:rPr lang="cs-CZ" sz="3300" dirty="0" err="1"/>
              <a:t>supervyspělé</a:t>
            </a:r>
            <a:r>
              <a:rPr lang="cs-CZ" sz="3300" dirty="0"/>
              <a:t> (</a:t>
            </a:r>
            <a:r>
              <a:rPr lang="cs-CZ" sz="3300" b="1" dirty="0"/>
              <a:t>super-</a:t>
            </a:r>
            <a:r>
              <a:rPr lang="cs-CZ" sz="3300" b="1" dirty="0" err="1"/>
              <a:t>smart</a:t>
            </a:r>
            <a:r>
              <a:rPr lang="cs-CZ" sz="3300" dirty="0"/>
              <a:t>) společnosti</a:t>
            </a:r>
          </a:p>
          <a:p>
            <a:pPr lvl="1">
              <a:buFont typeface="Wingdings" panose="05000000000000000000" pitchFamily="2" charset="2"/>
              <a:buChar char="§"/>
            </a:pPr>
            <a:r>
              <a:rPr lang="cs-CZ" sz="3300" dirty="0"/>
              <a:t>společnost 5.0 zde reprezentuje pátou etapu vývoje společnosti (po společnosti lovců, zemědělské, industriální a informační)</a:t>
            </a:r>
          </a:p>
          <a:p>
            <a:pPr lvl="1">
              <a:buFont typeface="Wingdings" panose="05000000000000000000" pitchFamily="2" charset="2"/>
              <a:buChar char="§"/>
            </a:pPr>
            <a:r>
              <a:rPr lang="cs-CZ" sz="3300" dirty="0"/>
              <a:t>sci-fi vize průmyslu 5.0 (</a:t>
            </a:r>
            <a:r>
              <a:rPr lang="cs-CZ" sz="3300" dirty="0" err="1"/>
              <a:t>nanomateriály</a:t>
            </a:r>
            <a:r>
              <a:rPr lang="cs-CZ" sz="3300" dirty="0"/>
              <a:t>), 6.0 (využití kvantové fyziky) či 7.0 (</a:t>
            </a:r>
            <a:r>
              <a:rPr lang="cs-CZ" sz="3300" dirty="0" err="1"/>
              <a:t>biologizace</a:t>
            </a:r>
            <a:r>
              <a:rPr lang="cs-CZ" sz="3300" dirty="0"/>
              <a:t> průmyslu)</a:t>
            </a:r>
          </a:p>
          <a:p>
            <a:endParaRPr lang="cs-CZ" sz="2900" dirty="0"/>
          </a:p>
        </p:txBody>
      </p:sp>
    </p:spTree>
    <p:extLst>
      <p:ext uri="{BB962C8B-B14F-4D97-AF65-F5344CB8AC3E}">
        <p14:creationId xmlns:p14="http://schemas.microsoft.com/office/powerpoint/2010/main" val="26824699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8363272" cy="1440160"/>
          </a:xfrm>
        </p:spPr>
        <p:txBody>
          <a:bodyPr>
            <a:normAutofit fontScale="90000"/>
          </a:bodyPr>
          <a:lstStyle/>
          <a:p>
            <a:r>
              <a:rPr lang="cs-CZ" sz="4000" b="1" dirty="0"/>
              <a:t>Pátý civilizační zlom a vize společnosti 5.0                                        </a:t>
            </a:r>
            <a:r>
              <a:rPr lang="cs-CZ" sz="2200" dirty="0"/>
              <a:t>dle Staněk, P., Ivanová, P.: </a:t>
            </a:r>
            <a:r>
              <a:rPr lang="cs-CZ" sz="2200" i="1" dirty="0" err="1"/>
              <a:t>Štvrtá</a:t>
            </a:r>
            <a:r>
              <a:rPr lang="cs-CZ" sz="2200" i="1" dirty="0"/>
              <a:t> </a:t>
            </a:r>
            <a:r>
              <a:rPr lang="cs-CZ" sz="2200" i="1" dirty="0" err="1"/>
              <a:t>priemyslná</a:t>
            </a:r>
            <a:r>
              <a:rPr lang="cs-CZ" sz="2200" i="1" dirty="0"/>
              <a:t> </a:t>
            </a:r>
            <a:r>
              <a:rPr lang="cs-CZ" sz="2200" i="1" dirty="0" err="1"/>
              <a:t>revolúcia</a:t>
            </a:r>
            <a:r>
              <a:rPr lang="cs-CZ" sz="2200" i="1" dirty="0"/>
              <a:t> a </a:t>
            </a:r>
            <a:r>
              <a:rPr lang="cs-CZ" sz="2200" i="1" dirty="0" err="1"/>
              <a:t>piaty</a:t>
            </a:r>
            <a:r>
              <a:rPr lang="cs-CZ" sz="2200" i="1" dirty="0"/>
              <a:t> </a:t>
            </a:r>
            <a:r>
              <a:rPr lang="cs-CZ" sz="2200" i="1" dirty="0" err="1"/>
              <a:t>civilizačný</a:t>
            </a:r>
            <a:r>
              <a:rPr lang="cs-CZ" sz="2200" i="1" dirty="0"/>
              <a:t> zlom.</a:t>
            </a:r>
            <a:r>
              <a:rPr lang="cs-CZ" sz="2200" dirty="0"/>
              <a:t> Bratislava, Elita 2016, resp. </a:t>
            </a:r>
            <a:r>
              <a:rPr lang="cs-CZ" sz="2200" i="1" dirty="0" err="1"/>
              <a:t>Spoločnosť</a:t>
            </a:r>
            <a:r>
              <a:rPr lang="cs-CZ" sz="2200" i="1" dirty="0"/>
              <a:t> 5.0: Ekonomika </a:t>
            </a:r>
            <a:r>
              <a:rPr lang="cs-CZ" sz="2200" i="1" dirty="0" err="1"/>
              <a:t>budúcnosti</a:t>
            </a:r>
            <a:r>
              <a:rPr lang="cs-CZ" sz="2200" i="1" dirty="0"/>
              <a:t>?</a:t>
            </a:r>
            <a:r>
              <a:rPr lang="cs-CZ" sz="2200" dirty="0"/>
              <a:t> Bratislava, </a:t>
            </a:r>
            <a:r>
              <a:rPr lang="cs-CZ" sz="2200" dirty="0" err="1"/>
              <a:t>Wolters</a:t>
            </a:r>
            <a:r>
              <a:rPr lang="cs-CZ" sz="2200" dirty="0"/>
              <a:t> </a:t>
            </a:r>
            <a:r>
              <a:rPr lang="cs-CZ" sz="2200" dirty="0" err="1"/>
              <a:t>Cluwer</a:t>
            </a:r>
            <a:r>
              <a:rPr lang="cs-CZ" sz="2200" dirty="0"/>
              <a:t> 2017 </a:t>
            </a:r>
            <a:endParaRPr lang="cs-CZ" sz="2200" b="1" dirty="0"/>
          </a:p>
        </p:txBody>
      </p:sp>
      <p:sp>
        <p:nvSpPr>
          <p:cNvPr id="3" name="Zástupný symbol pro obsah 2"/>
          <p:cNvSpPr>
            <a:spLocks noGrp="1"/>
          </p:cNvSpPr>
          <p:nvPr>
            <p:ph idx="1"/>
          </p:nvPr>
        </p:nvSpPr>
        <p:spPr>
          <a:xfrm>
            <a:off x="179512" y="1988840"/>
            <a:ext cx="8856984" cy="4869160"/>
          </a:xfrm>
        </p:spPr>
        <p:txBody>
          <a:bodyPr>
            <a:normAutofit lnSpcReduction="10000"/>
          </a:bodyPr>
          <a:lstStyle/>
          <a:p>
            <a:pPr>
              <a:buFont typeface="Wingdings" panose="05000000000000000000" pitchFamily="2" charset="2"/>
              <a:buChar char="§"/>
            </a:pPr>
            <a:r>
              <a:rPr lang="cs-CZ" sz="1600" dirty="0"/>
              <a:t>komplexní přístup, </a:t>
            </a:r>
            <a:r>
              <a:rPr lang="cs-CZ" sz="2000" b="1" dirty="0"/>
              <a:t>společensko-technologický zlom spojují s propojením dosud izolovaných procesů </a:t>
            </a:r>
            <a:r>
              <a:rPr lang="cs-CZ" sz="1600" dirty="0"/>
              <a:t>(robotika, internet,  nanotechnologie, sociální sítě aj.), několik posledních let má docházet k jejich </a:t>
            </a:r>
            <a:r>
              <a:rPr lang="cs-CZ" sz="2000" b="1" dirty="0"/>
              <a:t>intenzivnímu propojování + 3D tisk, cloud, Big Data, systémy </a:t>
            </a:r>
            <a:r>
              <a:rPr lang="cs-CZ" sz="2000" b="1" dirty="0" err="1"/>
              <a:t>smart</a:t>
            </a:r>
            <a:r>
              <a:rPr lang="cs-CZ" sz="1600" b="1" dirty="0"/>
              <a:t> </a:t>
            </a:r>
            <a:r>
              <a:rPr lang="cs-CZ" sz="1600" dirty="0"/>
              <a:t>pro různé sféry společnosti a diskuze o sdílené ekonomice či charakteristikách generací X a Y (nechtějí se zatěžovat vlastnictvím), </a:t>
            </a:r>
            <a:r>
              <a:rPr lang="cs-CZ" sz="2000" b="1" dirty="0"/>
              <a:t>informatizace a digitalizace</a:t>
            </a:r>
            <a:r>
              <a:rPr lang="cs-CZ" sz="1600" dirty="0"/>
              <a:t> je doprovázena také                  </a:t>
            </a:r>
            <a:r>
              <a:rPr lang="cs-CZ" sz="2000" b="1" dirty="0"/>
              <a:t>změnou přírodních podmínek</a:t>
            </a:r>
            <a:r>
              <a:rPr lang="cs-CZ" sz="2000" dirty="0"/>
              <a:t> </a:t>
            </a:r>
          </a:p>
          <a:p>
            <a:pPr>
              <a:buFont typeface="Wingdings" panose="05000000000000000000" pitchFamily="2" charset="2"/>
              <a:buChar char="§"/>
            </a:pPr>
            <a:r>
              <a:rPr lang="cs-CZ" sz="2000" b="1" dirty="0"/>
              <a:t>? směřování civilizace</a:t>
            </a:r>
            <a:r>
              <a:rPr lang="cs-CZ" sz="1600" dirty="0"/>
              <a:t>, digitalizace, robotizace, informatizace lidem </a:t>
            </a:r>
            <a:r>
              <a:rPr lang="cs-CZ" sz="2000" b="1" i="1" dirty="0"/>
              <a:t>„nastavuje zrcadlo“   </a:t>
            </a:r>
          </a:p>
          <a:p>
            <a:pPr>
              <a:buFont typeface="Wingdings" panose="05000000000000000000" pitchFamily="2" charset="2"/>
              <a:buChar char="§"/>
            </a:pPr>
            <a:r>
              <a:rPr lang="cs-CZ" sz="1600" dirty="0"/>
              <a:t>jednotlivé civilizační modely vykazují odlišnou míru schopnosti absorpce změn, což může prohlubovat polarizaci, přednosti a omezení euro-amerického modelu,                                                           </a:t>
            </a:r>
            <a:r>
              <a:rPr lang="cs-CZ" sz="2000" b="1" dirty="0"/>
              <a:t>Asie 4.0 </a:t>
            </a:r>
            <a:r>
              <a:rPr lang="cs-CZ" sz="2000" dirty="0"/>
              <a:t>– </a:t>
            </a:r>
            <a:r>
              <a:rPr lang="cs-CZ" sz="2000" b="1" dirty="0"/>
              <a:t>Čína jako globální technologický lídr</a:t>
            </a:r>
          </a:p>
          <a:p>
            <a:pPr>
              <a:buFont typeface="Wingdings" panose="05000000000000000000" pitchFamily="2" charset="2"/>
              <a:buChar char="§"/>
            </a:pPr>
            <a:r>
              <a:rPr lang="cs-CZ" sz="1600" dirty="0"/>
              <a:t>revoluce umělé inteligence a robotiky má znamenat návrat </a:t>
            </a:r>
            <a:r>
              <a:rPr lang="cs-CZ" sz="1600" i="1" dirty="0"/>
              <a:t>„tří K“</a:t>
            </a:r>
            <a:r>
              <a:rPr lang="cs-CZ" sz="1600" dirty="0"/>
              <a:t> a </a:t>
            </a:r>
            <a:r>
              <a:rPr lang="cs-CZ" sz="1600" i="1" dirty="0"/>
              <a:t>„jednoho S“                              </a:t>
            </a:r>
            <a:r>
              <a:rPr lang="cs-CZ" sz="1600" dirty="0"/>
              <a:t>(</a:t>
            </a:r>
            <a:r>
              <a:rPr lang="cs-CZ" sz="1600" dirty="0" err="1"/>
              <a:t>kognitivnost</a:t>
            </a:r>
            <a:r>
              <a:rPr lang="cs-CZ" sz="1600" dirty="0"/>
              <a:t>, komunikativnost, kreativita a </a:t>
            </a:r>
            <a:r>
              <a:rPr lang="cs-CZ" sz="1600" dirty="0" err="1"/>
              <a:t>security</a:t>
            </a:r>
            <a:r>
              <a:rPr lang="cs-CZ" sz="1600" dirty="0"/>
              <a:t> – bezpečnost), pro dlouhodobou udržitelnost    má být nutný i </a:t>
            </a:r>
            <a:r>
              <a:rPr lang="cs-CZ" sz="1600" i="1" dirty="0"/>
              <a:t>„pátý symbol H“</a:t>
            </a:r>
            <a:r>
              <a:rPr lang="cs-CZ" sz="1600" dirty="0"/>
              <a:t> – humanismus,                                                                                               </a:t>
            </a:r>
            <a:r>
              <a:rPr lang="cs-CZ" sz="2000" b="1" dirty="0"/>
              <a:t>člověk má stát v centru pozornosti </a:t>
            </a:r>
            <a:r>
              <a:rPr lang="cs-CZ" sz="1600" dirty="0"/>
              <a:t>(personalizace výroby, služeb)  </a:t>
            </a:r>
          </a:p>
          <a:p>
            <a:pPr>
              <a:buFont typeface="Wingdings" panose="05000000000000000000" pitchFamily="2" charset="2"/>
              <a:buChar char="§"/>
            </a:pPr>
            <a:r>
              <a:rPr lang="cs-CZ" sz="2000" b="1" dirty="0"/>
              <a:t>? člověka a jeho myšlení</a:t>
            </a:r>
            <a:r>
              <a:rPr lang="cs-CZ" sz="1600" dirty="0"/>
              <a:t>, </a:t>
            </a:r>
            <a:r>
              <a:rPr lang="cs-CZ" sz="2000" b="1" dirty="0"/>
              <a:t>? je připraven na změny díky i4.0 nebo </a:t>
            </a:r>
            <a:r>
              <a:rPr lang="cs-CZ" sz="2000" b="1" i="1" dirty="0"/>
              <a:t>„rozbije zrcadlo“ </a:t>
            </a:r>
            <a:r>
              <a:rPr lang="cs-CZ" sz="1600" dirty="0"/>
              <a:t>(problém subjektu změn, naivní </a:t>
            </a:r>
            <a:r>
              <a:rPr lang="cs-CZ" sz="1600" i="1" dirty="0"/>
              <a:t>„</a:t>
            </a:r>
            <a:r>
              <a:rPr lang="cs-CZ" sz="1600" i="1" dirty="0" err="1"/>
              <a:t>sluníčkářská</a:t>
            </a:r>
            <a:r>
              <a:rPr lang="cs-CZ" sz="1600" i="1" dirty="0"/>
              <a:t>“ </a:t>
            </a:r>
            <a:r>
              <a:rPr lang="cs-CZ" sz="1600" dirty="0"/>
              <a:t>víra, že se lidé automaticky promění           v zodpovědné andělské bytosti) </a:t>
            </a:r>
            <a:r>
              <a:rPr lang="cs-CZ" sz="1600" b="1" dirty="0"/>
              <a:t>                                       </a:t>
            </a:r>
            <a:endParaRPr lang="cs-CZ" sz="1600" dirty="0"/>
          </a:p>
        </p:txBody>
      </p:sp>
    </p:spTree>
    <p:extLst>
      <p:ext uri="{BB962C8B-B14F-4D97-AF65-F5344CB8AC3E}">
        <p14:creationId xmlns:p14="http://schemas.microsoft.com/office/powerpoint/2010/main" val="16415527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432454-AD9A-411E-BF4C-306B13A51101}"/>
              </a:ext>
            </a:extLst>
          </p:cNvPr>
          <p:cNvSpPr>
            <a:spLocks noGrp="1"/>
          </p:cNvSpPr>
          <p:nvPr>
            <p:ph type="title"/>
          </p:nvPr>
        </p:nvSpPr>
        <p:spPr>
          <a:xfrm>
            <a:off x="457200" y="274638"/>
            <a:ext cx="8229600" cy="922114"/>
          </a:xfrm>
        </p:spPr>
        <p:txBody>
          <a:bodyPr>
            <a:normAutofit/>
          </a:bodyPr>
          <a:lstStyle/>
          <a:p>
            <a:r>
              <a:rPr lang="cs-CZ" sz="4000" b="1" dirty="0">
                <a:solidFill>
                  <a:srgbClr val="002060"/>
                </a:solidFill>
              </a:rPr>
              <a:t>Ambice ČR (a SR)  </a:t>
            </a:r>
          </a:p>
        </p:txBody>
      </p:sp>
      <p:sp>
        <p:nvSpPr>
          <p:cNvPr id="3" name="Zástupný obsah 2">
            <a:extLst>
              <a:ext uri="{FF2B5EF4-FFF2-40B4-BE49-F238E27FC236}">
                <a16:creationId xmlns:a16="http://schemas.microsoft.com/office/drawing/2014/main" id="{1E41C473-BF9A-4617-989F-8B03BD1CE6A7}"/>
              </a:ext>
            </a:extLst>
          </p:cNvPr>
          <p:cNvSpPr>
            <a:spLocks noGrp="1"/>
          </p:cNvSpPr>
          <p:nvPr>
            <p:ph idx="1"/>
          </p:nvPr>
        </p:nvSpPr>
        <p:spPr>
          <a:xfrm>
            <a:off x="457200" y="1268760"/>
            <a:ext cx="8229600" cy="5472608"/>
          </a:xfrm>
        </p:spPr>
        <p:txBody>
          <a:bodyPr>
            <a:normAutofit fontScale="70000" lnSpcReduction="20000"/>
          </a:bodyPr>
          <a:lstStyle/>
          <a:p>
            <a:pPr>
              <a:buFont typeface="Wingdings" panose="05000000000000000000" pitchFamily="2" charset="2"/>
              <a:buChar char="§"/>
            </a:pPr>
            <a:r>
              <a:rPr lang="cs-CZ" sz="3400" b="1" dirty="0"/>
              <a:t>?</a:t>
            </a:r>
            <a:r>
              <a:rPr lang="cs-CZ" sz="3400" dirty="0"/>
              <a:t> je postačující </a:t>
            </a:r>
            <a:r>
              <a:rPr lang="cs-CZ" sz="3400" b="1" dirty="0"/>
              <a:t>role </a:t>
            </a:r>
            <a:r>
              <a:rPr lang="cs-CZ" sz="3400" b="1" i="1" dirty="0"/>
              <a:t>„kooperujícího partnera“                                              </a:t>
            </a:r>
            <a:r>
              <a:rPr lang="cs-CZ" sz="3200" dirty="0"/>
              <a:t>(dle Mařík, V. a kol., 2016)  </a:t>
            </a:r>
          </a:p>
          <a:p>
            <a:pPr>
              <a:buFont typeface="Wingdings" panose="05000000000000000000" pitchFamily="2" charset="2"/>
              <a:buChar char="§"/>
            </a:pPr>
            <a:r>
              <a:rPr lang="cs-CZ" sz="3200" b="1" i="1" dirty="0"/>
              <a:t>? </a:t>
            </a:r>
            <a:r>
              <a:rPr lang="cs-CZ" sz="3200" dirty="0"/>
              <a:t>úvahy a projekty 5.0 či 6.0, kde bychom mohli stát v některých aspektech i v čele a trendy nejen fatalisticky přijímat, nýbrž také aktivně spoluvytvářet</a:t>
            </a:r>
          </a:p>
          <a:p>
            <a:pPr>
              <a:buFont typeface="Wingdings" panose="05000000000000000000" pitchFamily="2" charset="2"/>
              <a:buChar char="§"/>
            </a:pPr>
            <a:r>
              <a:rPr lang="cs-CZ" sz="3400" b="1" dirty="0"/>
              <a:t>nutnost nalezení průmyslové aktivity, kde bychom mohli opravdu excelovat </a:t>
            </a:r>
            <a:r>
              <a:rPr lang="cs-CZ" sz="3200" dirty="0"/>
              <a:t>(? kosmický průmysl, drony, superstrategické suroviny, nanotechnologie, biotechnologie pro </a:t>
            </a:r>
            <a:r>
              <a:rPr lang="cs-CZ" sz="3200" b="1" dirty="0"/>
              <a:t>zdraví 4.0</a:t>
            </a:r>
            <a:r>
              <a:rPr lang="cs-CZ" sz="3200" dirty="0"/>
              <a:t>, </a:t>
            </a:r>
            <a:r>
              <a:rPr lang="cs-CZ" sz="3200" b="1" dirty="0"/>
              <a:t>5.0 </a:t>
            </a:r>
            <a:r>
              <a:rPr lang="cs-CZ" sz="3200" dirty="0"/>
              <a:t>…?) </a:t>
            </a:r>
          </a:p>
          <a:p>
            <a:pPr>
              <a:buFont typeface="Wingdings" panose="05000000000000000000" pitchFamily="2" charset="2"/>
              <a:buChar char="§"/>
            </a:pPr>
            <a:r>
              <a:rPr lang="cs-CZ" sz="3400" b="1" i="1" dirty="0"/>
              <a:t>„zlaté české ručičky a zlaté české hlavičky“</a:t>
            </a:r>
            <a:r>
              <a:rPr lang="cs-CZ" sz="3200" i="1" dirty="0"/>
              <a:t>,                                    </a:t>
            </a:r>
            <a:r>
              <a:rPr lang="cs-CZ" sz="3200" dirty="0"/>
              <a:t>nelze přitom spoléhat pouze na nápady a výzkum, stále </a:t>
            </a:r>
            <a:r>
              <a:rPr lang="cs-CZ" sz="3400" b="1" dirty="0"/>
              <a:t>důležitá zůstane adekvátní materie, včetně </a:t>
            </a:r>
            <a:r>
              <a:rPr lang="cs-CZ" sz="3400" b="1" i="1" dirty="0"/>
              <a:t>„cihel či železa“</a:t>
            </a:r>
            <a:r>
              <a:rPr lang="cs-CZ" sz="3200" dirty="0"/>
              <a:t>,</a:t>
            </a:r>
            <a:r>
              <a:rPr lang="cs-CZ" sz="3200" i="1" dirty="0"/>
              <a:t>             </a:t>
            </a:r>
            <a:r>
              <a:rPr lang="cs-CZ" sz="3200" dirty="0"/>
              <a:t>nebo si opravdu úplně všechno 3Dvytiskneme? (Z čeho?, Za co?),                          </a:t>
            </a:r>
            <a:r>
              <a:rPr lang="cs-CZ" sz="3200" b="1" dirty="0"/>
              <a:t>? budou roboti přístupní všem a budou zadarmo</a:t>
            </a:r>
          </a:p>
          <a:p>
            <a:pPr>
              <a:buFont typeface="Wingdings" panose="05000000000000000000" pitchFamily="2" charset="2"/>
              <a:buChar char="§"/>
            </a:pPr>
            <a:r>
              <a:rPr lang="cs-CZ" sz="3200" dirty="0"/>
              <a:t>nezbytnost promyšlených a smělých strategií </a:t>
            </a:r>
            <a:r>
              <a:rPr lang="cs-CZ" sz="3400" b="1" dirty="0"/>
              <a:t>s využitím plánování</a:t>
            </a:r>
            <a:r>
              <a:rPr lang="cs-CZ" sz="3200" dirty="0"/>
              <a:t>, </a:t>
            </a:r>
            <a:r>
              <a:rPr lang="cs-CZ" sz="3400" b="1" dirty="0"/>
              <a:t>s důrazem na kvalitu vzdělání a nikoli na jeho zničující další liberalizaci</a:t>
            </a:r>
            <a:r>
              <a:rPr lang="cs-CZ" sz="3200" dirty="0"/>
              <a:t>, která vede k neustálému snižování nároků, což je cesta k </a:t>
            </a:r>
            <a:r>
              <a:rPr lang="cs-CZ" sz="3200" dirty="0" err="1"/>
              <a:t>pseudovzdělanosti</a:t>
            </a:r>
            <a:r>
              <a:rPr lang="cs-CZ" sz="3200" dirty="0"/>
              <a:t>,                                               resp. nedovzdělanosti či polovzdělanosti</a:t>
            </a:r>
            <a:endParaRPr lang="cs-CZ" dirty="0"/>
          </a:p>
        </p:txBody>
      </p:sp>
    </p:spTree>
    <p:extLst>
      <p:ext uri="{BB962C8B-B14F-4D97-AF65-F5344CB8AC3E}">
        <p14:creationId xmlns:p14="http://schemas.microsoft.com/office/powerpoint/2010/main" val="25478559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4D821-A887-4EE6-9718-6730FDD4334A}"/>
              </a:ext>
            </a:extLst>
          </p:cNvPr>
          <p:cNvSpPr>
            <a:spLocks noGrp="1"/>
          </p:cNvSpPr>
          <p:nvPr>
            <p:ph type="title"/>
          </p:nvPr>
        </p:nvSpPr>
        <p:spPr>
          <a:xfrm>
            <a:off x="457200" y="116632"/>
            <a:ext cx="8229600" cy="1368152"/>
          </a:xfrm>
        </p:spPr>
        <p:txBody>
          <a:bodyPr>
            <a:normAutofit/>
          </a:bodyPr>
          <a:lstStyle/>
          <a:p>
            <a:r>
              <a:rPr lang="cs-CZ" sz="4000" b="1" dirty="0">
                <a:solidFill>
                  <a:srgbClr val="92D050"/>
                </a:solidFill>
              </a:rPr>
              <a:t>Splaskává bublina 4.0? Jaké jsou další etapy a perspektivy tzv. 4IR? </a:t>
            </a:r>
          </a:p>
        </p:txBody>
      </p:sp>
      <p:sp>
        <p:nvSpPr>
          <p:cNvPr id="3" name="Zástupný obsah 2">
            <a:extLst>
              <a:ext uri="{FF2B5EF4-FFF2-40B4-BE49-F238E27FC236}">
                <a16:creationId xmlns:a16="http://schemas.microsoft.com/office/drawing/2014/main" id="{E6174CBB-98BA-4FED-A5CA-8BAC33BB220F}"/>
              </a:ext>
            </a:extLst>
          </p:cNvPr>
          <p:cNvSpPr>
            <a:spLocks noGrp="1"/>
          </p:cNvSpPr>
          <p:nvPr>
            <p:ph idx="1"/>
          </p:nvPr>
        </p:nvSpPr>
        <p:spPr>
          <a:xfrm>
            <a:off x="179512" y="1556792"/>
            <a:ext cx="8784976" cy="5301208"/>
          </a:xfrm>
        </p:spPr>
        <p:txBody>
          <a:bodyPr>
            <a:normAutofit/>
          </a:bodyPr>
          <a:lstStyle/>
          <a:p>
            <a:pPr>
              <a:buFont typeface="Wingdings" panose="05000000000000000000" pitchFamily="2" charset="2"/>
              <a:buChar char="v"/>
            </a:pPr>
            <a:r>
              <a:rPr lang="cs-CZ" sz="2800" dirty="0"/>
              <a:t>  nikoli převratná revoluce, nýbrž </a:t>
            </a:r>
            <a:r>
              <a:rPr lang="cs-CZ" sz="2800" b="1" dirty="0">
                <a:solidFill>
                  <a:srgbClr val="002060"/>
                </a:solidFill>
              </a:rPr>
              <a:t>postupná a dlouhodobá evoluce</a:t>
            </a:r>
          </a:p>
          <a:p>
            <a:pPr>
              <a:buFont typeface="Wingdings" panose="05000000000000000000" pitchFamily="2" charset="2"/>
              <a:buChar char="v"/>
            </a:pPr>
            <a:r>
              <a:rPr lang="cs-CZ" sz="2800" dirty="0"/>
              <a:t> cca 2018 – </a:t>
            </a:r>
            <a:r>
              <a:rPr lang="cs-CZ" sz="2800" b="1" dirty="0">
                <a:solidFill>
                  <a:srgbClr val="002060"/>
                </a:solidFill>
              </a:rPr>
              <a:t>konec největších technologických iluzí</a:t>
            </a:r>
          </a:p>
          <a:p>
            <a:pPr>
              <a:buFont typeface="Wingdings" panose="05000000000000000000" pitchFamily="2" charset="2"/>
              <a:buChar char="v"/>
            </a:pPr>
            <a:r>
              <a:rPr lang="cs-CZ" sz="2800" dirty="0"/>
              <a:t> splasknutí bubliny 4.0 má zabránit </a:t>
            </a:r>
            <a:r>
              <a:rPr lang="cs-CZ" sz="2800" b="1" dirty="0">
                <a:solidFill>
                  <a:srgbClr val="002060"/>
                </a:solidFill>
              </a:rPr>
              <a:t>zelená etapa</a:t>
            </a:r>
            <a:r>
              <a:rPr lang="cs-CZ" sz="2800" dirty="0">
                <a:solidFill>
                  <a:srgbClr val="002060"/>
                </a:solidFill>
              </a:rPr>
              <a:t>,</a:t>
            </a:r>
            <a:r>
              <a:rPr lang="cs-CZ" sz="2800" b="1" dirty="0">
                <a:solidFill>
                  <a:srgbClr val="002060"/>
                </a:solidFill>
              </a:rPr>
              <a:t> technologie 4.0 tlačeny „zeleným“ směrem 5.0</a:t>
            </a:r>
            <a:r>
              <a:rPr lang="cs-CZ" sz="2800" b="1" dirty="0">
                <a:solidFill>
                  <a:srgbClr val="92D050"/>
                </a:solidFill>
              </a:rPr>
              <a:t> </a:t>
            </a:r>
            <a:r>
              <a:rPr lang="cs-CZ" sz="2400" dirty="0"/>
              <a:t>(</a:t>
            </a:r>
            <a:r>
              <a:rPr lang="cs-CZ" sz="2400" b="1" dirty="0">
                <a:solidFill>
                  <a:srgbClr val="002060"/>
                </a:solidFill>
              </a:rPr>
              <a:t>digitalizace</a:t>
            </a:r>
            <a:r>
              <a:rPr lang="cs-CZ" sz="2400" dirty="0"/>
              <a:t> a </a:t>
            </a:r>
            <a:r>
              <a:rPr lang="cs-CZ" sz="2400" b="1" dirty="0">
                <a:solidFill>
                  <a:srgbClr val="002060"/>
                </a:solidFill>
              </a:rPr>
              <a:t>ozelenění</a:t>
            </a:r>
            <a:r>
              <a:rPr lang="cs-CZ" sz="2400" dirty="0"/>
              <a:t> jako spása Evropy)</a:t>
            </a:r>
          </a:p>
          <a:p>
            <a:pPr>
              <a:buFont typeface="Wingdings" panose="05000000000000000000" pitchFamily="2" charset="2"/>
              <a:buChar char="v"/>
            </a:pPr>
            <a:r>
              <a:rPr lang="cs-CZ" sz="2800" dirty="0"/>
              <a:t> </a:t>
            </a:r>
            <a:r>
              <a:rPr lang="cs-CZ" sz="2800" b="1" dirty="0">
                <a:solidFill>
                  <a:srgbClr val="002060"/>
                </a:solidFill>
              </a:rPr>
              <a:t>koronakrize</a:t>
            </a:r>
            <a:r>
              <a:rPr lang="cs-CZ" sz="2800" dirty="0"/>
              <a:t> 2020-22 jako</a:t>
            </a:r>
            <a:r>
              <a:rPr lang="cs-CZ" sz="2800" b="1" dirty="0">
                <a:solidFill>
                  <a:srgbClr val="002060"/>
                </a:solidFill>
              </a:rPr>
              <a:t> kolaps neoliberální globalizace </a:t>
            </a:r>
            <a:r>
              <a:rPr lang="cs-CZ" sz="2400" dirty="0"/>
              <a:t>(v kontextu </a:t>
            </a:r>
            <a:r>
              <a:rPr lang="cs-CZ" sz="2400" b="1" dirty="0">
                <a:solidFill>
                  <a:srgbClr val="002060"/>
                </a:solidFill>
              </a:rPr>
              <a:t>synergie krizí liberálního Západu</a:t>
            </a:r>
            <a:r>
              <a:rPr lang="cs-CZ" sz="2400" dirty="0"/>
              <a:t>) </a:t>
            </a:r>
          </a:p>
          <a:p>
            <a:pPr>
              <a:buFont typeface="Wingdings" panose="05000000000000000000" pitchFamily="2" charset="2"/>
              <a:buChar char="v"/>
            </a:pPr>
            <a:r>
              <a:rPr lang="cs-CZ" sz="2800" b="1" dirty="0"/>
              <a:t> </a:t>
            </a:r>
            <a:r>
              <a:rPr lang="cs-CZ" sz="2800" b="1" dirty="0">
                <a:solidFill>
                  <a:srgbClr val="002060"/>
                </a:solidFill>
              </a:rPr>
              <a:t>přeformátovávání světa</a:t>
            </a:r>
            <a:r>
              <a:rPr lang="cs-CZ" sz="2800" dirty="0"/>
              <a:t>, koncept </a:t>
            </a:r>
            <a:r>
              <a:rPr lang="cs-CZ" sz="2800" b="1" dirty="0">
                <a:solidFill>
                  <a:srgbClr val="002060"/>
                </a:solidFill>
              </a:rPr>
              <a:t>Velkého resetu                </a:t>
            </a:r>
            <a:r>
              <a:rPr lang="cs-CZ" sz="2400" dirty="0"/>
              <a:t>(K. </a:t>
            </a:r>
            <a:r>
              <a:rPr lang="cs-CZ" sz="2400" dirty="0" err="1"/>
              <a:t>Schwab</a:t>
            </a:r>
            <a:r>
              <a:rPr lang="cs-CZ" sz="2400" dirty="0"/>
              <a:t>) </a:t>
            </a:r>
            <a:r>
              <a:rPr lang="cs-CZ" sz="2800" dirty="0"/>
              <a:t>jako </a:t>
            </a:r>
            <a:r>
              <a:rPr lang="cs-CZ" sz="2800" b="1" dirty="0">
                <a:solidFill>
                  <a:srgbClr val="002060"/>
                </a:solidFill>
              </a:rPr>
              <a:t>záchrana hroutícího se globalismu </a:t>
            </a:r>
            <a:endParaRPr lang="cs-CZ" sz="2800" dirty="0"/>
          </a:p>
          <a:p>
            <a:pPr>
              <a:buFont typeface="Wingdings" panose="05000000000000000000" pitchFamily="2" charset="2"/>
              <a:buChar char="v"/>
            </a:pPr>
            <a:r>
              <a:rPr lang="cs-CZ" sz="2800" b="1" dirty="0"/>
              <a:t> ? </a:t>
            </a:r>
            <a:r>
              <a:rPr lang="cs-CZ" sz="2800" b="1" dirty="0" err="1">
                <a:solidFill>
                  <a:srgbClr val="002060"/>
                </a:solidFill>
              </a:rPr>
              <a:t>deglobalizace</a:t>
            </a:r>
            <a:r>
              <a:rPr lang="cs-CZ" sz="2800" b="1" dirty="0"/>
              <a:t> </a:t>
            </a:r>
            <a:r>
              <a:rPr lang="cs-CZ" sz="2400" dirty="0"/>
              <a:t>(včetně </a:t>
            </a:r>
            <a:r>
              <a:rPr lang="cs-CZ" sz="2400" b="1" dirty="0">
                <a:solidFill>
                  <a:srgbClr val="002060"/>
                </a:solidFill>
              </a:rPr>
              <a:t>regionalizace</a:t>
            </a:r>
            <a:r>
              <a:rPr lang="cs-CZ" sz="2400" dirty="0"/>
              <a:t>)</a:t>
            </a:r>
            <a:r>
              <a:rPr lang="cs-CZ" sz="2800" dirty="0"/>
              <a:t> anebo</a:t>
            </a:r>
            <a:r>
              <a:rPr lang="cs-CZ" sz="2800" b="1" dirty="0"/>
              <a:t> </a:t>
            </a:r>
            <a:r>
              <a:rPr lang="cs-CZ" sz="2800" b="1" dirty="0" err="1">
                <a:solidFill>
                  <a:srgbClr val="002060"/>
                </a:solidFill>
              </a:rPr>
              <a:t>reglobalizace</a:t>
            </a:r>
            <a:endParaRPr lang="cs-CZ" sz="2800" b="1" dirty="0">
              <a:solidFill>
                <a:srgbClr val="002060"/>
              </a:solidFill>
            </a:endParaRPr>
          </a:p>
          <a:p>
            <a:pPr>
              <a:buFont typeface="Wingdings" panose="05000000000000000000" pitchFamily="2" charset="2"/>
              <a:buChar char="v"/>
            </a:pPr>
            <a:endParaRPr lang="cs-CZ" b="1" dirty="0">
              <a:solidFill>
                <a:srgbClr val="002060"/>
              </a:solidFill>
            </a:endParaRPr>
          </a:p>
        </p:txBody>
      </p:sp>
    </p:spTree>
    <p:extLst>
      <p:ext uri="{BB962C8B-B14F-4D97-AF65-F5344CB8AC3E}">
        <p14:creationId xmlns:p14="http://schemas.microsoft.com/office/powerpoint/2010/main" val="16887567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C51FFB-333E-478F-9300-B487AF6FB23D}"/>
              </a:ext>
            </a:extLst>
          </p:cNvPr>
          <p:cNvSpPr>
            <a:spLocks noGrp="1"/>
          </p:cNvSpPr>
          <p:nvPr>
            <p:ph type="title"/>
          </p:nvPr>
        </p:nvSpPr>
        <p:spPr>
          <a:xfrm>
            <a:off x="457200" y="188640"/>
            <a:ext cx="8229600" cy="864096"/>
          </a:xfrm>
        </p:spPr>
        <p:txBody>
          <a:bodyPr>
            <a:normAutofit/>
          </a:bodyPr>
          <a:lstStyle/>
          <a:p>
            <a:r>
              <a:rPr lang="cs-CZ" sz="4000" b="1" dirty="0">
                <a:solidFill>
                  <a:srgbClr val="92D050"/>
                </a:solidFill>
              </a:rPr>
              <a:t>Doporučené minimum</a:t>
            </a:r>
            <a:endParaRPr lang="cs-CZ" sz="4000" dirty="0"/>
          </a:p>
        </p:txBody>
      </p:sp>
      <p:sp>
        <p:nvSpPr>
          <p:cNvPr id="3" name="Zástupný obsah 2">
            <a:extLst>
              <a:ext uri="{FF2B5EF4-FFF2-40B4-BE49-F238E27FC236}">
                <a16:creationId xmlns:a16="http://schemas.microsoft.com/office/drawing/2014/main" id="{C64FB5BA-6CD8-4C17-AC40-908F1409C2C5}"/>
              </a:ext>
            </a:extLst>
          </p:cNvPr>
          <p:cNvSpPr>
            <a:spLocks noGrp="1"/>
          </p:cNvSpPr>
          <p:nvPr>
            <p:ph idx="1"/>
          </p:nvPr>
        </p:nvSpPr>
        <p:spPr>
          <a:xfrm>
            <a:off x="457200" y="1052736"/>
            <a:ext cx="8229600" cy="5805264"/>
          </a:xfrm>
        </p:spPr>
        <p:txBody>
          <a:bodyPr>
            <a:normAutofit fontScale="92500" lnSpcReduction="10000"/>
          </a:bodyPr>
          <a:lstStyle/>
          <a:p>
            <a:pPr>
              <a:buFont typeface="Wingdings" panose="05000000000000000000" pitchFamily="2" charset="2"/>
              <a:buChar char="v"/>
            </a:pPr>
            <a:r>
              <a:rPr lang="cs-CZ" dirty="0"/>
              <a:t> </a:t>
            </a:r>
            <a:r>
              <a:rPr lang="cs-CZ" sz="3600" dirty="0"/>
              <a:t>snímek </a:t>
            </a:r>
            <a:r>
              <a:rPr lang="cs-CZ" sz="3600" b="1" dirty="0">
                <a:solidFill>
                  <a:srgbClr val="002060"/>
                </a:solidFill>
              </a:rPr>
              <a:t>80</a:t>
            </a:r>
          </a:p>
          <a:p>
            <a:pPr>
              <a:buFont typeface="Wingdings" panose="05000000000000000000" pitchFamily="2" charset="2"/>
              <a:buChar char="v"/>
            </a:pPr>
            <a:r>
              <a:rPr lang="cs-CZ" sz="3600" dirty="0"/>
              <a:t> snímek </a:t>
            </a:r>
            <a:r>
              <a:rPr lang="cs-CZ" sz="3600" b="1" dirty="0">
                <a:solidFill>
                  <a:srgbClr val="002060"/>
                </a:solidFill>
              </a:rPr>
              <a:t>84</a:t>
            </a:r>
          </a:p>
          <a:p>
            <a:pPr>
              <a:buFont typeface="Wingdings" panose="05000000000000000000" pitchFamily="2" charset="2"/>
              <a:buChar char="v"/>
            </a:pPr>
            <a:r>
              <a:rPr lang="cs-CZ" sz="3600" b="1" dirty="0">
                <a:solidFill>
                  <a:srgbClr val="002060"/>
                </a:solidFill>
              </a:rPr>
              <a:t> </a:t>
            </a:r>
            <a:r>
              <a:rPr lang="cs-CZ" sz="3600" dirty="0">
                <a:solidFill>
                  <a:srgbClr val="002060"/>
                </a:solidFill>
              </a:rPr>
              <a:t>snímek </a:t>
            </a:r>
            <a:r>
              <a:rPr lang="cs-CZ" sz="3600" b="1" dirty="0">
                <a:solidFill>
                  <a:srgbClr val="002060"/>
                </a:solidFill>
              </a:rPr>
              <a:t>85 </a:t>
            </a:r>
            <a:endParaRPr lang="cs-CZ" sz="3600" dirty="0">
              <a:solidFill>
                <a:srgbClr val="002060"/>
              </a:solidFill>
            </a:endParaRPr>
          </a:p>
          <a:p>
            <a:pPr>
              <a:buFont typeface="Wingdings" panose="05000000000000000000" pitchFamily="2" charset="2"/>
              <a:buChar char="v"/>
            </a:pPr>
            <a:r>
              <a:rPr lang="cs-CZ" sz="3600" dirty="0"/>
              <a:t> snímek </a:t>
            </a:r>
            <a:r>
              <a:rPr lang="cs-CZ" sz="3600" b="1" dirty="0">
                <a:solidFill>
                  <a:srgbClr val="002060"/>
                </a:solidFill>
              </a:rPr>
              <a:t>86  </a:t>
            </a:r>
          </a:p>
          <a:p>
            <a:pPr>
              <a:buFont typeface="Wingdings" panose="05000000000000000000" pitchFamily="2" charset="2"/>
              <a:buChar char="v"/>
            </a:pPr>
            <a:r>
              <a:rPr lang="cs-CZ" sz="3600" dirty="0"/>
              <a:t> snímek </a:t>
            </a:r>
            <a:r>
              <a:rPr lang="cs-CZ" sz="3600" b="1" dirty="0">
                <a:solidFill>
                  <a:srgbClr val="002060"/>
                </a:solidFill>
              </a:rPr>
              <a:t>89</a:t>
            </a:r>
          </a:p>
          <a:p>
            <a:pPr>
              <a:buFont typeface="Wingdings" panose="05000000000000000000" pitchFamily="2" charset="2"/>
              <a:buChar char="v"/>
            </a:pPr>
            <a:r>
              <a:rPr lang="cs-CZ" sz="3600" dirty="0"/>
              <a:t> snímky </a:t>
            </a:r>
            <a:r>
              <a:rPr lang="cs-CZ" sz="3600" b="1" dirty="0">
                <a:solidFill>
                  <a:srgbClr val="002060"/>
                </a:solidFill>
              </a:rPr>
              <a:t>93</a:t>
            </a:r>
            <a:r>
              <a:rPr lang="cs-CZ" sz="3600" b="1" dirty="0"/>
              <a:t>-</a:t>
            </a:r>
            <a:r>
              <a:rPr lang="cs-CZ" sz="3600" b="1" dirty="0">
                <a:solidFill>
                  <a:srgbClr val="002060"/>
                </a:solidFill>
              </a:rPr>
              <a:t>98</a:t>
            </a:r>
          </a:p>
          <a:p>
            <a:pPr>
              <a:buFont typeface="Wingdings" panose="05000000000000000000" pitchFamily="2" charset="2"/>
              <a:buChar char="v"/>
            </a:pPr>
            <a:r>
              <a:rPr lang="cs-CZ" sz="3600" dirty="0"/>
              <a:t>  snímek </a:t>
            </a:r>
            <a:r>
              <a:rPr lang="cs-CZ" sz="3600" b="1" dirty="0">
                <a:solidFill>
                  <a:srgbClr val="002060"/>
                </a:solidFill>
              </a:rPr>
              <a:t>100</a:t>
            </a:r>
          </a:p>
          <a:p>
            <a:pPr>
              <a:buFont typeface="Wingdings" panose="05000000000000000000" pitchFamily="2" charset="2"/>
              <a:buChar char="v"/>
            </a:pPr>
            <a:r>
              <a:rPr lang="cs-CZ" sz="3600" dirty="0"/>
              <a:t> snímky </a:t>
            </a:r>
            <a:r>
              <a:rPr lang="cs-CZ" sz="3600" b="1" dirty="0">
                <a:solidFill>
                  <a:srgbClr val="002060"/>
                </a:solidFill>
              </a:rPr>
              <a:t>102</a:t>
            </a:r>
            <a:r>
              <a:rPr lang="cs-CZ" sz="3600" b="1" dirty="0"/>
              <a:t>-</a:t>
            </a:r>
            <a:r>
              <a:rPr lang="cs-CZ" sz="3600" b="1" dirty="0">
                <a:solidFill>
                  <a:srgbClr val="002060"/>
                </a:solidFill>
              </a:rPr>
              <a:t>106 </a:t>
            </a:r>
          </a:p>
          <a:p>
            <a:pPr>
              <a:buFont typeface="Wingdings" panose="05000000000000000000" pitchFamily="2" charset="2"/>
              <a:buChar char="v"/>
            </a:pPr>
            <a:r>
              <a:rPr lang="cs-CZ" sz="3600" dirty="0"/>
              <a:t> snímek </a:t>
            </a:r>
            <a:r>
              <a:rPr lang="cs-CZ" sz="3600" b="1" dirty="0">
                <a:solidFill>
                  <a:srgbClr val="002060"/>
                </a:solidFill>
              </a:rPr>
              <a:t>111</a:t>
            </a:r>
            <a:r>
              <a:rPr lang="cs-CZ" sz="3600" dirty="0"/>
              <a:t> </a:t>
            </a:r>
          </a:p>
          <a:p>
            <a:pPr>
              <a:buFont typeface="Wingdings" panose="05000000000000000000" pitchFamily="2" charset="2"/>
              <a:buChar char="v"/>
            </a:pPr>
            <a:r>
              <a:rPr lang="cs-CZ" sz="3600" dirty="0"/>
              <a:t> snímek </a:t>
            </a:r>
            <a:r>
              <a:rPr lang="cs-CZ" sz="3600" b="1" dirty="0">
                <a:solidFill>
                  <a:srgbClr val="002060"/>
                </a:solidFill>
              </a:rPr>
              <a:t>118 </a:t>
            </a:r>
          </a:p>
        </p:txBody>
      </p:sp>
    </p:spTree>
    <p:extLst>
      <p:ext uri="{BB962C8B-B14F-4D97-AF65-F5344CB8AC3E}">
        <p14:creationId xmlns:p14="http://schemas.microsoft.com/office/powerpoint/2010/main" val="88908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116632"/>
            <a:ext cx="8568952" cy="6741368"/>
          </a:xfrm>
        </p:spPr>
        <p:txBody>
          <a:bodyPr>
            <a:normAutofit fontScale="92500" lnSpcReduction="10000"/>
          </a:bodyPr>
          <a:lstStyle/>
          <a:p>
            <a:pPr algn="ctr">
              <a:buFontTx/>
              <a:buNone/>
              <a:defRPr/>
            </a:pPr>
            <a:r>
              <a:rPr lang="cs-CZ" altLang="cs-CZ" sz="4300" dirty="0">
                <a:solidFill>
                  <a:srgbClr val="002060"/>
                </a:solidFill>
              </a:rPr>
              <a:t>Nové trendy </a:t>
            </a:r>
            <a:r>
              <a:rPr lang="cs-CZ" altLang="cs-CZ" sz="4300" b="1" dirty="0">
                <a:solidFill>
                  <a:srgbClr val="002060"/>
                </a:solidFill>
              </a:rPr>
              <a:t>mikroekonomie</a:t>
            </a:r>
            <a:r>
              <a:rPr lang="cs-CZ" altLang="cs-CZ" sz="4300" dirty="0">
                <a:solidFill>
                  <a:srgbClr val="002060"/>
                </a:solidFill>
              </a:rPr>
              <a:t>                          na počátku 21. století </a:t>
            </a:r>
          </a:p>
          <a:p>
            <a:pPr>
              <a:buFont typeface="Wingdings" panose="05000000000000000000" pitchFamily="2" charset="2"/>
              <a:buChar char="§"/>
              <a:defRPr/>
            </a:pPr>
            <a:r>
              <a:rPr lang="cs-CZ" altLang="cs-CZ" sz="2000" dirty="0"/>
              <a:t>pronikání </a:t>
            </a:r>
            <a:r>
              <a:rPr lang="cs-CZ" altLang="cs-CZ" sz="2000" b="1" dirty="0"/>
              <a:t>prvků institucionálních, resp. </a:t>
            </a:r>
            <a:r>
              <a:rPr lang="cs-CZ" altLang="cs-CZ" sz="2000" b="1" dirty="0" err="1"/>
              <a:t>neoinstitucionálních</a:t>
            </a:r>
            <a:r>
              <a:rPr lang="cs-CZ" altLang="cs-CZ" sz="2000" dirty="0"/>
              <a:t>                                     do dominantního neoklasického systému (transakční náklady aj.)</a:t>
            </a:r>
          </a:p>
          <a:p>
            <a:pPr>
              <a:buFont typeface="Wingdings" panose="05000000000000000000" pitchFamily="2" charset="2"/>
              <a:buChar char="§"/>
              <a:defRPr/>
            </a:pPr>
            <a:r>
              <a:rPr lang="cs-CZ" altLang="cs-CZ" sz="2000" dirty="0"/>
              <a:t>rozvoj a aplikace </a:t>
            </a:r>
            <a:r>
              <a:rPr lang="cs-CZ" altLang="cs-CZ" sz="2000" b="1" dirty="0"/>
              <a:t>teorie her</a:t>
            </a:r>
            <a:r>
              <a:rPr lang="cs-CZ" altLang="cs-CZ" sz="2000" dirty="0"/>
              <a:t> (na tržní struktury, regulace, aukce, organizace, pobídky, hospodářské dějiny aj.) </a:t>
            </a:r>
          </a:p>
          <a:p>
            <a:pPr>
              <a:buFont typeface="Wingdings" panose="05000000000000000000" pitchFamily="2" charset="2"/>
              <a:buChar char="§"/>
              <a:defRPr/>
            </a:pPr>
            <a:r>
              <a:rPr lang="cs-CZ" altLang="cs-CZ" sz="2000" dirty="0"/>
              <a:t>rozvoj přístupů </a:t>
            </a:r>
            <a:r>
              <a:rPr lang="cs-CZ" altLang="cs-CZ" sz="2000" b="1" dirty="0"/>
              <a:t>experimentální </a:t>
            </a:r>
            <a:r>
              <a:rPr lang="cs-CZ" altLang="cs-CZ" sz="2000" dirty="0"/>
              <a:t>(experimenty </a:t>
            </a:r>
            <a:r>
              <a:rPr lang="cs-CZ" altLang="cs-CZ" sz="2000" b="1" dirty="0"/>
              <a:t>laboratorní</a:t>
            </a:r>
            <a:r>
              <a:rPr lang="cs-CZ" altLang="cs-CZ" sz="2000" dirty="0"/>
              <a:t>, </a:t>
            </a:r>
            <a:r>
              <a:rPr lang="cs-CZ" altLang="cs-CZ" sz="2000" b="1" dirty="0"/>
              <a:t>terénní</a:t>
            </a:r>
            <a:r>
              <a:rPr lang="cs-CZ" altLang="cs-CZ" sz="2000" dirty="0"/>
              <a:t>, </a:t>
            </a:r>
            <a:r>
              <a:rPr lang="cs-CZ" altLang="cs-CZ" sz="2000" b="1" dirty="0"/>
              <a:t>přirozené</a:t>
            </a:r>
            <a:r>
              <a:rPr lang="cs-CZ" altLang="cs-CZ" sz="2000" dirty="0"/>
              <a:t>)                </a:t>
            </a:r>
            <a:r>
              <a:rPr lang="cs-CZ" altLang="cs-CZ" sz="2000" b="1" dirty="0"/>
              <a:t>a behaviorální ekonomie</a:t>
            </a:r>
            <a:r>
              <a:rPr lang="cs-CZ" altLang="cs-CZ" sz="2000" dirty="0"/>
              <a:t> – </a:t>
            </a:r>
            <a:r>
              <a:rPr lang="cs-CZ" altLang="cs-CZ" sz="2000" b="1" dirty="0"/>
              <a:t>? </a:t>
            </a:r>
            <a:r>
              <a:rPr lang="cs-CZ" altLang="cs-CZ" sz="2200" b="1" dirty="0"/>
              <a:t>behaviorální ekonomie </a:t>
            </a:r>
            <a:r>
              <a:rPr lang="cs-CZ" altLang="cs-CZ" sz="2000" b="1" dirty="0"/>
              <a:t>jako revoluce                          v mikroekonomii</a:t>
            </a:r>
            <a:r>
              <a:rPr lang="cs-CZ" altLang="cs-CZ" sz="2000" dirty="0"/>
              <a:t>, na revoluci v makroekonomii se stále čeká</a:t>
            </a:r>
          </a:p>
          <a:p>
            <a:pPr>
              <a:buFont typeface="Wingdings" panose="05000000000000000000" pitchFamily="2" charset="2"/>
              <a:buChar char="§"/>
              <a:defRPr/>
            </a:pPr>
            <a:r>
              <a:rPr lang="cs-CZ" altLang="cs-CZ" sz="2000" b="1" dirty="0"/>
              <a:t>? </a:t>
            </a:r>
            <a:r>
              <a:rPr lang="cs-CZ" altLang="cs-CZ" sz="2200" b="1" i="1" dirty="0"/>
              <a:t>„empirická revoluce“</a:t>
            </a:r>
            <a:r>
              <a:rPr lang="cs-CZ" altLang="cs-CZ" sz="2000" dirty="0"/>
              <a:t>,</a:t>
            </a:r>
            <a:r>
              <a:rPr lang="cs-CZ" altLang="cs-CZ" sz="2000" b="1" dirty="0"/>
              <a:t> těžba dat </a:t>
            </a:r>
            <a:r>
              <a:rPr lang="cs-CZ" altLang="cs-CZ" sz="2000" dirty="0"/>
              <a:t>– profilování a </a:t>
            </a:r>
            <a:r>
              <a:rPr lang="cs-CZ" altLang="cs-CZ" sz="2000" b="1" dirty="0"/>
              <a:t>preference ekonomie empirické </a:t>
            </a:r>
            <a:r>
              <a:rPr lang="cs-CZ" altLang="cs-CZ" sz="2000" dirty="0"/>
              <a:t>vs. teoretická ekonomie (přičemž adekvátní teorie mnohdy absentuje), vliv rozvoje výpočetní techniky a zpracování dat, </a:t>
            </a:r>
            <a:r>
              <a:rPr lang="cs-CZ" altLang="cs-CZ" sz="2000" b="1" dirty="0"/>
              <a:t>? </a:t>
            </a:r>
            <a:r>
              <a:rPr lang="cs-CZ" altLang="cs-CZ" sz="2000" dirty="0"/>
              <a:t>revoluce vlivem toho, co ekonomové dokáží získat z dat v reálném čase (telefony, kreditní karty apod.)</a:t>
            </a:r>
          </a:p>
          <a:p>
            <a:pPr>
              <a:buFont typeface="Wingdings" panose="05000000000000000000" pitchFamily="2" charset="2"/>
              <a:buChar char="§"/>
              <a:defRPr/>
            </a:pPr>
            <a:r>
              <a:rPr lang="cs-CZ" altLang="cs-CZ" sz="2000" b="1" dirty="0"/>
              <a:t>?</a:t>
            </a:r>
            <a:r>
              <a:rPr lang="cs-CZ" altLang="cs-CZ" sz="2000" dirty="0"/>
              <a:t> matematizace a formalizace standardní ekonomie                                                 (aneb </a:t>
            </a:r>
            <a:r>
              <a:rPr lang="cs-CZ" altLang="cs-CZ" sz="2000" i="1" dirty="0"/>
              <a:t>„Dobrý sluha/zlý pán“</a:t>
            </a:r>
            <a:r>
              <a:rPr lang="cs-CZ" altLang="cs-CZ" sz="2000" dirty="0"/>
              <a:t>) </a:t>
            </a:r>
          </a:p>
          <a:p>
            <a:pPr marL="0" indent="0" algn="ctr">
              <a:buFontTx/>
              <a:buNone/>
              <a:defRPr/>
            </a:pPr>
            <a:r>
              <a:rPr lang="cs-CZ" altLang="cs-CZ" sz="2400" dirty="0"/>
              <a:t>Mainstream versus </a:t>
            </a:r>
            <a:r>
              <a:rPr lang="cs-CZ" altLang="cs-CZ" sz="2400" b="1" dirty="0"/>
              <a:t>alternativní přístupy</a:t>
            </a:r>
            <a:r>
              <a:rPr lang="cs-CZ" altLang="cs-CZ" sz="2400" dirty="0"/>
              <a:t>                                                      </a:t>
            </a:r>
            <a:r>
              <a:rPr lang="cs-CZ" altLang="cs-CZ" sz="2200" dirty="0"/>
              <a:t>(aneb </a:t>
            </a:r>
            <a:r>
              <a:rPr lang="cs-CZ" altLang="cs-CZ" sz="2200" i="1" dirty="0"/>
              <a:t>„ekonomičtí dogmatici“</a:t>
            </a:r>
            <a:r>
              <a:rPr lang="cs-CZ" altLang="cs-CZ" sz="2200" dirty="0"/>
              <a:t> versus </a:t>
            </a:r>
            <a:r>
              <a:rPr lang="cs-CZ" altLang="cs-CZ" sz="2200" i="1" dirty="0"/>
              <a:t>„ekonomičtí disidenti“</a:t>
            </a:r>
            <a:r>
              <a:rPr lang="cs-CZ" altLang="cs-CZ" sz="2200" dirty="0"/>
              <a:t>) </a:t>
            </a:r>
          </a:p>
          <a:p>
            <a:pPr>
              <a:buFont typeface="Wingdings" panose="05000000000000000000" pitchFamily="2" charset="2"/>
              <a:buChar char="§"/>
              <a:defRPr/>
            </a:pPr>
            <a:r>
              <a:rPr lang="cs-CZ" altLang="cs-CZ" sz="2000" b="1" dirty="0"/>
              <a:t>?</a:t>
            </a:r>
            <a:r>
              <a:rPr lang="cs-CZ" altLang="cs-CZ" sz="2000" dirty="0"/>
              <a:t> </a:t>
            </a:r>
            <a:r>
              <a:rPr lang="cs-CZ" altLang="cs-CZ" sz="2000" b="1" dirty="0"/>
              <a:t>ekonomie pro 21. století</a:t>
            </a:r>
            <a:r>
              <a:rPr lang="cs-CZ" altLang="cs-CZ" sz="2000" dirty="0"/>
              <a:t> (nová institucionální ekonomie, </a:t>
            </a:r>
            <a:r>
              <a:rPr lang="cs-CZ" altLang="cs-CZ" sz="2000" dirty="0" err="1"/>
              <a:t>postkeynesiánská</a:t>
            </a:r>
            <a:r>
              <a:rPr lang="cs-CZ" altLang="cs-CZ" sz="2000" dirty="0"/>
              <a:t> ekonomie, </a:t>
            </a:r>
            <a:r>
              <a:rPr lang="cs-CZ" altLang="cs-CZ" sz="2000" i="1" dirty="0"/>
              <a:t>„návrat“</a:t>
            </a:r>
            <a:r>
              <a:rPr lang="cs-CZ" altLang="cs-CZ" sz="2000" dirty="0"/>
              <a:t>  </a:t>
            </a:r>
            <a:r>
              <a:rPr lang="cs-CZ" altLang="cs-CZ" sz="2000" dirty="0" err="1"/>
              <a:t>Schumpetera</a:t>
            </a:r>
            <a:r>
              <a:rPr lang="cs-CZ" altLang="cs-CZ" sz="2000" dirty="0"/>
              <a:t>, koncepce samosprávy apod., nebo nová velká neoklasická syntéza či globální keynesiánství) </a:t>
            </a:r>
          </a:p>
          <a:p>
            <a:pPr>
              <a:buFont typeface="Wingdings" panose="05000000000000000000" pitchFamily="2" charset="2"/>
              <a:buChar char="§"/>
              <a:defRPr/>
            </a:pPr>
            <a:r>
              <a:rPr lang="cs-CZ" altLang="cs-CZ" sz="2000" b="1" dirty="0"/>
              <a:t>? </a:t>
            </a:r>
            <a:r>
              <a:rPr lang="cs-CZ" altLang="cs-CZ" sz="2000" b="1" dirty="0" err="1"/>
              <a:t>Friedman</a:t>
            </a:r>
            <a:r>
              <a:rPr lang="cs-CZ" altLang="cs-CZ" sz="2000" b="1" dirty="0"/>
              <a:t> nebo </a:t>
            </a:r>
            <a:r>
              <a:rPr lang="cs-CZ" altLang="cs-CZ" sz="2000" b="1" dirty="0" err="1"/>
              <a:t>Keynes</a:t>
            </a:r>
            <a:r>
              <a:rPr lang="cs-CZ" altLang="cs-CZ" sz="2000" dirty="0"/>
              <a:t>,</a:t>
            </a:r>
            <a:r>
              <a:rPr lang="cs-CZ" altLang="cs-CZ" sz="2000" b="1" dirty="0"/>
              <a:t>? </a:t>
            </a:r>
            <a:r>
              <a:rPr lang="cs-CZ" altLang="cs-CZ" sz="2000" b="1" dirty="0" err="1"/>
              <a:t>Schumpeter</a:t>
            </a:r>
            <a:r>
              <a:rPr lang="cs-CZ" altLang="cs-CZ" sz="2000" dirty="0"/>
              <a:t>,</a:t>
            </a:r>
            <a:r>
              <a:rPr lang="cs-CZ" altLang="cs-CZ" sz="2000" b="1" dirty="0"/>
              <a:t> ? Anebo Marx? </a:t>
            </a:r>
            <a:endParaRPr lang="cs-CZ" sz="2000" b="1" dirty="0"/>
          </a:p>
        </p:txBody>
      </p:sp>
    </p:spTree>
    <p:extLst>
      <p:ext uri="{BB962C8B-B14F-4D97-AF65-F5344CB8AC3E}">
        <p14:creationId xmlns:p14="http://schemas.microsoft.com/office/powerpoint/2010/main" val="39177840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8C0696-30FF-4582-A1C2-ADD409D36925}"/>
              </a:ext>
            </a:extLst>
          </p:cNvPr>
          <p:cNvSpPr>
            <a:spLocks noGrp="1"/>
          </p:cNvSpPr>
          <p:nvPr>
            <p:ph type="title"/>
          </p:nvPr>
        </p:nvSpPr>
        <p:spPr>
          <a:xfrm>
            <a:off x="457200" y="274638"/>
            <a:ext cx="8229600" cy="994122"/>
          </a:xfrm>
        </p:spPr>
        <p:txBody>
          <a:bodyPr>
            <a:normAutofit/>
          </a:bodyPr>
          <a:lstStyle/>
          <a:p>
            <a:r>
              <a:rPr lang="cs-CZ" sz="4000" b="1" dirty="0">
                <a:solidFill>
                  <a:srgbClr val="002060"/>
                </a:solidFill>
              </a:rPr>
              <a:t>Bublina 4.0 a bublina dot.com</a:t>
            </a:r>
          </a:p>
        </p:txBody>
      </p:sp>
      <p:sp>
        <p:nvSpPr>
          <p:cNvPr id="3" name="Zástupný obsah 2">
            <a:extLst>
              <a:ext uri="{FF2B5EF4-FFF2-40B4-BE49-F238E27FC236}">
                <a16:creationId xmlns:a16="http://schemas.microsoft.com/office/drawing/2014/main" id="{0A2C7CE9-4BAF-4186-93F0-36BC888C758F}"/>
              </a:ext>
            </a:extLst>
          </p:cNvPr>
          <p:cNvSpPr>
            <a:spLocks noGrp="1"/>
          </p:cNvSpPr>
          <p:nvPr>
            <p:ph idx="1"/>
          </p:nvPr>
        </p:nvSpPr>
        <p:spPr>
          <a:xfrm>
            <a:off x="179512" y="1484784"/>
            <a:ext cx="8753424" cy="5256584"/>
          </a:xfrm>
        </p:spPr>
        <p:txBody>
          <a:bodyPr>
            <a:noAutofit/>
          </a:bodyPr>
          <a:lstStyle/>
          <a:p>
            <a:pPr>
              <a:buFont typeface="Wingdings" panose="05000000000000000000" pitchFamily="2" charset="2"/>
              <a:buChar char="§"/>
            </a:pPr>
            <a:r>
              <a:rPr lang="cs-CZ" sz="2400" dirty="0"/>
              <a:t>mnohé </a:t>
            </a:r>
            <a:r>
              <a:rPr lang="cs-CZ" sz="2400" b="1" dirty="0"/>
              <a:t>analogie s globálním humbukem a bublinou tzv. nové ekonomiky</a:t>
            </a:r>
            <a:r>
              <a:rPr lang="cs-CZ" sz="2000" b="1" dirty="0"/>
              <a:t> </a:t>
            </a:r>
            <a:r>
              <a:rPr lang="cs-CZ" sz="2000" dirty="0"/>
              <a:t>(i tzv. nové ekonomie)</a:t>
            </a:r>
            <a:r>
              <a:rPr lang="cs-CZ" sz="2400" dirty="0"/>
              <a:t> 90. let – </a:t>
            </a:r>
            <a:r>
              <a:rPr lang="cs-CZ" sz="2400" dirty="0" err="1"/>
              <a:t>dot-com-bubble</a:t>
            </a:r>
            <a:r>
              <a:rPr lang="cs-CZ" sz="2400" dirty="0"/>
              <a:t> </a:t>
            </a:r>
            <a:r>
              <a:rPr lang="cs-CZ" sz="2000" dirty="0"/>
              <a:t>(1995-2001)</a:t>
            </a:r>
          </a:p>
          <a:p>
            <a:pPr>
              <a:buFont typeface="Wingdings" panose="05000000000000000000" pitchFamily="2" charset="2"/>
              <a:buChar char="§"/>
            </a:pPr>
            <a:r>
              <a:rPr lang="cs-CZ" sz="2400" dirty="0"/>
              <a:t>ekonomika 4.0 má být další mýtickou </a:t>
            </a:r>
            <a:r>
              <a:rPr lang="cs-CZ" sz="2400" b="1" dirty="0"/>
              <a:t>tzv. novou ekonomikou </a:t>
            </a:r>
            <a:r>
              <a:rPr lang="cs-CZ" sz="2400" dirty="0"/>
              <a:t>– role digitalizace a robotizace, kapitalismus sdílených platforem, kapitalismus bez práce </a:t>
            </a:r>
            <a:r>
              <a:rPr lang="cs-CZ" sz="2400" dirty="0" err="1"/>
              <a:t>etc</a:t>
            </a:r>
            <a:r>
              <a:rPr lang="cs-CZ" sz="2400" dirty="0"/>
              <a:t>. </a:t>
            </a:r>
          </a:p>
          <a:p>
            <a:pPr>
              <a:buFont typeface="Wingdings" panose="05000000000000000000" pitchFamily="2" charset="2"/>
              <a:buChar char="§"/>
            </a:pPr>
            <a:r>
              <a:rPr lang="cs-CZ" sz="2400" b="1" dirty="0"/>
              <a:t>mediálně a marketingově hýčkané trendy typu módního vychvalování </a:t>
            </a:r>
            <a:r>
              <a:rPr lang="cs-CZ" sz="2400" b="1" dirty="0" err="1"/>
              <a:t>IoT</a:t>
            </a:r>
            <a:r>
              <a:rPr lang="cs-CZ" sz="2400" b="1" dirty="0"/>
              <a:t> či sci-fi fantazírování ohledně AI </a:t>
            </a:r>
            <a:r>
              <a:rPr lang="cs-CZ" sz="2400" dirty="0"/>
              <a:t>vytváří dojem, že jakási převratná revoluce skutečně probíhá, makročísla např.     o vývoji produktivity </a:t>
            </a:r>
            <a:r>
              <a:rPr lang="cs-CZ" sz="2000" dirty="0"/>
              <a:t>(a to i ve světle </a:t>
            </a:r>
            <a:r>
              <a:rPr lang="cs-CZ" sz="2000" b="1" dirty="0"/>
              <a:t>nové sekulární stagnace</a:t>
            </a:r>
            <a:r>
              <a:rPr lang="cs-CZ" sz="2000" dirty="0"/>
              <a:t>, predikcí </a:t>
            </a:r>
            <a:r>
              <a:rPr lang="cs-CZ" sz="2000" b="1" dirty="0"/>
              <a:t>další vlny Velké recese</a:t>
            </a:r>
            <a:r>
              <a:rPr lang="cs-CZ" sz="2000" dirty="0"/>
              <a:t> nebo </a:t>
            </a:r>
            <a:r>
              <a:rPr lang="cs-CZ" sz="2000" b="1" dirty="0" err="1"/>
              <a:t>superkrize</a:t>
            </a:r>
            <a:r>
              <a:rPr lang="cs-CZ" sz="2000" dirty="0"/>
              <a:t>) </a:t>
            </a:r>
            <a:r>
              <a:rPr lang="cs-CZ" sz="2400" dirty="0"/>
              <a:t>ovšem mnohdy vypovídají jinak </a:t>
            </a:r>
          </a:p>
          <a:p>
            <a:pPr>
              <a:buFont typeface="Wingdings" panose="05000000000000000000" pitchFamily="2" charset="2"/>
              <a:buChar char="§"/>
            </a:pPr>
            <a:r>
              <a:rPr lang="cs-CZ" sz="2400" b="1" dirty="0"/>
              <a:t>nejde o převratnou a dramatickou revoluci, nýbrž o postupnou    a dlouhodobou evoluci                                                                                </a:t>
            </a:r>
            <a:r>
              <a:rPr lang="cs-CZ" sz="2000" dirty="0"/>
              <a:t>(u AI, strojového učení, autonomních vozidel, kryptoměn aj.)</a:t>
            </a:r>
          </a:p>
        </p:txBody>
      </p:sp>
    </p:spTree>
    <p:extLst>
      <p:ext uri="{BB962C8B-B14F-4D97-AF65-F5344CB8AC3E}">
        <p14:creationId xmlns:p14="http://schemas.microsoft.com/office/powerpoint/2010/main" val="29041425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936104"/>
          </a:xfrm>
        </p:spPr>
        <p:txBody>
          <a:bodyPr>
            <a:noAutofit/>
          </a:bodyPr>
          <a:lstStyle/>
          <a:p>
            <a:r>
              <a:rPr lang="cs-CZ" sz="4000" b="1" dirty="0"/>
              <a:t>Splaskávání bubliny 4.0</a:t>
            </a:r>
          </a:p>
        </p:txBody>
      </p:sp>
      <p:sp>
        <p:nvSpPr>
          <p:cNvPr id="3" name="Zástupný symbol pro obsah 2"/>
          <p:cNvSpPr>
            <a:spLocks noGrp="1"/>
          </p:cNvSpPr>
          <p:nvPr>
            <p:ph idx="1"/>
          </p:nvPr>
        </p:nvSpPr>
        <p:spPr>
          <a:xfrm>
            <a:off x="447814" y="1196752"/>
            <a:ext cx="8249329" cy="5661248"/>
          </a:xfrm>
        </p:spPr>
        <p:txBody>
          <a:bodyPr>
            <a:normAutofit lnSpcReduction="10000"/>
          </a:bodyPr>
          <a:lstStyle/>
          <a:p>
            <a:pPr>
              <a:buFont typeface="Wingdings" panose="05000000000000000000" pitchFamily="2" charset="2"/>
              <a:buChar char="§"/>
            </a:pPr>
            <a:r>
              <a:rPr lang="cs-CZ" sz="2000" dirty="0"/>
              <a:t>koncept 4IR – se všemi projekty 4.0 – je </a:t>
            </a:r>
            <a:r>
              <a:rPr lang="cs-CZ" sz="2400" b="1" dirty="0"/>
              <a:t>prázdným marketingovým pojmem a  především vítanou záminkou k přerozdělování, výhodným kšeftům či získávání grantů</a:t>
            </a:r>
            <a:r>
              <a:rPr lang="cs-CZ" sz="2000" b="1" dirty="0"/>
              <a:t>                                             </a:t>
            </a:r>
            <a:r>
              <a:rPr lang="cs-CZ" sz="2000" dirty="0"/>
              <a:t>(</a:t>
            </a:r>
            <a:r>
              <a:rPr lang="cs-CZ" sz="2000" b="1" dirty="0"/>
              <a:t>Facebook není náhradou normálních lidských vztahů</a:t>
            </a:r>
            <a:r>
              <a:rPr lang="cs-CZ" sz="2000" dirty="0"/>
              <a:t>, nýbrž komerční experiment, který má rozpoznávat chování lidí, sociální sítě jako symbol doby začínají ztrácet své charisma v Evropě i Americe, </a:t>
            </a:r>
            <a:r>
              <a:rPr lang="cs-CZ" sz="2000" b="1" dirty="0"/>
              <a:t>digitální detox </a:t>
            </a:r>
            <a:r>
              <a:rPr lang="cs-CZ" sz="2000" dirty="0"/>
              <a:t>se šíří nejenom mezi mladými, opadá nadšení z přístrojů pro </a:t>
            </a:r>
            <a:r>
              <a:rPr lang="cs-CZ" sz="2000" dirty="0" err="1"/>
              <a:t>augmentovanou</a:t>
            </a:r>
            <a:r>
              <a:rPr lang="cs-CZ" sz="2000" dirty="0"/>
              <a:t> realitu, </a:t>
            </a:r>
            <a:r>
              <a:rPr lang="cs-CZ" sz="2000" b="1" dirty="0"/>
              <a:t>auta nemohu magicky řídit sama sebe</a:t>
            </a:r>
            <a:r>
              <a:rPr lang="cs-CZ" sz="2000" dirty="0"/>
              <a:t>, světem přestávat lomcovat kryptoměnová horečka, splaskává bublina </a:t>
            </a:r>
            <a:r>
              <a:rPr lang="cs-CZ" sz="2000" dirty="0" err="1"/>
              <a:t>bitcoinu</a:t>
            </a:r>
            <a:r>
              <a:rPr lang="cs-CZ" sz="2000" dirty="0"/>
              <a:t> a </a:t>
            </a:r>
            <a:r>
              <a:rPr lang="cs-CZ" sz="2000" b="1" dirty="0"/>
              <a:t>bitcoinová revoluce se odkládá na neurčito</a:t>
            </a:r>
            <a:r>
              <a:rPr lang="cs-CZ" sz="2000" dirty="0"/>
              <a:t>, </a:t>
            </a:r>
            <a:r>
              <a:rPr lang="cs-CZ" sz="2000" b="1" dirty="0"/>
              <a:t>nový svět blockchainu nevedl k vymření bank</a:t>
            </a:r>
            <a:r>
              <a:rPr lang="cs-CZ" sz="2000" dirty="0"/>
              <a:t>, frázím o tzv. znalostní ekonomice, ve které tituly namažeme úplně každému bez ohledu na schopnosti a píli se smějí už i malé děti, </a:t>
            </a:r>
            <a:r>
              <a:rPr lang="cs-CZ" sz="2000" b="1" dirty="0"/>
              <a:t>odklon investorů je zřetelný nejen u kryptoměn, ale i u technologií </a:t>
            </a:r>
            <a:r>
              <a:rPr lang="cs-CZ" sz="2000" dirty="0"/>
              <a:t>– </a:t>
            </a:r>
            <a:r>
              <a:rPr lang="cs-CZ" sz="2000" b="1" dirty="0"/>
              <a:t>propady akcií FAANG </a:t>
            </a:r>
            <a:r>
              <a:rPr lang="cs-CZ" sz="2000" dirty="0"/>
              <a:t>(Facebook, Apple, Amazon, Netflix, Google), sílí regulace sdílených platforem , které vydělávaly na obcházení předpisů a zákonů aj. ) –  </a:t>
            </a:r>
            <a:r>
              <a:rPr lang="cs-CZ" sz="2400" b="1" dirty="0"/>
              <a:t>éra největších technologických iluzí končí  </a:t>
            </a:r>
          </a:p>
          <a:p>
            <a:pPr>
              <a:buFont typeface="Wingdings" panose="05000000000000000000" pitchFamily="2" charset="2"/>
              <a:buChar char="§"/>
            </a:pPr>
            <a:r>
              <a:rPr lang="cs-CZ" sz="2000" dirty="0"/>
              <a:t>globální slovo roku 2018 = </a:t>
            </a:r>
            <a:r>
              <a:rPr lang="cs-CZ" sz="2400" b="1" dirty="0" err="1"/>
              <a:t>techlash</a:t>
            </a:r>
            <a:r>
              <a:rPr lang="cs-CZ" sz="2400" b="1" dirty="0"/>
              <a:t>                                                   </a:t>
            </a:r>
            <a:r>
              <a:rPr lang="cs-CZ" sz="2000" b="1" dirty="0"/>
              <a:t> </a:t>
            </a:r>
            <a:r>
              <a:rPr lang="cs-CZ" sz="2000" dirty="0"/>
              <a:t>(technology + </a:t>
            </a:r>
            <a:r>
              <a:rPr lang="cs-CZ" sz="2000" dirty="0" err="1"/>
              <a:t>backlash</a:t>
            </a:r>
            <a:r>
              <a:rPr lang="cs-CZ" sz="2000" dirty="0"/>
              <a:t>, zpětný náraz) </a:t>
            </a:r>
          </a:p>
        </p:txBody>
      </p:sp>
    </p:spTree>
    <p:extLst>
      <p:ext uri="{BB962C8B-B14F-4D97-AF65-F5344CB8AC3E}">
        <p14:creationId xmlns:p14="http://schemas.microsoft.com/office/powerpoint/2010/main" val="24001731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0E32A2-2CFE-4CA0-999C-9EC7F50DAAFF}"/>
              </a:ext>
            </a:extLst>
          </p:cNvPr>
          <p:cNvSpPr>
            <a:spLocks noGrp="1"/>
          </p:cNvSpPr>
          <p:nvPr>
            <p:ph type="title"/>
          </p:nvPr>
        </p:nvSpPr>
        <p:spPr>
          <a:xfrm>
            <a:off x="457200" y="116632"/>
            <a:ext cx="8229600" cy="1368152"/>
          </a:xfrm>
        </p:spPr>
        <p:txBody>
          <a:bodyPr>
            <a:normAutofit fontScale="90000"/>
          </a:bodyPr>
          <a:lstStyle/>
          <a:p>
            <a:r>
              <a:rPr lang="cs-CZ" b="1" dirty="0"/>
              <a:t>Problémy s identifikací nosných oborů </a:t>
            </a:r>
            <a:r>
              <a:rPr lang="cs-CZ" i="1" dirty="0"/>
              <a:t>(</a:t>
            </a:r>
            <a:r>
              <a:rPr lang="cs-CZ" b="1" i="1" dirty="0"/>
              <a:t>„tahounů“</a:t>
            </a:r>
            <a:r>
              <a:rPr lang="cs-CZ" dirty="0"/>
              <a:t>)</a:t>
            </a:r>
            <a:r>
              <a:rPr lang="cs-CZ" b="1" dirty="0"/>
              <a:t> a zemí 4.0, resp. 5.0</a:t>
            </a:r>
          </a:p>
        </p:txBody>
      </p:sp>
      <p:sp>
        <p:nvSpPr>
          <p:cNvPr id="3" name="Zástupný obsah 2">
            <a:extLst>
              <a:ext uri="{FF2B5EF4-FFF2-40B4-BE49-F238E27FC236}">
                <a16:creationId xmlns:a16="http://schemas.microsoft.com/office/drawing/2014/main" id="{456ABBD1-B8C0-46E3-A1CD-428BA5EAAED2}"/>
              </a:ext>
            </a:extLst>
          </p:cNvPr>
          <p:cNvSpPr>
            <a:spLocks noGrp="1"/>
          </p:cNvSpPr>
          <p:nvPr>
            <p:ph idx="1"/>
          </p:nvPr>
        </p:nvSpPr>
        <p:spPr>
          <a:xfrm>
            <a:off x="179512" y="1484784"/>
            <a:ext cx="8712968" cy="5373216"/>
          </a:xfrm>
        </p:spPr>
        <p:txBody>
          <a:bodyPr>
            <a:normAutofit fontScale="70000" lnSpcReduction="20000"/>
          </a:bodyPr>
          <a:lstStyle/>
          <a:p>
            <a:pPr>
              <a:buFont typeface="Wingdings" panose="05000000000000000000" pitchFamily="2" charset="2"/>
              <a:buChar char="§"/>
            </a:pPr>
            <a:r>
              <a:rPr lang="cs-CZ" sz="4000" b="1" dirty="0"/>
              <a:t>? internet 3.0 </a:t>
            </a:r>
            <a:r>
              <a:rPr lang="cs-CZ" sz="3400" dirty="0"/>
              <a:t>jako další revoluce – internet 1.0 (Google, 1998), web 2.0 (Facebook, 2004), internet 3.0 (</a:t>
            </a:r>
            <a:r>
              <a:rPr lang="cs-CZ" sz="3400" b="1" dirty="0"/>
              <a:t>využití blockchainu, možnost kontroly nad vlastními daty, návrat k decentralizaci</a:t>
            </a:r>
            <a:r>
              <a:rPr lang="cs-CZ" sz="3400" dirty="0"/>
              <a:t>) </a:t>
            </a:r>
          </a:p>
          <a:p>
            <a:pPr>
              <a:buFont typeface="Wingdings" panose="05000000000000000000" pitchFamily="2" charset="2"/>
              <a:buChar char="§"/>
            </a:pPr>
            <a:r>
              <a:rPr lang="cs-CZ" sz="4000" b="1" dirty="0"/>
              <a:t>? 3D tisk </a:t>
            </a:r>
            <a:r>
              <a:rPr lang="cs-CZ" sz="3400" dirty="0"/>
              <a:t>jako další revoluce </a:t>
            </a:r>
          </a:p>
          <a:p>
            <a:pPr>
              <a:buFont typeface="Wingdings" panose="05000000000000000000" pitchFamily="2" charset="2"/>
              <a:buChar char="§"/>
            </a:pPr>
            <a:r>
              <a:rPr lang="cs-CZ" sz="4000" b="1" dirty="0"/>
              <a:t>? cirkulární ekonomika </a:t>
            </a:r>
            <a:r>
              <a:rPr lang="cs-CZ" sz="3400" dirty="0"/>
              <a:t>jako další revoluce (</a:t>
            </a:r>
            <a:r>
              <a:rPr lang="cs-CZ" sz="3400" b="1" dirty="0"/>
              <a:t>cirkulární náboženství hlásající, že svět bude spasen recyklací všeho</a:t>
            </a:r>
            <a:r>
              <a:rPr lang="cs-CZ" sz="3400" dirty="0"/>
              <a:t>)</a:t>
            </a:r>
          </a:p>
          <a:p>
            <a:pPr>
              <a:buFont typeface="Wingdings" panose="05000000000000000000" pitchFamily="2" charset="2"/>
              <a:buChar char="§"/>
            </a:pPr>
            <a:r>
              <a:rPr lang="cs-CZ" sz="4000" b="1" dirty="0"/>
              <a:t>? AI </a:t>
            </a:r>
            <a:r>
              <a:rPr lang="cs-CZ" dirty="0"/>
              <a:t>(</a:t>
            </a:r>
            <a:r>
              <a:rPr lang="cs-CZ" sz="3400" dirty="0"/>
              <a:t>včetně využití v boji proti klimatické změně, </a:t>
            </a:r>
            <a:r>
              <a:rPr lang="cs-CZ" sz="3400" b="1" dirty="0"/>
              <a:t>s přehlížením rizik a limitů AI, se zaměňováním neexistující obecné umělé inteligence (AGI), která se má umět vypořádat s veškerým typem úloh s dnešní jednoúčelovou umělou inteligencí (AI)</a:t>
            </a:r>
            <a:r>
              <a:rPr lang="cs-CZ" sz="3400" dirty="0"/>
              <a:t>)  </a:t>
            </a:r>
          </a:p>
          <a:p>
            <a:pPr>
              <a:buFont typeface="Wingdings" panose="05000000000000000000" pitchFamily="2" charset="2"/>
              <a:buChar char="§"/>
            </a:pPr>
            <a:r>
              <a:rPr lang="cs-CZ" sz="3400" dirty="0"/>
              <a:t>v různých technologiích (včetně </a:t>
            </a:r>
            <a:r>
              <a:rPr lang="cs-CZ" sz="3400" i="1" dirty="0"/>
              <a:t>„zelených“</a:t>
            </a:r>
            <a:r>
              <a:rPr lang="cs-CZ" sz="3400" dirty="0"/>
              <a:t>) jsou na špicí </a:t>
            </a:r>
            <a:r>
              <a:rPr lang="cs-CZ" sz="4000" b="1" dirty="0"/>
              <a:t>různé země </a:t>
            </a:r>
          </a:p>
          <a:p>
            <a:pPr>
              <a:buFont typeface="Wingdings" panose="05000000000000000000" pitchFamily="2" charset="2"/>
              <a:buChar char="§"/>
            </a:pPr>
            <a:r>
              <a:rPr lang="cs-CZ" sz="4000" b="1" dirty="0"/>
              <a:t>na skutečně epochální vynález a jeho aplikace se dosud čeká </a:t>
            </a:r>
            <a:r>
              <a:rPr lang="cs-CZ" sz="3400" dirty="0"/>
              <a:t>(? skladování elektrické energie, ? vodíkový pohon,                    ? energie z jaderné fúze …) </a:t>
            </a:r>
          </a:p>
          <a:p>
            <a:pPr>
              <a:buFont typeface="Wingdings" panose="05000000000000000000" pitchFamily="2" charset="2"/>
              <a:buChar char="§"/>
            </a:pPr>
            <a:endParaRPr lang="cs-CZ" dirty="0"/>
          </a:p>
        </p:txBody>
      </p:sp>
    </p:spTree>
    <p:extLst>
      <p:ext uri="{BB962C8B-B14F-4D97-AF65-F5344CB8AC3E}">
        <p14:creationId xmlns:p14="http://schemas.microsoft.com/office/powerpoint/2010/main" val="23116345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26A847-DB61-C346-06AE-74EF29EF7070}"/>
              </a:ext>
            </a:extLst>
          </p:cNvPr>
          <p:cNvSpPr>
            <a:spLocks noGrp="1"/>
          </p:cNvSpPr>
          <p:nvPr>
            <p:ph type="title"/>
          </p:nvPr>
        </p:nvSpPr>
        <p:spPr>
          <a:xfrm>
            <a:off x="179512" y="0"/>
            <a:ext cx="8784976" cy="1412776"/>
          </a:xfrm>
        </p:spPr>
        <p:txBody>
          <a:bodyPr>
            <a:normAutofit fontScale="90000"/>
          </a:bodyPr>
          <a:lstStyle/>
          <a:p>
            <a:r>
              <a:rPr lang="cs-CZ" b="1" dirty="0"/>
              <a:t>Snění o alternativních zdrojích          </a:t>
            </a:r>
            <a:r>
              <a:rPr lang="cs-CZ" sz="3600" b="1" dirty="0"/>
              <a:t>(</a:t>
            </a:r>
            <a:r>
              <a:rPr lang="cs-CZ" sz="3600" b="1" i="1" dirty="0"/>
              <a:t>„zelené energetice“</a:t>
            </a:r>
            <a:r>
              <a:rPr lang="cs-CZ" sz="3600" b="1" dirty="0"/>
              <a:t>) </a:t>
            </a:r>
            <a:r>
              <a:rPr lang="cs-CZ" b="1" dirty="0"/>
              <a:t>versus fyzikální zákony   </a:t>
            </a:r>
          </a:p>
        </p:txBody>
      </p:sp>
      <p:sp>
        <p:nvSpPr>
          <p:cNvPr id="3" name="Zástupný obsah 2">
            <a:extLst>
              <a:ext uri="{FF2B5EF4-FFF2-40B4-BE49-F238E27FC236}">
                <a16:creationId xmlns:a16="http://schemas.microsoft.com/office/drawing/2014/main" id="{486A0973-F645-BE57-F29D-727153B13980}"/>
              </a:ext>
            </a:extLst>
          </p:cNvPr>
          <p:cNvSpPr>
            <a:spLocks noGrp="1"/>
          </p:cNvSpPr>
          <p:nvPr>
            <p:ph idx="1"/>
          </p:nvPr>
        </p:nvSpPr>
        <p:spPr>
          <a:xfrm>
            <a:off x="179512" y="1268760"/>
            <a:ext cx="8640960" cy="5472608"/>
          </a:xfrm>
        </p:spPr>
        <p:txBody>
          <a:bodyPr>
            <a:noAutofit/>
          </a:bodyPr>
          <a:lstStyle/>
          <a:p>
            <a:pPr>
              <a:buFont typeface="Wingdings" panose="05000000000000000000" pitchFamily="2" charset="2"/>
              <a:buChar char="§"/>
            </a:pPr>
            <a:r>
              <a:rPr lang="cs-CZ" sz="2000" b="1" dirty="0"/>
              <a:t>bizarní plány </a:t>
            </a:r>
            <a:r>
              <a:rPr lang="cs-CZ" sz="1800" dirty="0"/>
              <a:t>např. na elektrárny pro Evropu v Africe</a:t>
            </a:r>
            <a:r>
              <a:rPr lang="cs-CZ" sz="2000" dirty="0"/>
              <a:t>, </a:t>
            </a:r>
            <a:r>
              <a:rPr lang="cs-CZ" sz="2000" b="1" dirty="0"/>
              <a:t>pohádkové perspektivy </a:t>
            </a:r>
            <a:r>
              <a:rPr lang="cs-CZ" sz="2000" b="1" i="1" dirty="0"/>
              <a:t>„bublin“ </a:t>
            </a:r>
            <a:r>
              <a:rPr lang="cs-CZ" sz="2000" b="1" dirty="0"/>
              <a:t>bioenergií</a:t>
            </a:r>
            <a:r>
              <a:rPr lang="cs-CZ" sz="1800" dirty="0"/>
              <a:t>, drahá vodíková fantastika  </a:t>
            </a:r>
          </a:p>
          <a:p>
            <a:pPr>
              <a:buFont typeface="Wingdings" panose="05000000000000000000" pitchFamily="2" charset="2"/>
              <a:buChar char="§"/>
            </a:pPr>
            <a:r>
              <a:rPr lang="cs-CZ" sz="1800" dirty="0"/>
              <a:t>experimentální fyzik a </a:t>
            </a:r>
            <a:r>
              <a:rPr lang="cs-CZ" sz="1800" i="1" dirty="0"/>
              <a:t>„nobelista“</a:t>
            </a:r>
            <a:r>
              <a:rPr lang="cs-CZ" sz="1800" dirty="0"/>
              <a:t> P. L. </a:t>
            </a:r>
            <a:r>
              <a:rPr lang="cs-CZ" sz="1800" dirty="0" err="1"/>
              <a:t>Kapica</a:t>
            </a:r>
            <a:r>
              <a:rPr lang="cs-CZ" sz="1800" dirty="0"/>
              <a:t> (referát na zasedání Akademie věd SSSR 8. 10. 1975, článek in </a:t>
            </a:r>
            <a:r>
              <a:rPr lang="cs-CZ" sz="1800" i="1" dirty="0"/>
              <a:t>New </a:t>
            </a:r>
            <a:r>
              <a:rPr lang="cs-CZ" sz="1800" i="1" dirty="0" err="1"/>
              <a:t>Scientist</a:t>
            </a:r>
            <a:r>
              <a:rPr lang="cs-CZ" sz="1800" dirty="0"/>
              <a:t>, 1976, č. 1021)</a:t>
            </a:r>
          </a:p>
          <a:p>
            <a:pPr lvl="1">
              <a:buFont typeface="Wingdings" panose="05000000000000000000" pitchFamily="2" charset="2"/>
              <a:buChar char="§"/>
            </a:pPr>
            <a:r>
              <a:rPr lang="cs-CZ" sz="2000" b="1" dirty="0"/>
              <a:t>žádný alternativní zdroj energie </a:t>
            </a:r>
            <a:r>
              <a:rPr lang="cs-CZ" sz="1800" dirty="0"/>
              <a:t>(solární panely, větrné turbíny či vodíkové palivové články) </a:t>
            </a:r>
            <a:r>
              <a:rPr lang="cs-CZ" sz="2000" b="1" dirty="0"/>
              <a:t>nikdy nedosáhl energetické a výkonové hustoty fosilních paliv </a:t>
            </a:r>
            <a:r>
              <a:rPr lang="cs-CZ" sz="1800" dirty="0"/>
              <a:t>(uhlí, ropa a plyn, jaderná energie)</a:t>
            </a:r>
          </a:p>
          <a:p>
            <a:pPr lvl="1">
              <a:buFont typeface="Wingdings" panose="05000000000000000000" pitchFamily="2" charset="2"/>
              <a:buChar char="§"/>
            </a:pPr>
            <a:r>
              <a:rPr lang="cs-CZ" sz="2000" b="1" dirty="0"/>
              <a:t>problémy atomové energie jakožto hlavního zdroje pro lidstvo</a:t>
            </a:r>
            <a:r>
              <a:rPr lang="cs-CZ" sz="1800" dirty="0"/>
              <a:t>:               likvidace radioaktivního odpadu, kritické nebezpečí havárií na jaderných stanicích, nekontrolované šíření plutonia a jaderných technologií</a:t>
            </a:r>
          </a:p>
          <a:p>
            <a:pPr lvl="1">
              <a:buFont typeface="Wingdings" panose="05000000000000000000" pitchFamily="2" charset="2"/>
              <a:buChar char="§"/>
            </a:pPr>
            <a:r>
              <a:rPr lang="cs-CZ" sz="2000" b="1" dirty="0"/>
              <a:t>naděje v podobě termonukleární energie </a:t>
            </a:r>
            <a:r>
              <a:rPr lang="cs-CZ" sz="1800" dirty="0"/>
              <a:t>(problémy řízené termojaderné fúze stále nevyřešeny, </a:t>
            </a:r>
            <a:r>
              <a:rPr lang="cs-CZ" sz="2000" b="1" dirty="0"/>
              <a:t>? Mají finanční spekulanti zájem na skutečném řešení energetického problému</a:t>
            </a:r>
            <a:r>
              <a:rPr lang="cs-CZ" sz="1800" dirty="0"/>
              <a:t>)</a:t>
            </a:r>
            <a:r>
              <a:rPr lang="cs-CZ" sz="1800" b="1" dirty="0"/>
              <a:t>  </a:t>
            </a:r>
          </a:p>
          <a:p>
            <a:pPr>
              <a:buFont typeface="Wingdings" panose="05000000000000000000" pitchFamily="2" charset="2"/>
              <a:buChar char="§"/>
            </a:pPr>
            <a:r>
              <a:rPr lang="cs-CZ" sz="2000" b="1" dirty="0"/>
              <a:t>nezbytnost vyhodnocování ekonomiky z pohledu </a:t>
            </a:r>
            <a:r>
              <a:rPr lang="cs-CZ" sz="2000" b="1" dirty="0" err="1"/>
              <a:t>biofyzického</a:t>
            </a:r>
            <a:r>
              <a:rPr lang="cs-CZ" sz="2000" b="1" dirty="0"/>
              <a:t> fungování </a:t>
            </a:r>
            <a:r>
              <a:rPr lang="cs-CZ" sz="1800" dirty="0"/>
              <a:t>– </a:t>
            </a:r>
            <a:r>
              <a:rPr lang="cs-CZ" sz="1800" i="1" dirty="0"/>
              <a:t>„Zemědělství jsou dvě procenta světového HDP. Zkuste žít bez nich. Umřete. Finanční služby jsou dvacet procent. Zkuste žít bez nich, jde to docela dobře …“</a:t>
            </a:r>
            <a:r>
              <a:rPr lang="cs-CZ" sz="1800" dirty="0"/>
              <a:t> (Smil, V., Weis, P.: Lidé nechápou rozměr problému. S Václavem Smilem o nemocné planetě. </a:t>
            </a:r>
            <a:r>
              <a:rPr lang="cs-CZ" sz="1800" i="1" dirty="0"/>
              <a:t>Týdeník Echo</a:t>
            </a:r>
            <a:r>
              <a:rPr lang="cs-CZ" sz="1800" dirty="0"/>
              <a:t>, 2023, č. 22)     </a:t>
            </a:r>
          </a:p>
        </p:txBody>
      </p:sp>
    </p:spTree>
    <p:extLst>
      <p:ext uri="{BB962C8B-B14F-4D97-AF65-F5344CB8AC3E}">
        <p14:creationId xmlns:p14="http://schemas.microsoft.com/office/powerpoint/2010/main" val="31428779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83754F-9DB5-4470-9D6C-F3A7495A63BC}"/>
              </a:ext>
            </a:extLst>
          </p:cNvPr>
          <p:cNvSpPr>
            <a:spLocks noGrp="1"/>
          </p:cNvSpPr>
          <p:nvPr>
            <p:ph type="title"/>
          </p:nvPr>
        </p:nvSpPr>
        <p:spPr>
          <a:xfrm>
            <a:off x="457200" y="0"/>
            <a:ext cx="8291264" cy="908720"/>
          </a:xfrm>
        </p:spPr>
        <p:txBody>
          <a:bodyPr>
            <a:normAutofit/>
          </a:bodyPr>
          <a:lstStyle/>
          <a:p>
            <a:r>
              <a:rPr lang="cs-CZ" sz="4000" b="1" dirty="0">
                <a:solidFill>
                  <a:srgbClr val="002060"/>
                </a:solidFill>
              </a:rPr>
              <a:t>Zelená etapa 4.0, resp. 5.0 </a:t>
            </a:r>
          </a:p>
        </p:txBody>
      </p:sp>
      <p:sp>
        <p:nvSpPr>
          <p:cNvPr id="3" name="Zástupný obsah 2">
            <a:extLst>
              <a:ext uri="{FF2B5EF4-FFF2-40B4-BE49-F238E27FC236}">
                <a16:creationId xmlns:a16="http://schemas.microsoft.com/office/drawing/2014/main" id="{C6F42D15-511E-44B5-AD63-9BDEB8C0A307}"/>
              </a:ext>
            </a:extLst>
          </p:cNvPr>
          <p:cNvSpPr>
            <a:spLocks noGrp="1"/>
          </p:cNvSpPr>
          <p:nvPr>
            <p:ph idx="1"/>
          </p:nvPr>
        </p:nvSpPr>
        <p:spPr>
          <a:xfrm>
            <a:off x="179512" y="836712"/>
            <a:ext cx="8640960" cy="5904656"/>
          </a:xfrm>
        </p:spPr>
        <p:txBody>
          <a:bodyPr>
            <a:noAutofit/>
          </a:bodyPr>
          <a:lstStyle/>
          <a:p>
            <a:pPr>
              <a:buFont typeface="Wingdings" panose="05000000000000000000" pitchFamily="2" charset="2"/>
              <a:buChar char="§"/>
            </a:pPr>
            <a:r>
              <a:rPr lang="cs-CZ" sz="2400" b="1" dirty="0"/>
              <a:t>klimatický alarmismus a aktivismus</a:t>
            </a:r>
          </a:p>
          <a:p>
            <a:pPr lvl="1">
              <a:buFont typeface="Wingdings" panose="05000000000000000000" pitchFamily="2" charset="2"/>
              <a:buChar char="§"/>
            </a:pPr>
            <a:r>
              <a:rPr lang="cs-CZ" sz="1800" dirty="0"/>
              <a:t>další etapa (ne)prosazování udržitelnosti vývoje </a:t>
            </a:r>
          </a:p>
          <a:p>
            <a:pPr lvl="1">
              <a:buFont typeface="Wingdings" panose="05000000000000000000" pitchFamily="2" charset="2"/>
              <a:buChar char="§"/>
            </a:pPr>
            <a:r>
              <a:rPr lang="cs-CZ" sz="1800" dirty="0"/>
              <a:t>kult Sv. Grety – vize klimatické diktatury a globální ekologické ústavy</a:t>
            </a:r>
          </a:p>
          <a:p>
            <a:pPr lvl="1">
              <a:buFont typeface="Wingdings" panose="05000000000000000000" pitchFamily="2" charset="2"/>
              <a:buChar char="§"/>
            </a:pPr>
            <a:r>
              <a:rPr lang="cs-CZ" sz="1800" b="1" dirty="0"/>
              <a:t>Zelený úděl </a:t>
            </a:r>
            <a:r>
              <a:rPr lang="cs-CZ" sz="1800" dirty="0"/>
              <a:t>(USA), </a:t>
            </a:r>
            <a:r>
              <a:rPr lang="cs-CZ" sz="1800" b="1" dirty="0"/>
              <a:t>uhlíková neutralita </a:t>
            </a:r>
            <a:r>
              <a:rPr lang="cs-CZ" sz="1800" dirty="0"/>
              <a:t>(EU), </a:t>
            </a:r>
            <a:r>
              <a:rPr lang="cs-CZ" sz="1800" b="1" dirty="0"/>
              <a:t>elektromobilní a protijaderná hysterie</a:t>
            </a:r>
          </a:p>
          <a:p>
            <a:pPr>
              <a:buFont typeface="Wingdings" panose="05000000000000000000" pitchFamily="2" charset="2"/>
              <a:buChar char="§"/>
            </a:pPr>
            <a:r>
              <a:rPr lang="cs-CZ" sz="2400" dirty="0"/>
              <a:t>technologie 4.0 tlačeny </a:t>
            </a:r>
            <a:r>
              <a:rPr lang="cs-CZ" sz="2400" b="1" dirty="0"/>
              <a:t>„zeleným“ </a:t>
            </a:r>
            <a:r>
              <a:rPr lang="cs-CZ" sz="2400" dirty="0"/>
              <a:t>směrem 5.0 </a:t>
            </a:r>
          </a:p>
          <a:p>
            <a:pPr lvl="1">
              <a:buFont typeface="Wingdings" panose="05000000000000000000" pitchFamily="2" charset="2"/>
              <a:buChar char="§"/>
            </a:pPr>
            <a:r>
              <a:rPr lang="cs-CZ" sz="1800" dirty="0"/>
              <a:t>v prvé řadě obrovský byznys, ekologicky tzv. šetrné technologie rozvíjí </a:t>
            </a:r>
            <a:r>
              <a:rPr lang="cs-CZ" sz="1800" b="1" dirty="0"/>
              <a:t>Německo</a:t>
            </a:r>
            <a:r>
              <a:rPr lang="cs-CZ" sz="1800" dirty="0"/>
              <a:t> a USA </a:t>
            </a:r>
          </a:p>
          <a:p>
            <a:pPr lvl="1">
              <a:buFont typeface="Wingdings" panose="05000000000000000000" pitchFamily="2" charset="2"/>
              <a:buChar char="§"/>
            </a:pPr>
            <a:r>
              <a:rPr lang="cs-CZ" sz="1800" b="1" dirty="0"/>
              <a:t>? ČR </a:t>
            </a:r>
            <a:r>
              <a:rPr lang="cs-CZ" sz="1800" dirty="0"/>
              <a:t>– necháme si vnutit další </a:t>
            </a:r>
            <a:r>
              <a:rPr lang="cs-CZ" sz="1800" i="1" dirty="0"/>
              <a:t>„větrníky, slunečníky (a měsíčníky)“, </a:t>
            </a:r>
            <a:r>
              <a:rPr lang="cs-CZ" sz="1800" dirty="0"/>
              <a:t>další tunely   (jako zelená nafta, solární baroni </a:t>
            </a:r>
            <a:r>
              <a:rPr lang="cs-CZ" sz="1800" dirty="0" err="1"/>
              <a:t>etc</a:t>
            </a:r>
            <a:r>
              <a:rPr lang="cs-CZ" sz="1800" dirty="0"/>
              <a:t>.), </a:t>
            </a:r>
            <a:r>
              <a:rPr lang="cs-CZ" sz="1800" b="1" dirty="0"/>
              <a:t>?</a:t>
            </a:r>
            <a:r>
              <a:rPr lang="cs-CZ" sz="1800" dirty="0"/>
              <a:t> přestavba uhelných elektráren na plynové, </a:t>
            </a:r>
            <a:r>
              <a:rPr lang="cs-CZ" sz="2400" b="1" dirty="0"/>
              <a:t>životní důležitost uhájení jaderné cesty </a:t>
            </a:r>
            <a:endParaRPr lang="cs-CZ" sz="2400" dirty="0"/>
          </a:p>
          <a:p>
            <a:pPr>
              <a:buFont typeface="Wingdings" panose="05000000000000000000" pitchFamily="2" charset="2"/>
              <a:buChar char="§"/>
            </a:pPr>
            <a:r>
              <a:rPr lang="cs-CZ" sz="2400" b="1" dirty="0"/>
              <a:t>bublina 4.0 splaskává </a:t>
            </a:r>
            <a:r>
              <a:rPr lang="cs-CZ" sz="1800" dirty="0"/>
              <a:t>a (hyper)</a:t>
            </a:r>
            <a:r>
              <a:rPr lang="cs-CZ" sz="1800" dirty="0" err="1"/>
              <a:t>globalizátoři</a:t>
            </a:r>
            <a:r>
              <a:rPr lang="cs-CZ" sz="1800" dirty="0"/>
              <a:t> hledají cesty, jak zachránit neoliberální globalizaci (bublina dot.com, realitní bubliny, </a:t>
            </a:r>
            <a:r>
              <a:rPr lang="cs-CZ" sz="1800" b="1" dirty="0"/>
              <a:t>bublina </a:t>
            </a:r>
            <a:r>
              <a:rPr lang="cs-CZ" sz="1800" b="1" dirty="0" err="1"/>
              <a:t>nanotechnologiií</a:t>
            </a:r>
            <a:r>
              <a:rPr lang="cs-CZ" sz="1800" dirty="0"/>
              <a:t>, </a:t>
            </a:r>
            <a:r>
              <a:rPr lang="cs-CZ" sz="2400" b="1" dirty="0"/>
              <a:t>bublina AI</a:t>
            </a:r>
            <a:r>
              <a:rPr lang="cs-CZ" sz="1800" dirty="0"/>
              <a:t>, </a:t>
            </a:r>
            <a:r>
              <a:rPr lang="cs-CZ" sz="2400" b="1" dirty="0"/>
              <a:t>bublina alternativních zdrojů technologií</a:t>
            </a:r>
            <a:r>
              <a:rPr lang="cs-CZ" sz="1800" dirty="0"/>
              <a:t>) </a:t>
            </a:r>
          </a:p>
          <a:p>
            <a:pPr>
              <a:buFont typeface="Wingdings" panose="05000000000000000000" pitchFamily="2" charset="2"/>
              <a:buChar char="§"/>
            </a:pPr>
            <a:r>
              <a:rPr lang="cs-CZ" sz="1800" dirty="0"/>
              <a:t>dle K. </a:t>
            </a:r>
            <a:r>
              <a:rPr lang="cs-CZ" sz="1800" dirty="0" err="1"/>
              <a:t>Schwab</a:t>
            </a:r>
            <a:r>
              <a:rPr lang="cs-CZ" sz="1800" dirty="0"/>
              <a:t> – reforma kapitalismu zevnitř, kdy se </a:t>
            </a:r>
            <a:r>
              <a:rPr lang="cs-CZ" sz="1800" i="1" dirty="0"/>
              <a:t>„kapitalismus akcionářů“ </a:t>
            </a:r>
            <a:r>
              <a:rPr lang="cs-CZ" sz="1800" dirty="0"/>
              <a:t>(zaměřený na zisk) musí přizpůsobit </a:t>
            </a:r>
            <a:r>
              <a:rPr lang="cs-CZ" sz="1800" i="1" dirty="0"/>
              <a:t>„kapitalismu stakeholderů“ </a:t>
            </a:r>
            <a:r>
              <a:rPr lang="cs-CZ" sz="1800" dirty="0"/>
              <a:t>(</a:t>
            </a:r>
            <a:r>
              <a:rPr lang="cs-CZ" sz="1800" b="1" i="1" dirty="0"/>
              <a:t>zainteresovaný, odpovědný kapitalismus</a:t>
            </a:r>
            <a:r>
              <a:rPr lang="cs-CZ" sz="1800" dirty="0"/>
              <a:t> zúčastněných stran) prostřednictvím plnění sociálních a enviromentálních cílů, tento kapitalismus staví soukromé korporace do pozice správců majetků společnosti, třetí možností má být </a:t>
            </a:r>
            <a:r>
              <a:rPr lang="cs-CZ" sz="1800" i="1" dirty="0"/>
              <a:t>„státní kapitalismus“</a:t>
            </a:r>
            <a:r>
              <a:rPr lang="cs-CZ" sz="1800" dirty="0"/>
              <a:t> (Čína)</a:t>
            </a:r>
          </a:p>
        </p:txBody>
      </p:sp>
    </p:spTree>
    <p:extLst>
      <p:ext uri="{BB962C8B-B14F-4D97-AF65-F5344CB8AC3E}">
        <p14:creationId xmlns:p14="http://schemas.microsoft.com/office/powerpoint/2010/main" val="11418753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4B05B3-032D-4775-9F4D-AFEC5BEFAE18}"/>
              </a:ext>
            </a:extLst>
          </p:cNvPr>
          <p:cNvSpPr>
            <a:spLocks noGrp="1"/>
          </p:cNvSpPr>
          <p:nvPr>
            <p:ph type="title"/>
          </p:nvPr>
        </p:nvSpPr>
        <p:spPr>
          <a:xfrm>
            <a:off x="457200" y="0"/>
            <a:ext cx="8229600" cy="548680"/>
          </a:xfrm>
        </p:spPr>
        <p:txBody>
          <a:bodyPr>
            <a:noAutofit/>
          </a:bodyPr>
          <a:lstStyle/>
          <a:p>
            <a:r>
              <a:rPr lang="cs-CZ" sz="4000" b="1" dirty="0">
                <a:solidFill>
                  <a:srgbClr val="002060"/>
                </a:solidFill>
              </a:rPr>
              <a:t>AI – byl vypuštěn džin z láhve?</a:t>
            </a:r>
          </a:p>
        </p:txBody>
      </p:sp>
      <p:sp>
        <p:nvSpPr>
          <p:cNvPr id="3" name="Zástupný obsah 2">
            <a:extLst>
              <a:ext uri="{FF2B5EF4-FFF2-40B4-BE49-F238E27FC236}">
                <a16:creationId xmlns:a16="http://schemas.microsoft.com/office/drawing/2014/main" id="{40CBCB8A-C907-46A8-8A5A-7C95B733ED69}"/>
              </a:ext>
            </a:extLst>
          </p:cNvPr>
          <p:cNvSpPr>
            <a:spLocks noGrp="1"/>
          </p:cNvSpPr>
          <p:nvPr>
            <p:ph idx="1"/>
          </p:nvPr>
        </p:nvSpPr>
        <p:spPr>
          <a:xfrm>
            <a:off x="179512" y="476672"/>
            <a:ext cx="8784976" cy="6552728"/>
          </a:xfrm>
        </p:spPr>
        <p:txBody>
          <a:bodyPr>
            <a:normAutofit/>
          </a:bodyPr>
          <a:lstStyle/>
          <a:p>
            <a:pPr>
              <a:buFont typeface="Wingdings" panose="05000000000000000000" pitchFamily="2" charset="2"/>
              <a:buChar char="§"/>
            </a:pPr>
            <a:r>
              <a:rPr lang="cs-CZ" sz="2000" b="1" dirty="0"/>
              <a:t>2023</a:t>
            </a:r>
            <a:r>
              <a:rPr lang="cs-CZ" sz="2000" dirty="0"/>
              <a:t> </a:t>
            </a:r>
            <a:r>
              <a:rPr lang="cs-CZ" sz="1800" dirty="0"/>
              <a:t>= </a:t>
            </a:r>
            <a:r>
              <a:rPr lang="cs-CZ" sz="1800" b="1" dirty="0"/>
              <a:t>rok zviditelnění </a:t>
            </a:r>
            <a:r>
              <a:rPr lang="cs-CZ" sz="2000" b="1" dirty="0"/>
              <a:t>AI </a:t>
            </a:r>
            <a:r>
              <a:rPr lang="cs-CZ" sz="1800" b="1" dirty="0"/>
              <a:t>v médiích</a:t>
            </a:r>
            <a:r>
              <a:rPr lang="cs-CZ" sz="1800" dirty="0"/>
              <a:t>, </a:t>
            </a:r>
            <a:r>
              <a:rPr lang="cs-CZ" sz="1800" b="1" dirty="0"/>
              <a:t>? další krok vývoje anebo revoluční skok  </a:t>
            </a:r>
          </a:p>
          <a:p>
            <a:pPr lvl="1">
              <a:buFont typeface="Wingdings" panose="05000000000000000000" pitchFamily="2" charset="2"/>
              <a:buChar char="§"/>
            </a:pPr>
            <a:r>
              <a:rPr lang="cs-CZ" sz="1600" dirty="0" err="1"/>
              <a:t>ChatGPT</a:t>
            </a:r>
            <a:r>
              <a:rPr lang="cs-CZ" sz="1600" dirty="0"/>
              <a:t>, </a:t>
            </a:r>
            <a:r>
              <a:rPr lang="cs-CZ" sz="1600" dirty="0" err="1"/>
              <a:t>ChatGPT</a:t>
            </a:r>
            <a:r>
              <a:rPr lang="cs-CZ" sz="1600" dirty="0"/>
              <a:t>+, </a:t>
            </a:r>
            <a:r>
              <a:rPr lang="cs-CZ" sz="1600" b="1" dirty="0"/>
              <a:t>ChatGPT-4</a:t>
            </a:r>
            <a:r>
              <a:rPr lang="cs-CZ" sz="1600" dirty="0"/>
              <a:t>, Bing AI, Bard Google, Claude 2-100k</a:t>
            </a:r>
          </a:p>
          <a:p>
            <a:pPr lvl="1">
              <a:buFont typeface="Wingdings" panose="05000000000000000000" pitchFamily="2" charset="2"/>
              <a:buChar char="§"/>
            </a:pPr>
            <a:r>
              <a:rPr lang="cs-CZ" sz="1600" b="1" dirty="0"/>
              <a:t>generativní AI </a:t>
            </a:r>
            <a:r>
              <a:rPr lang="cs-CZ" sz="1600" dirty="0"/>
              <a:t>využívá </a:t>
            </a:r>
            <a:r>
              <a:rPr lang="cs-CZ" sz="1600" b="1" dirty="0"/>
              <a:t>velké jazykové modely </a:t>
            </a:r>
            <a:r>
              <a:rPr lang="cs-CZ" sz="1600" dirty="0"/>
              <a:t>(LLM) ke generování textu</a:t>
            </a:r>
          </a:p>
          <a:p>
            <a:pPr lvl="1">
              <a:buFont typeface="Wingdings" panose="05000000000000000000" pitchFamily="2" charset="2"/>
              <a:buChar char="§"/>
            </a:pPr>
            <a:r>
              <a:rPr lang="cs-CZ" sz="1600" dirty="0"/>
              <a:t>vliv vývoje velkých jazykových modelů, exponenciálního růstu výkonu počítačů, strojového učení, množství dat (díky digitalizaci textů)</a:t>
            </a:r>
          </a:p>
          <a:p>
            <a:pPr>
              <a:buFont typeface="Wingdings" panose="05000000000000000000" pitchFamily="2" charset="2"/>
              <a:buChar char="§"/>
            </a:pPr>
            <a:r>
              <a:rPr lang="cs-CZ" sz="1800" dirty="0"/>
              <a:t>AI jako </a:t>
            </a:r>
            <a:r>
              <a:rPr lang="cs-CZ" sz="1800" b="1" dirty="0"/>
              <a:t>klíčový technologický trend</a:t>
            </a:r>
            <a:r>
              <a:rPr lang="cs-CZ" sz="1800" dirty="0"/>
              <a:t>, propojující různé obory</a:t>
            </a:r>
          </a:p>
          <a:p>
            <a:pPr>
              <a:buFont typeface="Wingdings" panose="05000000000000000000" pitchFamily="2" charset="2"/>
              <a:buChar char="§"/>
            </a:pPr>
            <a:r>
              <a:rPr lang="cs-CZ" sz="1800" dirty="0"/>
              <a:t>? </a:t>
            </a:r>
            <a:r>
              <a:rPr lang="cs-CZ" sz="1800" b="1" dirty="0"/>
              <a:t>směry vývoje AI</a:t>
            </a:r>
            <a:r>
              <a:rPr lang="cs-CZ" sz="1600" b="1" dirty="0"/>
              <a:t> </a:t>
            </a:r>
            <a:r>
              <a:rPr lang="cs-CZ" sz="1600" dirty="0"/>
              <a:t>(namísto jednoúčelovosti </a:t>
            </a:r>
            <a:r>
              <a:rPr lang="cs-CZ" sz="1600" b="1" dirty="0"/>
              <a:t>univerzálnost – </a:t>
            </a:r>
            <a:r>
              <a:rPr lang="cs-CZ" sz="1600" b="1" dirty="0" err="1"/>
              <a:t>multimodalita</a:t>
            </a:r>
            <a:r>
              <a:rPr lang="cs-CZ" sz="1600" b="1" dirty="0"/>
              <a:t> A</a:t>
            </a:r>
            <a:r>
              <a:rPr lang="cs-CZ" sz="1600" dirty="0"/>
              <a:t>I, ukrytí generativní AI do služeb Google, Microsoft, využití v byznysu, zákaznická podpora, AI jako osobní asistent či poradce, dystopické vize – většině lidí hrozí osud manipulovaného stáda, nepostaví se AI nakonec proti člověku – </a:t>
            </a:r>
            <a:r>
              <a:rPr lang="cs-CZ" sz="1600" b="1" dirty="0"/>
              <a:t>kam člověk (resp. čert) nemůže, tam pošle chatbota</a:t>
            </a:r>
            <a:r>
              <a:rPr lang="cs-CZ" sz="1600" dirty="0"/>
              <a:t> </a:t>
            </a:r>
            <a:r>
              <a:rPr lang="cs-CZ" sz="1600" dirty="0" err="1"/>
              <a:t>etc</a:t>
            </a:r>
            <a:r>
              <a:rPr lang="cs-CZ" sz="1600" dirty="0"/>
              <a:t>.) </a:t>
            </a:r>
          </a:p>
          <a:p>
            <a:pPr>
              <a:buFont typeface="Wingdings" panose="05000000000000000000" pitchFamily="2" charset="2"/>
              <a:buChar char="§"/>
            </a:pPr>
            <a:r>
              <a:rPr lang="cs-CZ" sz="1800" dirty="0"/>
              <a:t>? </a:t>
            </a:r>
            <a:r>
              <a:rPr lang="cs-CZ" sz="1800" b="1" dirty="0"/>
              <a:t>koho generativní AI nejdříve nahradí </a:t>
            </a:r>
            <a:r>
              <a:rPr lang="cs-CZ" sz="1600" dirty="0"/>
              <a:t>(profese či spíše pracovní úkony, vzniknou místa nová ?)</a:t>
            </a:r>
          </a:p>
          <a:p>
            <a:pPr>
              <a:buFont typeface="Wingdings" panose="05000000000000000000" pitchFamily="2" charset="2"/>
              <a:buChar char="§"/>
            </a:pPr>
            <a:r>
              <a:rPr lang="cs-CZ" sz="1800" b="1" dirty="0"/>
              <a:t>problémy generativní AI</a:t>
            </a:r>
            <a:r>
              <a:rPr lang="cs-CZ" sz="1800" dirty="0"/>
              <a:t>: </a:t>
            </a:r>
          </a:p>
          <a:p>
            <a:pPr lvl="1">
              <a:buFont typeface="Wingdings" panose="05000000000000000000" pitchFamily="2" charset="2"/>
              <a:buChar char="§"/>
            </a:pPr>
            <a:r>
              <a:rPr lang="cs-CZ" sz="1600" dirty="0"/>
              <a:t>fungování jako </a:t>
            </a:r>
            <a:r>
              <a:rPr lang="cs-CZ" sz="1600" b="1" dirty="0" err="1"/>
              <a:t>black</a:t>
            </a:r>
            <a:r>
              <a:rPr lang="cs-CZ" sz="1600" b="1" dirty="0"/>
              <a:t> box</a:t>
            </a:r>
          </a:p>
          <a:p>
            <a:pPr lvl="1">
              <a:buFont typeface="Wingdings" panose="05000000000000000000" pitchFamily="2" charset="2"/>
              <a:buChar char="§"/>
            </a:pPr>
            <a:r>
              <a:rPr lang="cs-CZ" sz="1800" b="1" dirty="0"/>
              <a:t>bezpečnostní rizika</a:t>
            </a:r>
            <a:r>
              <a:rPr lang="cs-CZ" sz="1600" dirty="0"/>
              <a:t>, etické výzvy (včetně ztráty důvěry v autentičnost sděleného)</a:t>
            </a:r>
          </a:p>
          <a:p>
            <a:pPr lvl="1">
              <a:buFont typeface="Wingdings" panose="05000000000000000000" pitchFamily="2" charset="2"/>
              <a:buChar char="§"/>
            </a:pPr>
            <a:r>
              <a:rPr lang="cs-CZ" sz="2000" b="1" dirty="0"/>
              <a:t>halucinace</a:t>
            </a:r>
            <a:r>
              <a:rPr lang="cs-CZ" sz="1600" dirty="0"/>
              <a:t> (přesvědčivě si vymýšlí ve snaze o kreativnost)</a:t>
            </a:r>
          </a:p>
          <a:p>
            <a:pPr lvl="1">
              <a:buFont typeface="Wingdings" panose="05000000000000000000" pitchFamily="2" charset="2"/>
              <a:buChar char="§"/>
            </a:pPr>
            <a:r>
              <a:rPr lang="cs-CZ" sz="1600" dirty="0"/>
              <a:t>zvládá </a:t>
            </a:r>
            <a:r>
              <a:rPr lang="cs-CZ" sz="1800" b="1" dirty="0"/>
              <a:t>korelace</a:t>
            </a:r>
            <a:r>
              <a:rPr lang="cs-CZ" sz="1800" dirty="0"/>
              <a:t> </a:t>
            </a:r>
            <a:r>
              <a:rPr lang="cs-CZ" sz="1600" dirty="0"/>
              <a:t>a </a:t>
            </a:r>
            <a:r>
              <a:rPr lang="cs-CZ" sz="1800" b="1" dirty="0"/>
              <a:t>reciprocitu</a:t>
            </a:r>
            <a:r>
              <a:rPr lang="cs-CZ" sz="1600" b="1" dirty="0"/>
              <a:t> </a:t>
            </a:r>
            <a:r>
              <a:rPr lang="cs-CZ" sz="1600" dirty="0"/>
              <a:t>(ovšem nerozumí, proč tomu tak je)</a:t>
            </a:r>
          </a:p>
          <a:p>
            <a:pPr lvl="1">
              <a:buFont typeface="Wingdings" panose="05000000000000000000" pitchFamily="2" charset="2"/>
              <a:buChar char="§"/>
            </a:pPr>
            <a:r>
              <a:rPr lang="cs-CZ" sz="1800" b="1" dirty="0"/>
              <a:t>mechaničnost</a:t>
            </a:r>
            <a:r>
              <a:rPr lang="cs-CZ" sz="1600" dirty="0"/>
              <a:t> (stále spíše počítá, nežli myslí, učí se z minulosti) – nebezpečí, že se lidské myšlení AI přizpůsobí a stane se také mechanickým </a:t>
            </a:r>
          </a:p>
          <a:p>
            <a:pPr marL="400050">
              <a:buFont typeface="Wingdings" panose="05000000000000000000" pitchFamily="2" charset="2"/>
              <a:buChar char="§"/>
            </a:pPr>
            <a:r>
              <a:rPr lang="cs-CZ" sz="1800" dirty="0"/>
              <a:t>optimismus dle </a:t>
            </a:r>
            <a:r>
              <a:rPr lang="cs-CZ" sz="1800" dirty="0" err="1"/>
              <a:t>Reese</a:t>
            </a:r>
            <a:r>
              <a:rPr lang="cs-CZ" sz="1800" dirty="0"/>
              <a:t>, B.: </a:t>
            </a:r>
            <a:r>
              <a:rPr lang="cs-CZ" sz="1800" i="1" dirty="0"/>
              <a:t>Čtvrtý věk: Inteligentní roboti, myslící počítače a budoucnost lidstva</a:t>
            </a:r>
            <a:r>
              <a:rPr lang="cs-CZ" sz="1800" dirty="0"/>
              <a:t>. Brno, </a:t>
            </a:r>
            <a:r>
              <a:rPr lang="cs-CZ" sz="1800" dirty="0" err="1"/>
              <a:t>Zoner</a:t>
            </a:r>
            <a:r>
              <a:rPr lang="cs-CZ" sz="1800" dirty="0"/>
              <a:t> </a:t>
            </a:r>
            <a:r>
              <a:rPr lang="cs-CZ" sz="1800" dirty="0" err="1"/>
              <a:t>Press</a:t>
            </a:r>
            <a:r>
              <a:rPr lang="cs-CZ" sz="1800" dirty="0"/>
              <a:t> 2022</a:t>
            </a:r>
          </a:p>
          <a:p>
            <a:pPr marL="800100" lvl="1">
              <a:buFont typeface="Wingdings" panose="05000000000000000000" pitchFamily="2" charset="2"/>
              <a:buChar char="§"/>
            </a:pPr>
            <a:r>
              <a:rPr lang="cs-CZ" sz="1600" dirty="0"/>
              <a:t>čtvrtý velký věk lidstva ve znamení </a:t>
            </a:r>
            <a:r>
              <a:rPr lang="cs-CZ" sz="1800" b="1" dirty="0"/>
              <a:t>robotů</a:t>
            </a:r>
            <a:r>
              <a:rPr lang="cs-CZ" sz="1800" dirty="0"/>
              <a:t> a </a:t>
            </a:r>
            <a:r>
              <a:rPr lang="cs-CZ" sz="1800" b="1" dirty="0"/>
              <a:t>AI </a:t>
            </a:r>
          </a:p>
        </p:txBody>
      </p:sp>
    </p:spTree>
    <p:extLst>
      <p:ext uri="{BB962C8B-B14F-4D97-AF65-F5344CB8AC3E}">
        <p14:creationId xmlns:p14="http://schemas.microsoft.com/office/powerpoint/2010/main" val="1283971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7DE5E3-FE78-4D2E-B2CD-F093E30BED78}"/>
              </a:ext>
            </a:extLst>
          </p:cNvPr>
          <p:cNvSpPr>
            <a:spLocks noGrp="1"/>
          </p:cNvSpPr>
          <p:nvPr>
            <p:ph type="title"/>
          </p:nvPr>
        </p:nvSpPr>
        <p:spPr>
          <a:xfrm>
            <a:off x="457200" y="0"/>
            <a:ext cx="8229600" cy="692696"/>
          </a:xfrm>
        </p:spPr>
        <p:txBody>
          <a:bodyPr>
            <a:noAutofit/>
          </a:bodyPr>
          <a:lstStyle/>
          <a:p>
            <a:r>
              <a:rPr lang="cs-CZ" sz="4000" b="1" dirty="0">
                <a:solidFill>
                  <a:srgbClr val="002060"/>
                </a:solidFill>
              </a:rPr>
              <a:t>Tzv. alternativní zelené vize</a:t>
            </a:r>
            <a:endParaRPr lang="cs-CZ" sz="4000" dirty="0">
              <a:solidFill>
                <a:srgbClr val="002060"/>
              </a:solidFill>
            </a:endParaRPr>
          </a:p>
        </p:txBody>
      </p:sp>
      <p:sp>
        <p:nvSpPr>
          <p:cNvPr id="3" name="Zástupný obsah 2">
            <a:extLst>
              <a:ext uri="{FF2B5EF4-FFF2-40B4-BE49-F238E27FC236}">
                <a16:creationId xmlns:a16="http://schemas.microsoft.com/office/drawing/2014/main" id="{489A13ED-F918-4027-8A7D-07AD24F21A85}"/>
              </a:ext>
            </a:extLst>
          </p:cNvPr>
          <p:cNvSpPr>
            <a:spLocks noGrp="1"/>
          </p:cNvSpPr>
          <p:nvPr>
            <p:ph idx="1"/>
          </p:nvPr>
        </p:nvSpPr>
        <p:spPr>
          <a:xfrm>
            <a:off x="35496" y="692696"/>
            <a:ext cx="9108504" cy="6165304"/>
          </a:xfrm>
        </p:spPr>
        <p:txBody>
          <a:bodyPr>
            <a:normAutofit fontScale="70000" lnSpcReduction="20000"/>
          </a:bodyPr>
          <a:lstStyle/>
          <a:p>
            <a:pPr>
              <a:buFont typeface="Wingdings" panose="05000000000000000000" pitchFamily="2" charset="2"/>
              <a:buChar char="§"/>
            </a:pPr>
            <a:r>
              <a:rPr lang="cs-CZ" sz="5000" b="1" dirty="0"/>
              <a:t>cirkulární ekonomika </a:t>
            </a:r>
            <a:r>
              <a:rPr lang="cs-CZ" sz="4400" dirty="0"/>
              <a:t>(oběhové hospodářství) –                   </a:t>
            </a:r>
            <a:r>
              <a:rPr lang="cs-CZ" dirty="0"/>
              <a:t>snaha </a:t>
            </a:r>
            <a:r>
              <a:rPr lang="cs-CZ" b="1" dirty="0"/>
              <a:t>změnit odpady v suroviny</a:t>
            </a:r>
            <a:r>
              <a:rPr lang="cs-CZ" dirty="0"/>
              <a:t>, důraz na energie z obnovitelných zdrojů atd., ekonomika lineární (suroviny-výroba-distribuce-spotřeba-odpad) versus ekonomika cirkulární (suroviny-design-výroba-distribuce-spotřeba, včetně oprav a znovupoužití produktů-sběr-recyklace se zbytkovým odpadem-suroviny-design-výroba …)</a:t>
            </a:r>
          </a:p>
          <a:p>
            <a:pPr lvl="1">
              <a:buFont typeface="Wingdings" panose="05000000000000000000" pitchFamily="2" charset="2"/>
              <a:buChar char="§"/>
            </a:pPr>
            <a:r>
              <a:rPr lang="cs-CZ" sz="2900" dirty="0" err="1">
                <a:latin typeface="Calibri" panose="020F0502020204030204" pitchFamily="34" charset="0"/>
                <a:ea typeface="Cambria" panose="02040503050406030204" pitchFamily="18" charset="0"/>
                <a:cs typeface="Calibri" panose="020F0502020204030204" pitchFamily="34" charset="0"/>
              </a:rPr>
              <a:t>Kislingerová</a:t>
            </a:r>
            <a:r>
              <a:rPr lang="cs-CZ" sz="2900" dirty="0">
                <a:latin typeface="Calibri" panose="020F0502020204030204" pitchFamily="34" charset="0"/>
                <a:ea typeface="Cambria" panose="02040503050406030204" pitchFamily="18" charset="0"/>
                <a:cs typeface="Calibri" panose="020F0502020204030204" pitchFamily="34" charset="0"/>
              </a:rPr>
              <a:t>, E. a kol.: </a:t>
            </a:r>
            <a:r>
              <a:rPr lang="cs-CZ" sz="2900" i="1" dirty="0">
                <a:latin typeface="Calibri" panose="020F0502020204030204" pitchFamily="34" charset="0"/>
                <a:ea typeface="Cambria" panose="02040503050406030204" pitchFamily="18" charset="0"/>
                <a:cs typeface="Calibri" panose="020F0502020204030204" pitchFamily="34" charset="0"/>
              </a:rPr>
              <a:t>Cirkulární ekonomie a ekonomika: Společenské paradigma, postavení, budoucnost a praktické souvislosti</a:t>
            </a:r>
            <a:r>
              <a:rPr lang="cs-CZ" sz="2900" dirty="0">
                <a:latin typeface="Calibri" panose="020F0502020204030204" pitchFamily="34" charset="0"/>
                <a:ea typeface="Cambria" panose="02040503050406030204" pitchFamily="18" charset="0"/>
                <a:cs typeface="Calibri" panose="020F0502020204030204" pitchFamily="34" charset="0"/>
              </a:rPr>
              <a:t>. Praha, Grada 2021 &amp; </a:t>
            </a:r>
            <a:r>
              <a:rPr lang="cs-CZ" sz="2900" i="1" dirty="0">
                <a:latin typeface="Calibri" panose="020F0502020204030204" pitchFamily="34" charset="0"/>
                <a:ea typeface="Cambria" panose="02040503050406030204" pitchFamily="18" charset="0"/>
                <a:cs typeface="Calibri" panose="020F0502020204030204" pitchFamily="34" charset="0"/>
              </a:rPr>
              <a:t>Cirkulární ekonomie a ekonomika 2: Státy, podniky a lidé na cestě do doby </a:t>
            </a:r>
            <a:r>
              <a:rPr lang="cs-CZ" sz="2900" i="1" dirty="0" err="1">
                <a:latin typeface="Calibri" panose="020F0502020204030204" pitchFamily="34" charset="0"/>
                <a:ea typeface="Cambria" panose="02040503050406030204" pitchFamily="18" charset="0"/>
                <a:cs typeface="Calibri" panose="020F0502020204030204" pitchFamily="34" charset="0"/>
              </a:rPr>
              <a:t>postfosilní</a:t>
            </a:r>
            <a:r>
              <a:rPr lang="cs-CZ" sz="2900" dirty="0">
                <a:latin typeface="Calibri" panose="020F0502020204030204" pitchFamily="34" charset="0"/>
                <a:ea typeface="Cambria" panose="02040503050406030204" pitchFamily="18" charset="0"/>
                <a:cs typeface="Calibri" panose="020F0502020204030204" pitchFamily="34" charset="0"/>
              </a:rPr>
              <a:t>. Praha, Grada 2023 &amp; </a:t>
            </a:r>
            <a:r>
              <a:rPr lang="cs-CZ" sz="2900" i="1" dirty="0">
                <a:effectLst/>
                <a:latin typeface="Calibri" panose="020F0502020204030204" pitchFamily="34" charset="0"/>
                <a:ea typeface="Cambria" panose="02040503050406030204" pitchFamily="18" charset="0"/>
                <a:cs typeface="Calibri" panose="020F0502020204030204" pitchFamily="34" charset="0"/>
              </a:rPr>
              <a:t>Cirkulární ekonomie a ekonomika 3: </a:t>
            </a:r>
            <a:r>
              <a:rPr lang="cs-CZ" sz="2900" i="1" dirty="0" err="1">
                <a:effectLst/>
                <a:latin typeface="Calibri" panose="020F0502020204030204" pitchFamily="34" charset="0"/>
                <a:ea typeface="Cambria" panose="02040503050406030204" pitchFamily="18" charset="0"/>
                <a:cs typeface="Calibri" panose="020F0502020204030204" pitchFamily="34" charset="0"/>
              </a:rPr>
              <a:t>Cirkularita</a:t>
            </a:r>
            <a:r>
              <a:rPr lang="cs-CZ" sz="2900" i="1" dirty="0">
                <a:effectLst/>
                <a:latin typeface="Calibri" panose="020F0502020204030204" pitchFamily="34" charset="0"/>
                <a:ea typeface="Cambria" panose="02040503050406030204" pitchFamily="18" charset="0"/>
                <a:cs typeface="Calibri" panose="020F0502020204030204" pitchFamily="34" charset="0"/>
              </a:rPr>
              <a:t> v době energetické a bezpečnostní krize.</a:t>
            </a:r>
            <a:r>
              <a:rPr lang="cs-CZ" sz="2900" dirty="0">
                <a:effectLst/>
                <a:latin typeface="Calibri" panose="020F0502020204030204" pitchFamily="34" charset="0"/>
                <a:ea typeface="Cambria" panose="02040503050406030204" pitchFamily="18" charset="0"/>
                <a:cs typeface="Calibri" panose="020F0502020204030204" pitchFamily="34" charset="0"/>
              </a:rPr>
              <a:t> Praha, Grada 2024 </a:t>
            </a:r>
            <a:r>
              <a:rPr lang="cs-CZ" sz="2900" dirty="0">
                <a:latin typeface="Calibri" panose="020F0502020204030204" pitchFamily="34" charset="0"/>
                <a:ea typeface="Cambria" panose="02040503050406030204" pitchFamily="18" charset="0"/>
                <a:cs typeface="Calibri" panose="020F0502020204030204" pitchFamily="34" charset="0"/>
              </a:rPr>
              <a:t>– </a:t>
            </a:r>
            <a:r>
              <a:rPr lang="cs-CZ" sz="2900" b="1" dirty="0">
                <a:latin typeface="Calibri" panose="020F0502020204030204" pitchFamily="34" charset="0"/>
                <a:ea typeface="Cambria" panose="02040503050406030204" pitchFamily="18" charset="0"/>
                <a:cs typeface="Calibri" panose="020F0502020204030204" pitchFamily="34" charset="0"/>
              </a:rPr>
              <a:t>kreativní ekonomie </a:t>
            </a:r>
            <a:r>
              <a:rPr lang="cs-CZ" sz="2900" dirty="0">
                <a:latin typeface="Calibri" panose="020F0502020204030204" pitchFamily="34" charset="0"/>
                <a:ea typeface="Cambria" panose="02040503050406030204" pitchFamily="18" charset="0"/>
                <a:cs typeface="Calibri" panose="020F0502020204030204" pitchFamily="34" charset="0"/>
              </a:rPr>
              <a:t>a </a:t>
            </a:r>
            <a:r>
              <a:rPr lang="cs-CZ" sz="2900" b="1" dirty="0">
                <a:latin typeface="Calibri" panose="020F0502020204030204" pitchFamily="34" charset="0"/>
                <a:ea typeface="Cambria" panose="02040503050406030204" pitchFamily="18" charset="0"/>
                <a:cs typeface="Calibri" panose="020F0502020204030204" pitchFamily="34" charset="0"/>
              </a:rPr>
              <a:t>cirkulární ekonomika </a:t>
            </a:r>
            <a:r>
              <a:rPr lang="cs-CZ" sz="2900" dirty="0">
                <a:latin typeface="Calibri" panose="020F0502020204030204" pitchFamily="34" charset="0"/>
                <a:ea typeface="Cambria" panose="02040503050406030204" pitchFamily="18" charset="0"/>
                <a:cs typeface="Calibri" panose="020F0502020204030204" pitchFamily="34" charset="0"/>
              </a:rPr>
              <a:t>jako další tzv. nová ekonomie a nová ekonomika (</a:t>
            </a:r>
            <a:r>
              <a:rPr lang="cs-CZ" sz="2900" b="1" dirty="0" err="1">
                <a:latin typeface="Calibri" panose="020F0502020204030204" pitchFamily="34" charset="0"/>
                <a:ea typeface="Cambria" panose="02040503050406030204" pitchFamily="18" charset="0"/>
                <a:cs typeface="Calibri" panose="020F0502020204030204" pitchFamily="34" charset="0"/>
              </a:rPr>
              <a:t>cirkularita</a:t>
            </a:r>
            <a:r>
              <a:rPr lang="cs-CZ" sz="2900" b="1" dirty="0">
                <a:latin typeface="Calibri" panose="020F0502020204030204" pitchFamily="34" charset="0"/>
                <a:ea typeface="Cambria" panose="02040503050406030204" pitchFamily="18" charset="0"/>
                <a:cs typeface="Calibri" panose="020F0502020204030204" pitchFamily="34" charset="0"/>
              </a:rPr>
              <a:t> jako historická nezbytnost </a:t>
            </a:r>
            <a:r>
              <a:rPr lang="cs-CZ" sz="2900" dirty="0">
                <a:latin typeface="Calibri" panose="020F0502020204030204" pitchFamily="34" charset="0"/>
                <a:ea typeface="Cambria" panose="02040503050406030204" pitchFamily="18" charset="0"/>
                <a:cs typeface="Calibri" panose="020F0502020204030204" pitchFamily="34" charset="0"/>
              </a:rPr>
              <a:t>a změna paradigmatu, zrod cirkulární ekonomie na začátku 21. století)</a:t>
            </a:r>
          </a:p>
          <a:p>
            <a:pPr>
              <a:buFont typeface="Wingdings" panose="05000000000000000000" pitchFamily="2" charset="2"/>
              <a:buChar char="§"/>
            </a:pPr>
            <a:r>
              <a:rPr lang="cs-CZ" sz="5000" b="1" dirty="0"/>
              <a:t>zelený </a:t>
            </a:r>
            <a:r>
              <a:rPr lang="cs-CZ" sz="4600" dirty="0"/>
              <a:t>(</a:t>
            </a:r>
            <a:r>
              <a:rPr lang="cs-CZ" sz="4600" i="1" dirty="0"/>
              <a:t>„chytrý“</a:t>
            </a:r>
            <a:r>
              <a:rPr lang="cs-CZ" sz="4600" dirty="0"/>
              <a:t>) </a:t>
            </a:r>
            <a:r>
              <a:rPr lang="cs-CZ" sz="5000" b="1" dirty="0"/>
              <a:t>růst </a:t>
            </a:r>
            <a:r>
              <a:rPr lang="cs-CZ" dirty="0"/>
              <a:t>jako přehodnocení cíle v podobě kvantitativního růstu, o </a:t>
            </a:r>
            <a:r>
              <a:rPr lang="cs-CZ" i="1" dirty="0"/>
              <a:t>„chytrém, udržitelném a všem dostupném růstu“ </a:t>
            </a:r>
            <a:r>
              <a:rPr lang="cs-CZ" dirty="0"/>
              <a:t>však hovoří již dokument Evropa 2020 z roku 2010 (ani tento nebyl naplněn) </a:t>
            </a:r>
          </a:p>
          <a:p>
            <a:pPr>
              <a:buFont typeface="Wingdings" panose="05000000000000000000" pitchFamily="2" charset="2"/>
              <a:buChar char="§"/>
            </a:pPr>
            <a:r>
              <a:rPr lang="cs-CZ" sz="5000" b="1" dirty="0" err="1"/>
              <a:t>decoupling</a:t>
            </a:r>
            <a:r>
              <a:rPr lang="cs-CZ" sz="5000" dirty="0"/>
              <a:t> </a:t>
            </a:r>
            <a:r>
              <a:rPr lang="cs-CZ" sz="4400" dirty="0"/>
              <a:t>– </a:t>
            </a:r>
            <a:r>
              <a:rPr lang="cs-CZ" dirty="0"/>
              <a:t>rozdvojení trendů ve smyslu oddělení zátěže životního prostředí a ekonomického výkonu (</a:t>
            </a:r>
            <a:r>
              <a:rPr lang="cs-CZ" b="1" dirty="0"/>
              <a:t>oddělení růstu spotřeby od spotřeby energie a zdrojů</a:t>
            </a:r>
            <a:r>
              <a:rPr lang="cs-CZ" dirty="0"/>
              <a:t>)</a:t>
            </a:r>
          </a:p>
          <a:p>
            <a:pPr>
              <a:buFont typeface="Wingdings" panose="05000000000000000000" pitchFamily="2" charset="2"/>
              <a:buChar char="§"/>
            </a:pPr>
            <a:endParaRPr lang="cs-CZ" dirty="0"/>
          </a:p>
          <a:p>
            <a:pPr lvl="1">
              <a:buFont typeface="Wingdings" panose="05000000000000000000" pitchFamily="2" charset="2"/>
              <a:buChar char="§"/>
            </a:pPr>
            <a:endParaRPr lang="cs-CZ" dirty="0"/>
          </a:p>
        </p:txBody>
      </p:sp>
    </p:spTree>
    <p:extLst>
      <p:ext uri="{BB962C8B-B14F-4D97-AF65-F5344CB8AC3E}">
        <p14:creationId xmlns:p14="http://schemas.microsoft.com/office/powerpoint/2010/main" val="2699450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E8460C-1EF9-47EF-B87B-95A7EF98A74C}"/>
              </a:ext>
            </a:extLst>
          </p:cNvPr>
          <p:cNvSpPr>
            <a:spLocks noGrp="1"/>
          </p:cNvSpPr>
          <p:nvPr>
            <p:ph type="title"/>
          </p:nvPr>
        </p:nvSpPr>
        <p:spPr>
          <a:xfrm>
            <a:off x="457200" y="188640"/>
            <a:ext cx="8229600" cy="720080"/>
          </a:xfrm>
        </p:spPr>
        <p:txBody>
          <a:bodyPr>
            <a:noAutofit/>
          </a:bodyPr>
          <a:lstStyle/>
          <a:p>
            <a:r>
              <a:rPr lang="cs-CZ" sz="4000" b="1" dirty="0" err="1"/>
              <a:t>Decoupling</a:t>
            </a:r>
            <a:r>
              <a:rPr lang="cs-CZ" sz="4000" b="1" dirty="0"/>
              <a:t> jako další </a:t>
            </a:r>
            <a:r>
              <a:rPr lang="cs-CZ" sz="4000" b="1" dirty="0" err="1"/>
              <a:t>buzzword</a:t>
            </a:r>
            <a:endParaRPr lang="cs-CZ" sz="4000" b="1" dirty="0"/>
          </a:p>
        </p:txBody>
      </p:sp>
      <p:sp>
        <p:nvSpPr>
          <p:cNvPr id="3" name="Zástupný obsah 2">
            <a:extLst>
              <a:ext uri="{FF2B5EF4-FFF2-40B4-BE49-F238E27FC236}">
                <a16:creationId xmlns:a16="http://schemas.microsoft.com/office/drawing/2014/main" id="{FE4ED5AD-4496-4D13-8A23-539C08A7BF5E}"/>
              </a:ext>
            </a:extLst>
          </p:cNvPr>
          <p:cNvSpPr>
            <a:spLocks noGrp="1"/>
          </p:cNvSpPr>
          <p:nvPr>
            <p:ph idx="1"/>
          </p:nvPr>
        </p:nvSpPr>
        <p:spPr>
          <a:xfrm>
            <a:off x="179512" y="908720"/>
            <a:ext cx="8640960" cy="5904656"/>
          </a:xfrm>
        </p:spPr>
        <p:txBody>
          <a:bodyPr>
            <a:normAutofit/>
          </a:bodyPr>
          <a:lstStyle/>
          <a:p>
            <a:pPr>
              <a:buFont typeface="Wingdings" panose="05000000000000000000" pitchFamily="2" charset="2"/>
              <a:buChar char="§"/>
            </a:pPr>
            <a:r>
              <a:rPr lang="cs-CZ" sz="1800" i="1" dirty="0">
                <a:effectLst/>
                <a:ea typeface="Times New Roman" panose="02020603050405020304" pitchFamily="18" charset="0"/>
                <a:cs typeface="Times New Roman" panose="02020603050405020304" pitchFamily="18" charset="0"/>
              </a:rPr>
              <a:t>„Evropská unie ve své politické strategii Zelená dohoda pro Evropu sice počítá s masivním přechodem na obnovitelné zdroje, resp. na </a:t>
            </a:r>
            <a:r>
              <a:rPr lang="cs-CZ" sz="1800" i="1" dirty="0" err="1">
                <a:effectLst/>
                <a:ea typeface="Times New Roman" panose="02020603050405020304" pitchFamily="18" charset="0"/>
                <a:cs typeface="Times New Roman" panose="02020603050405020304" pitchFamily="18" charset="0"/>
              </a:rPr>
              <a:t>bezuhlíkovou</a:t>
            </a:r>
            <a:r>
              <a:rPr lang="cs-CZ" sz="1800" i="1" dirty="0">
                <a:effectLst/>
                <a:ea typeface="Times New Roman" panose="02020603050405020304" pitchFamily="18" charset="0"/>
                <a:cs typeface="Times New Roman" panose="02020603050405020304" pitchFamily="18" charset="0"/>
              </a:rPr>
              <a:t> ekonomiku, ale zároveň s naprostou samozřejmostí předpokládá další ekonomický růst, a to takový </a:t>
            </a:r>
            <a:r>
              <a:rPr lang="cs-CZ" sz="1800" b="1" i="1" dirty="0">
                <a:effectLst/>
                <a:ea typeface="Times New Roman" panose="02020603050405020304" pitchFamily="18" charset="0"/>
                <a:cs typeface="Times New Roman" panose="02020603050405020304" pitchFamily="18" charset="0"/>
              </a:rPr>
              <a:t>růst, který „bude oddělen od využívání zdrojů“</a:t>
            </a:r>
            <a:r>
              <a:rPr lang="cs-CZ" sz="1800" i="1" dirty="0">
                <a:effectLst/>
                <a:ea typeface="Times New Roman" panose="02020603050405020304" pitchFamily="18" charset="0"/>
                <a:cs typeface="Times New Roman" panose="02020603050405020304" pitchFamily="18" charset="0"/>
              </a:rPr>
              <a:t>. Jinými slovy: </a:t>
            </a:r>
            <a:r>
              <a:rPr lang="cs-CZ" sz="1800" b="1" i="1" dirty="0">
                <a:effectLst/>
                <a:ea typeface="Times New Roman" panose="02020603050405020304" pitchFamily="18" charset="0"/>
                <a:cs typeface="Times New Roman" panose="02020603050405020304" pitchFamily="18" charset="0"/>
              </a:rPr>
              <a:t>budeme toho vyrábět a spotřebovávat stále více, ale zároveň bude klesat spotřeba zdrojů a znečištění</a:t>
            </a:r>
            <a:r>
              <a:rPr lang="cs-CZ" sz="1800" i="1" dirty="0">
                <a:effectLst/>
                <a:ea typeface="Times New Roman" panose="02020603050405020304" pitchFamily="18" charset="0"/>
                <a:cs typeface="Times New Roman" panose="02020603050405020304" pitchFamily="18" charset="0"/>
              </a:rPr>
              <a:t>. Bohužel, takovýto „andělský růst“ či </a:t>
            </a:r>
            <a:r>
              <a:rPr lang="cs-CZ" sz="2000" b="1" i="1" dirty="0">
                <a:effectLst/>
                <a:ea typeface="Times New Roman" panose="02020603050405020304" pitchFamily="18" charset="0"/>
                <a:cs typeface="Times New Roman" panose="02020603050405020304" pitchFamily="18" charset="0"/>
              </a:rPr>
              <a:t>„absolutní </a:t>
            </a:r>
            <a:r>
              <a:rPr lang="cs-CZ" sz="2000" b="1" i="1" dirty="0" err="1">
                <a:effectLst/>
                <a:ea typeface="Times New Roman" panose="02020603050405020304" pitchFamily="18" charset="0"/>
                <a:cs typeface="Times New Roman" panose="02020603050405020304" pitchFamily="18" charset="0"/>
              </a:rPr>
              <a:t>decoupling</a:t>
            </a:r>
            <a:r>
              <a:rPr lang="cs-CZ" sz="2000" b="1" i="1" dirty="0">
                <a:effectLst/>
                <a:ea typeface="Times New Roman" panose="02020603050405020304" pitchFamily="18" charset="0"/>
                <a:cs typeface="Times New Roman" panose="02020603050405020304" pitchFamily="18" charset="0"/>
              </a:rPr>
              <a:t>“</a:t>
            </a:r>
            <a:r>
              <a:rPr lang="cs-CZ" sz="1800" i="1" dirty="0">
                <a:effectLst/>
                <a:ea typeface="Times New Roman" panose="02020603050405020304" pitchFamily="18" charset="0"/>
                <a:cs typeface="Times New Roman" panose="02020603050405020304" pitchFamily="18" charset="0"/>
              </a:rPr>
              <a:t>, tedy „oddělení“ ekonomického růstu od spotřeby materiálů a energie, nebyl zatím hodnověrně empiricky prokázán a zdá se, že je to </a:t>
            </a:r>
            <a:r>
              <a:rPr lang="cs-CZ" sz="2000" b="1" i="1" dirty="0">
                <a:effectLst/>
                <a:ea typeface="Times New Roman" panose="02020603050405020304" pitchFamily="18" charset="0"/>
                <a:cs typeface="Times New Roman" panose="02020603050405020304" pitchFamily="18" charset="0"/>
              </a:rPr>
              <a:t>„absolutní nesmysl</a:t>
            </a:r>
            <a:r>
              <a:rPr lang="cs-CZ" sz="2000" i="1" dirty="0">
                <a:effectLst/>
                <a:ea typeface="Times New Roman" panose="02020603050405020304" pitchFamily="18" charset="0"/>
                <a:cs typeface="Times New Roman" panose="02020603050405020304" pitchFamily="18" charset="0"/>
              </a:rPr>
              <a:t>“</a:t>
            </a:r>
            <a:r>
              <a:rPr lang="cs-CZ" sz="1800" i="1" dirty="0">
                <a:effectLst/>
                <a:ea typeface="Times New Roman" panose="02020603050405020304" pitchFamily="18" charset="0"/>
                <a:cs typeface="Times New Roman" panose="02020603050405020304" pitchFamily="18" charset="0"/>
              </a:rPr>
              <a:t>“                                                     </a:t>
            </a:r>
            <a:r>
              <a:rPr lang="cs-CZ" sz="1800" dirty="0">
                <a:effectLst/>
                <a:ea typeface="Times New Roman" panose="02020603050405020304" pitchFamily="18" charset="0"/>
                <a:cs typeface="Times New Roman" panose="02020603050405020304" pitchFamily="18" charset="0"/>
              </a:rPr>
              <a:t>(N. </a:t>
            </a:r>
            <a:r>
              <a:rPr lang="cs-CZ" sz="1800" dirty="0" err="1">
                <a:effectLst/>
                <a:ea typeface="Times New Roman" panose="02020603050405020304" pitchFamily="18" charset="0"/>
                <a:cs typeface="Times New Roman" panose="02020603050405020304" pitchFamily="18" charset="0"/>
              </a:rPr>
              <a:t>Johanisová</a:t>
            </a:r>
            <a:r>
              <a:rPr lang="cs-CZ" sz="1800" dirty="0">
                <a:effectLst/>
                <a:ea typeface="Times New Roman" panose="02020603050405020304" pitchFamily="18" charset="0"/>
                <a:cs typeface="Times New Roman" panose="02020603050405020304" pitchFamily="18" charset="0"/>
              </a:rPr>
              <a:t> in předmluva k Schumacher, E. F.: </a:t>
            </a:r>
            <a:r>
              <a:rPr lang="cs-CZ" sz="1800" i="1" dirty="0">
                <a:effectLst/>
                <a:ea typeface="Times New Roman" panose="02020603050405020304" pitchFamily="18" charset="0"/>
                <a:cs typeface="Times New Roman" panose="02020603050405020304" pitchFamily="18" charset="0"/>
              </a:rPr>
              <a:t>Malé je milé, aneb jak by vypadala ekonomie, které by záleželo na lidech</a:t>
            </a:r>
            <a:r>
              <a:rPr lang="cs-CZ" sz="1800" dirty="0">
                <a:effectLst/>
                <a:ea typeface="Times New Roman" panose="02020603050405020304" pitchFamily="18" charset="0"/>
                <a:cs typeface="Times New Roman" panose="02020603050405020304" pitchFamily="18" charset="0"/>
              </a:rPr>
              <a:t>. Praha, Kořeny 2021, s. 9)</a:t>
            </a:r>
          </a:p>
          <a:p>
            <a:pPr>
              <a:buFont typeface="Wingdings" panose="05000000000000000000" pitchFamily="2" charset="2"/>
              <a:buChar char="§"/>
            </a:pPr>
            <a:r>
              <a:rPr lang="cs-CZ" sz="2000" b="1" dirty="0">
                <a:cs typeface="Times New Roman" panose="02020603050405020304" pitchFamily="18" charset="0"/>
              </a:rPr>
              <a:t>? Je řešením </a:t>
            </a:r>
            <a:r>
              <a:rPr lang="cs-CZ" sz="1800" dirty="0">
                <a:cs typeface="Times New Roman" panose="02020603050405020304" pitchFamily="18" charset="0"/>
              </a:rPr>
              <a:t>(a to řešením v kapitalismu uskutečnitelným) </a:t>
            </a:r>
            <a:r>
              <a:rPr lang="cs-CZ" sz="2000" b="1" dirty="0">
                <a:cs typeface="Times New Roman" panose="02020603050405020304" pitchFamily="18" charset="0"/>
              </a:rPr>
              <a:t>ne-růst?  </a:t>
            </a:r>
          </a:p>
          <a:p>
            <a:pPr lvl="1">
              <a:buFont typeface="Wingdings" panose="05000000000000000000" pitchFamily="2" charset="2"/>
              <a:buChar char="§"/>
            </a:pPr>
            <a:r>
              <a:rPr lang="cs-CZ" sz="1600" dirty="0">
                <a:effectLst/>
                <a:ea typeface="Times New Roman" panose="02020603050405020304" pitchFamily="18" charset="0"/>
                <a:cs typeface="Times New Roman" panose="02020603050405020304" pitchFamily="18" charset="0"/>
              </a:rPr>
              <a:t>např. dle </a:t>
            </a:r>
            <a:r>
              <a:rPr lang="cs-CZ" sz="1600" dirty="0" err="1">
                <a:effectLst/>
                <a:ea typeface="Times New Roman" panose="02020603050405020304" pitchFamily="18" charset="0"/>
                <a:cs typeface="Times New Roman" panose="02020603050405020304" pitchFamily="18" charset="0"/>
              </a:rPr>
              <a:t>Hickel</a:t>
            </a:r>
            <a:r>
              <a:rPr lang="cs-CZ" sz="1600" dirty="0">
                <a:effectLst/>
                <a:ea typeface="Times New Roman" panose="02020603050405020304" pitchFamily="18" charset="0"/>
                <a:cs typeface="Times New Roman" panose="02020603050405020304" pitchFamily="18" charset="0"/>
              </a:rPr>
              <a:t>, J.: </a:t>
            </a:r>
            <a:r>
              <a:rPr lang="cs-CZ" sz="1600" i="1" dirty="0">
                <a:effectLst/>
                <a:ea typeface="Times New Roman" panose="02020603050405020304" pitchFamily="18" charset="0"/>
                <a:cs typeface="Times New Roman" panose="02020603050405020304" pitchFamily="18" charset="0"/>
              </a:rPr>
              <a:t>Méně je více: Jak nerůst zachrání svět</a:t>
            </a:r>
            <a:r>
              <a:rPr lang="cs-CZ" sz="1600" dirty="0">
                <a:effectLst/>
                <a:ea typeface="Times New Roman" panose="02020603050405020304" pitchFamily="18" charset="0"/>
                <a:cs typeface="Times New Roman" panose="02020603050405020304" pitchFamily="18" charset="0"/>
              </a:rPr>
              <a:t>. Brno, Host 2022                                   (planeta má omezenou kapacitu a nastal čas přizpůsobit tomuto ekonomiku,                             </a:t>
            </a:r>
            <a:r>
              <a:rPr lang="cs-CZ" sz="1600" b="1" dirty="0">
                <a:effectLst/>
                <a:ea typeface="Times New Roman" panose="02020603050405020304" pitchFamily="18" charset="0"/>
                <a:cs typeface="Times New Roman" panose="02020603050405020304" pitchFamily="18" charset="0"/>
              </a:rPr>
              <a:t>viníkem problémů má být globální ekonomický systém založený na idejích neustálého růstu</a:t>
            </a:r>
            <a:r>
              <a:rPr lang="cs-CZ" sz="1600" dirty="0">
                <a:effectLst/>
                <a:ea typeface="Times New Roman" panose="02020603050405020304" pitchFamily="18" charset="0"/>
                <a:cs typeface="Times New Roman" panose="02020603050405020304" pitchFamily="18" charset="0"/>
              </a:rPr>
              <a:t> a </a:t>
            </a:r>
            <a:r>
              <a:rPr lang="cs-CZ" sz="1600" b="1" dirty="0">
                <a:effectLst/>
                <a:ea typeface="Times New Roman" panose="02020603050405020304" pitchFamily="18" charset="0"/>
                <a:cs typeface="Times New Roman" panose="02020603050405020304" pitchFamily="18" charset="0"/>
              </a:rPr>
              <a:t>řešením zpomalení a ne-růst</a:t>
            </a:r>
            <a:r>
              <a:rPr lang="cs-CZ" sz="1600" dirty="0">
                <a:effectLst/>
                <a:ea typeface="Times New Roman" panose="02020603050405020304" pitchFamily="18" charset="0"/>
                <a:cs typeface="Times New Roman" panose="02020603050405020304" pitchFamily="18" charset="0"/>
              </a:rPr>
              <a:t>) </a:t>
            </a:r>
          </a:p>
          <a:p>
            <a:pPr lvl="1">
              <a:buFont typeface="Wingdings" panose="05000000000000000000" pitchFamily="2" charset="2"/>
              <a:buChar char="§"/>
            </a:pPr>
            <a:r>
              <a:rPr lang="cs-CZ" sz="2000" b="1" dirty="0"/>
              <a:t>ekonomický růst je hlavní prioritou pouze v určité fázi vývoje společnosti</a:t>
            </a:r>
          </a:p>
          <a:p>
            <a:pPr lvl="2">
              <a:buFont typeface="Wingdings" panose="05000000000000000000" pitchFamily="2" charset="2"/>
              <a:buChar char="§"/>
            </a:pPr>
            <a:r>
              <a:rPr lang="cs-CZ" sz="1600" dirty="0"/>
              <a:t>J. S. </a:t>
            </a:r>
            <a:r>
              <a:rPr lang="cs-CZ" sz="1600" dirty="0" err="1"/>
              <a:t>Mill</a:t>
            </a:r>
            <a:r>
              <a:rPr lang="cs-CZ" sz="1600" dirty="0"/>
              <a:t> (výhody stacionární společnosti), J. M. </a:t>
            </a:r>
            <a:r>
              <a:rPr lang="cs-CZ" sz="1600" dirty="0" err="1"/>
              <a:t>Keynes</a:t>
            </a:r>
            <a:r>
              <a:rPr lang="cs-CZ" sz="1600" dirty="0"/>
              <a:t> (esej </a:t>
            </a:r>
            <a:r>
              <a:rPr lang="cs-CZ" sz="1600" i="1" dirty="0"/>
              <a:t>Ekonomické možnosti našich vnuků</a:t>
            </a:r>
            <a:r>
              <a:rPr lang="cs-CZ" sz="1600" dirty="0"/>
              <a:t>), R. F. </a:t>
            </a:r>
            <a:r>
              <a:rPr lang="cs-CZ" sz="1600" dirty="0" err="1"/>
              <a:t>Harrod</a:t>
            </a:r>
            <a:r>
              <a:rPr lang="cs-CZ" sz="1600" dirty="0"/>
              <a:t> (oligarchická spotřeba), F. Hirsch (poziční statky) </a:t>
            </a:r>
          </a:p>
          <a:p>
            <a:pPr lvl="1">
              <a:buFont typeface="Wingdings" panose="05000000000000000000" pitchFamily="2" charset="2"/>
              <a:buChar char="§"/>
            </a:pPr>
            <a:r>
              <a:rPr lang="cs-CZ" sz="1600" dirty="0"/>
              <a:t>vize </a:t>
            </a:r>
            <a:r>
              <a:rPr lang="cs-CZ" sz="2000" b="1" dirty="0"/>
              <a:t>růstu nulového, záporného, regulovaného </a:t>
            </a:r>
            <a:r>
              <a:rPr lang="cs-CZ" sz="1600" dirty="0" err="1"/>
              <a:t>etc</a:t>
            </a:r>
            <a:r>
              <a:rPr lang="cs-CZ" sz="1600" dirty="0"/>
              <a:t>. </a:t>
            </a:r>
          </a:p>
          <a:p>
            <a:pPr lvl="2">
              <a:buFont typeface="Wingdings" panose="05000000000000000000" pitchFamily="2" charset="2"/>
              <a:buChar char="§"/>
            </a:pPr>
            <a:r>
              <a:rPr lang="cs-CZ" sz="1600" dirty="0"/>
              <a:t>Zprávy Římského klubu, ekonomie kvality života, koncepty trvalé udržitelnosti </a:t>
            </a:r>
          </a:p>
        </p:txBody>
      </p:sp>
    </p:spTree>
    <p:extLst>
      <p:ext uri="{BB962C8B-B14F-4D97-AF65-F5344CB8AC3E}">
        <p14:creationId xmlns:p14="http://schemas.microsoft.com/office/powerpoint/2010/main" val="8251004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C501B0-20F6-4477-93F0-5D68F6ED3A98}"/>
              </a:ext>
            </a:extLst>
          </p:cNvPr>
          <p:cNvSpPr>
            <a:spLocks noGrp="1"/>
          </p:cNvSpPr>
          <p:nvPr>
            <p:ph type="title"/>
          </p:nvPr>
        </p:nvSpPr>
        <p:spPr>
          <a:xfrm>
            <a:off x="457200" y="274638"/>
            <a:ext cx="8229600" cy="1282154"/>
          </a:xfrm>
        </p:spPr>
        <p:txBody>
          <a:bodyPr>
            <a:normAutofit fontScale="90000"/>
          </a:bodyPr>
          <a:lstStyle/>
          <a:p>
            <a:r>
              <a:rPr lang="cs-CZ" b="1" dirty="0"/>
              <a:t>Jak se dostat do koblihy?</a:t>
            </a:r>
            <a:br>
              <a:rPr lang="cs-CZ" b="1" dirty="0"/>
            </a:br>
            <a:r>
              <a:rPr lang="cs-CZ" sz="2700" dirty="0"/>
              <a:t>dle </a:t>
            </a:r>
            <a:r>
              <a:rPr lang="cs-CZ" sz="2700" dirty="0" err="1"/>
              <a:t>Raworthová</a:t>
            </a:r>
            <a:r>
              <a:rPr lang="cs-CZ" sz="2700" dirty="0"/>
              <a:t>, K.: </a:t>
            </a:r>
            <a:r>
              <a:rPr lang="cs-CZ" sz="2700" i="1" dirty="0"/>
              <a:t>Ekonomie koblihy: Sedm způsobů ekonomického myšlení pro 21. století</a:t>
            </a:r>
            <a:r>
              <a:rPr lang="cs-CZ" sz="2700" dirty="0"/>
              <a:t>. Praha, IDEA 2020</a:t>
            </a:r>
            <a:br>
              <a:rPr lang="cs-CZ" sz="2700" dirty="0"/>
            </a:br>
            <a:endParaRPr lang="cs-CZ" sz="2700" b="1" dirty="0"/>
          </a:p>
        </p:txBody>
      </p:sp>
      <p:sp>
        <p:nvSpPr>
          <p:cNvPr id="3" name="Zástupný obsah 2">
            <a:extLst>
              <a:ext uri="{FF2B5EF4-FFF2-40B4-BE49-F238E27FC236}">
                <a16:creationId xmlns:a16="http://schemas.microsoft.com/office/drawing/2014/main" id="{A1971F03-F438-4C4B-B10C-066776F07C00}"/>
              </a:ext>
            </a:extLst>
          </p:cNvPr>
          <p:cNvSpPr>
            <a:spLocks noGrp="1"/>
          </p:cNvSpPr>
          <p:nvPr>
            <p:ph idx="1"/>
          </p:nvPr>
        </p:nvSpPr>
        <p:spPr>
          <a:xfrm>
            <a:off x="179512" y="1556792"/>
            <a:ext cx="8712968" cy="5184576"/>
          </a:xfrm>
        </p:spPr>
        <p:txBody>
          <a:bodyPr>
            <a:normAutofit fontScale="92500" lnSpcReduction="10000"/>
          </a:bodyPr>
          <a:lstStyle/>
          <a:p>
            <a:pPr>
              <a:buFont typeface="Wingdings" panose="05000000000000000000" pitchFamily="2" charset="2"/>
              <a:buChar char="§"/>
            </a:pPr>
            <a:r>
              <a:rPr lang="cs-CZ" sz="2400" b="1" dirty="0"/>
              <a:t>kobliha</a:t>
            </a:r>
            <a:r>
              <a:rPr lang="cs-CZ" sz="2400" dirty="0"/>
              <a:t> </a:t>
            </a:r>
            <a:r>
              <a:rPr lang="cs-CZ" sz="2200" dirty="0"/>
              <a:t>(jako záchranný kruh) </a:t>
            </a:r>
            <a:r>
              <a:rPr lang="cs-CZ" sz="2400" dirty="0"/>
              <a:t>– </a:t>
            </a:r>
            <a:r>
              <a:rPr lang="cs-CZ" sz="2400" b="1" dirty="0"/>
              <a:t>myšlenkový model pro rozvoj v 21. století </a:t>
            </a:r>
          </a:p>
          <a:p>
            <a:pPr lvl="1">
              <a:buFont typeface="Wingdings" panose="05000000000000000000" pitchFamily="2" charset="2"/>
              <a:buChar char="§"/>
            </a:pPr>
            <a:r>
              <a:rPr lang="cs-CZ" sz="2200" dirty="0"/>
              <a:t>americký </a:t>
            </a:r>
            <a:r>
              <a:rPr lang="cs-CZ" sz="2200" dirty="0" err="1"/>
              <a:t>donut</a:t>
            </a:r>
            <a:r>
              <a:rPr lang="cs-CZ" sz="2200" dirty="0"/>
              <a:t> s dírou uprostřed vymezuje vnitřní limity lidských potřeb i vnější limity ekosystému, civilizace si má najít cestu do prostoru mezi nimi </a:t>
            </a:r>
          </a:p>
          <a:p>
            <a:pPr>
              <a:buFont typeface="Wingdings" panose="05000000000000000000" pitchFamily="2" charset="2"/>
              <a:buChar char="§"/>
            </a:pPr>
            <a:r>
              <a:rPr lang="cs-CZ" sz="2400" b="1" dirty="0"/>
              <a:t>růst a pokrok </a:t>
            </a:r>
            <a:r>
              <a:rPr lang="cs-CZ" sz="2400" dirty="0"/>
              <a:t>mohou řešit problémy sociální </a:t>
            </a:r>
            <a:r>
              <a:rPr lang="cs-CZ" sz="2200" dirty="0"/>
              <a:t>(nerovnost, chudoba aj.)</a:t>
            </a:r>
            <a:r>
              <a:rPr lang="cs-CZ" sz="2400" dirty="0"/>
              <a:t>,    ale </a:t>
            </a:r>
            <a:r>
              <a:rPr lang="cs-CZ" sz="2400" b="1" dirty="0"/>
              <a:t>zhoršují problémy environmentální </a:t>
            </a:r>
            <a:r>
              <a:rPr lang="cs-CZ" sz="2200" dirty="0"/>
              <a:t>(znečištění, ztráta biodiverzity)</a:t>
            </a:r>
          </a:p>
          <a:p>
            <a:pPr>
              <a:buFont typeface="Wingdings" panose="05000000000000000000" pitchFamily="2" charset="2"/>
              <a:buChar char="§"/>
            </a:pPr>
            <a:r>
              <a:rPr lang="cs-CZ" sz="2400" dirty="0"/>
              <a:t>ideje </a:t>
            </a:r>
            <a:r>
              <a:rPr lang="cs-CZ" sz="2400" b="1" dirty="0"/>
              <a:t>ne-růstu </a:t>
            </a:r>
            <a:r>
              <a:rPr lang="cs-CZ" sz="2200" dirty="0"/>
              <a:t>(hledání smysluplného ekonomického cíle) </a:t>
            </a:r>
          </a:p>
          <a:p>
            <a:pPr lvl="1">
              <a:buFont typeface="Wingdings" panose="05000000000000000000" pitchFamily="2" charset="2"/>
              <a:buChar char="§"/>
            </a:pPr>
            <a:r>
              <a:rPr lang="cs-CZ" sz="2000" dirty="0"/>
              <a:t>nemožnost nekonečného růstu v omezeném prostoru, nedostatky HDP jako indikátoru blahobytu </a:t>
            </a:r>
            <a:r>
              <a:rPr lang="cs-CZ" sz="2000" dirty="0" err="1"/>
              <a:t>etc</a:t>
            </a:r>
            <a:r>
              <a:rPr lang="cs-CZ" sz="2000" dirty="0"/>
              <a:t>. </a:t>
            </a:r>
          </a:p>
          <a:p>
            <a:pPr lvl="1">
              <a:buFont typeface="Wingdings" panose="05000000000000000000" pitchFamily="2" charset="2"/>
              <a:buChar char="§"/>
            </a:pPr>
            <a:r>
              <a:rPr lang="cs-CZ" sz="2000" dirty="0"/>
              <a:t>kritika standardní ekonomie (mající ohromný vliv na politiky i chápání světa), zpochybňování ekonomických paradigmat, kritika modelu homo </a:t>
            </a:r>
            <a:r>
              <a:rPr lang="cs-CZ" sz="2000" dirty="0" err="1"/>
              <a:t>oeconomicus</a:t>
            </a:r>
            <a:r>
              <a:rPr lang="cs-CZ" sz="2000" dirty="0"/>
              <a:t> </a:t>
            </a:r>
          </a:p>
          <a:p>
            <a:pPr>
              <a:buFont typeface="Wingdings" panose="05000000000000000000" pitchFamily="2" charset="2"/>
              <a:buChar char="§"/>
            </a:pPr>
            <a:r>
              <a:rPr lang="cs-CZ" sz="2400" dirty="0"/>
              <a:t>důraz na </a:t>
            </a:r>
            <a:r>
              <a:rPr lang="cs-CZ" sz="2400" b="1" dirty="0"/>
              <a:t>environmentální a sociální udržitelnost </a:t>
            </a:r>
            <a:r>
              <a:rPr lang="cs-CZ" sz="2400" dirty="0"/>
              <a:t>jako alternativa              k ideologii růstu za každou cenu </a:t>
            </a:r>
          </a:p>
          <a:p>
            <a:pPr>
              <a:buFont typeface="Wingdings" panose="05000000000000000000" pitchFamily="2" charset="2"/>
              <a:buChar char="§"/>
            </a:pPr>
            <a:r>
              <a:rPr lang="cs-CZ" sz="2400" b="1" dirty="0"/>
              <a:t>snění o nové ekonomii </a:t>
            </a:r>
            <a:r>
              <a:rPr lang="cs-CZ" sz="2200" dirty="0"/>
              <a:t>(podmanivé, patetické, ale řešení chybí)</a:t>
            </a:r>
            <a:r>
              <a:rPr lang="cs-CZ" sz="2400" dirty="0"/>
              <a:t>, </a:t>
            </a:r>
            <a:r>
              <a:rPr lang="cs-CZ" sz="2400" b="1" dirty="0"/>
              <a:t>? </a:t>
            </a:r>
            <a:r>
              <a:rPr lang="cs-CZ" sz="2400" dirty="0"/>
              <a:t>Jak se dostat do koblihy (</a:t>
            </a:r>
            <a:r>
              <a:rPr lang="cs-CZ" sz="2400" b="1" dirty="0"/>
              <a:t>Jaká má být ekonomika poskytující všem lidem důstojný život a současně respektující omezení planety?</a:t>
            </a:r>
            <a:r>
              <a:rPr lang="cs-CZ" sz="2400" dirty="0"/>
              <a:t>), </a:t>
            </a:r>
            <a:r>
              <a:rPr lang="cs-CZ" sz="2400" b="1" dirty="0"/>
              <a:t>? Praktické cest ne-růstu </a:t>
            </a:r>
            <a:r>
              <a:rPr lang="cs-CZ" sz="2200" dirty="0"/>
              <a:t>(v místních komunitách, na národní úrovni, na globální úrovni)</a:t>
            </a:r>
            <a:r>
              <a:rPr lang="cs-CZ" sz="2200" b="1" dirty="0"/>
              <a:t>? </a:t>
            </a:r>
            <a:r>
              <a:rPr lang="cs-CZ" sz="2200" dirty="0"/>
              <a:t>  </a:t>
            </a:r>
          </a:p>
        </p:txBody>
      </p:sp>
    </p:spTree>
    <p:extLst>
      <p:ext uri="{BB962C8B-B14F-4D97-AF65-F5344CB8AC3E}">
        <p14:creationId xmlns:p14="http://schemas.microsoft.com/office/powerpoint/2010/main" val="32428816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94F928-2127-49C7-93B6-E7305AA8A18C}"/>
              </a:ext>
            </a:extLst>
          </p:cNvPr>
          <p:cNvSpPr>
            <a:spLocks noGrp="1"/>
          </p:cNvSpPr>
          <p:nvPr>
            <p:ph type="title"/>
          </p:nvPr>
        </p:nvSpPr>
        <p:spPr>
          <a:xfrm>
            <a:off x="457200" y="0"/>
            <a:ext cx="8229600" cy="476672"/>
          </a:xfrm>
        </p:spPr>
        <p:txBody>
          <a:bodyPr>
            <a:noAutofit/>
          </a:bodyPr>
          <a:lstStyle/>
          <a:p>
            <a:r>
              <a:rPr lang="cs-CZ" sz="4000" b="1" dirty="0">
                <a:solidFill>
                  <a:srgbClr val="002060"/>
                </a:solidFill>
              </a:rPr>
              <a:t>Korona etapa 4.0 </a:t>
            </a:r>
            <a:r>
              <a:rPr lang="cs-CZ" sz="4000" b="1" dirty="0" err="1">
                <a:solidFill>
                  <a:srgbClr val="002060"/>
                </a:solidFill>
              </a:rPr>
              <a:t>etc</a:t>
            </a:r>
            <a:r>
              <a:rPr lang="cs-CZ" sz="4000" b="1" dirty="0">
                <a:solidFill>
                  <a:srgbClr val="002060"/>
                </a:solidFill>
              </a:rPr>
              <a:t>.</a:t>
            </a:r>
          </a:p>
        </p:txBody>
      </p:sp>
      <p:sp>
        <p:nvSpPr>
          <p:cNvPr id="3" name="Zástupný obsah 2">
            <a:extLst>
              <a:ext uri="{FF2B5EF4-FFF2-40B4-BE49-F238E27FC236}">
                <a16:creationId xmlns:a16="http://schemas.microsoft.com/office/drawing/2014/main" id="{31B99E9E-A272-40FE-8034-1A0D5C5AE7CA}"/>
              </a:ext>
            </a:extLst>
          </p:cNvPr>
          <p:cNvSpPr>
            <a:spLocks noGrp="1"/>
          </p:cNvSpPr>
          <p:nvPr>
            <p:ph idx="1"/>
          </p:nvPr>
        </p:nvSpPr>
        <p:spPr>
          <a:xfrm>
            <a:off x="323528" y="476672"/>
            <a:ext cx="8640960" cy="6381328"/>
          </a:xfrm>
        </p:spPr>
        <p:txBody>
          <a:bodyPr>
            <a:noAutofit/>
          </a:bodyPr>
          <a:lstStyle/>
          <a:p>
            <a:pPr>
              <a:buFont typeface="Wingdings" panose="05000000000000000000" pitchFamily="2" charset="2"/>
              <a:buChar char="§"/>
            </a:pPr>
            <a:r>
              <a:rPr lang="cs-CZ" sz="2000" b="1" dirty="0"/>
              <a:t>2020-22</a:t>
            </a:r>
            <a:r>
              <a:rPr lang="cs-CZ" sz="2000" dirty="0"/>
              <a:t> koronavirová globální panika – </a:t>
            </a:r>
            <a:r>
              <a:rPr lang="cs-CZ" sz="2000" b="1" dirty="0"/>
              <a:t>kolaps neoliberální globalizace v přímém přenosu </a:t>
            </a:r>
            <a:r>
              <a:rPr lang="cs-CZ" sz="2000" dirty="0"/>
              <a:t>(globalismus zničil odolnost ekonomik již před pandemií) </a:t>
            </a:r>
          </a:p>
          <a:p>
            <a:pPr>
              <a:buFont typeface="Wingdings" panose="05000000000000000000" pitchFamily="2" charset="2"/>
              <a:buChar char="§"/>
            </a:pPr>
            <a:r>
              <a:rPr lang="cs-CZ" sz="2000" b="1" dirty="0"/>
              <a:t>dopady obrany před pandemií </a:t>
            </a:r>
            <a:r>
              <a:rPr lang="cs-CZ" sz="2000" dirty="0"/>
              <a:t>nejenom na hospodářství, proměny společenského klimatu, </a:t>
            </a:r>
            <a:r>
              <a:rPr lang="cs-CZ" sz="2000" b="1" dirty="0"/>
              <a:t>jakoby přestaly platit ekonomické principy </a:t>
            </a:r>
            <a:r>
              <a:rPr lang="cs-CZ" sz="2000" dirty="0"/>
              <a:t>(udržitelné finance, zadlužení pod kontrolou aj.) dle Klaus, V. a kolektiv IVK: </a:t>
            </a:r>
            <a:r>
              <a:rPr lang="cs-CZ" sz="2000" i="1" dirty="0"/>
              <a:t>Ekonomické aspekty </a:t>
            </a:r>
            <a:r>
              <a:rPr lang="cs-CZ" sz="2000" i="1" dirty="0" err="1"/>
              <a:t>koronakrize</a:t>
            </a:r>
            <a:r>
              <a:rPr lang="cs-CZ" sz="2000" dirty="0"/>
              <a:t>. Praha, Institut Václava Klause 2020</a:t>
            </a:r>
          </a:p>
          <a:p>
            <a:pPr>
              <a:buFont typeface="Wingdings" panose="05000000000000000000" pitchFamily="2" charset="2"/>
              <a:buChar char="§"/>
            </a:pPr>
            <a:r>
              <a:rPr lang="cs-CZ" sz="2000" b="1" dirty="0"/>
              <a:t>rozdělení společnosti</a:t>
            </a:r>
            <a:r>
              <a:rPr lang="cs-CZ" sz="2000" dirty="0"/>
              <a:t>, ohrožení dosavadní podoby společnosti dle Klaus, V.: </a:t>
            </a:r>
            <a:r>
              <a:rPr lang="cs-CZ" sz="2000" i="1" dirty="0"/>
              <a:t>Karanténa 2.0: Svět už není kulatý</a:t>
            </a:r>
            <a:r>
              <a:rPr lang="cs-CZ" sz="2000" dirty="0"/>
              <a:t>. Praha, Institut Václava Klause 2020 </a:t>
            </a:r>
          </a:p>
          <a:p>
            <a:pPr>
              <a:buFont typeface="Wingdings" panose="05000000000000000000" pitchFamily="2" charset="2"/>
              <a:buChar char="§"/>
            </a:pPr>
            <a:r>
              <a:rPr lang="cs-CZ" sz="2000" dirty="0"/>
              <a:t>širší rámec </a:t>
            </a:r>
            <a:r>
              <a:rPr lang="cs-CZ" sz="2400" b="1" dirty="0"/>
              <a:t>společenské krize Západu – frontální útok na západní civilizaci</a:t>
            </a:r>
            <a:r>
              <a:rPr lang="cs-CZ" sz="2000" b="1" dirty="0"/>
              <a:t> </a:t>
            </a:r>
            <a:r>
              <a:rPr lang="cs-CZ" sz="2000" dirty="0"/>
              <a:t>dle Klaus, V. &amp; kolektiv IVK: </a:t>
            </a:r>
            <a:r>
              <a:rPr lang="cs-CZ" sz="2000" i="1" dirty="0"/>
              <a:t>Sebedestrukce Západu</a:t>
            </a:r>
            <a:r>
              <a:rPr lang="cs-CZ" sz="2000" dirty="0"/>
              <a:t>. Praha, Institut Václava Klause 2020</a:t>
            </a:r>
            <a:r>
              <a:rPr lang="cs-CZ" sz="2000" b="1" dirty="0"/>
              <a:t> </a:t>
            </a:r>
            <a:r>
              <a:rPr lang="cs-CZ" sz="2000" dirty="0"/>
              <a:t>–</a:t>
            </a:r>
            <a:r>
              <a:rPr lang="cs-CZ" sz="2000" b="1" dirty="0"/>
              <a:t> </a:t>
            </a:r>
            <a:r>
              <a:rPr lang="cs-CZ" sz="2400" b="1" dirty="0"/>
              <a:t>hypertrofie liberalismu</a:t>
            </a:r>
            <a:r>
              <a:rPr lang="cs-CZ" sz="2000" dirty="0"/>
              <a:t>, </a:t>
            </a:r>
            <a:r>
              <a:rPr lang="cs-CZ" sz="2000" b="1" dirty="0"/>
              <a:t>krize tzv. liberální demokracie</a:t>
            </a:r>
            <a:r>
              <a:rPr lang="cs-CZ" sz="2000" dirty="0"/>
              <a:t>, nová kulturní revoluce, diktatura korektnosti a menšin, </a:t>
            </a:r>
            <a:r>
              <a:rPr lang="cs-CZ" sz="2000" b="1" dirty="0"/>
              <a:t>destrukce institucí a normálního života</a:t>
            </a:r>
            <a:r>
              <a:rPr lang="cs-CZ" sz="2000" dirty="0"/>
              <a:t>, likvidace identity, tradic a kořenů, omlouvání se za domnělé křivdy minulosti jako </a:t>
            </a:r>
            <a:r>
              <a:rPr lang="cs-CZ" sz="2000" b="1" dirty="0"/>
              <a:t>odvádění pozornosti</a:t>
            </a:r>
            <a:r>
              <a:rPr lang="cs-CZ" sz="2000" dirty="0"/>
              <a:t> od nerovností i nefungujícího multikulturalismu, přehlížení obětí nezaměstnanosti, sociálního deklasování, masové migrace apod. </a:t>
            </a:r>
          </a:p>
          <a:p>
            <a:pPr>
              <a:buFont typeface="Wingdings" panose="05000000000000000000" pitchFamily="2" charset="2"/>
              <a:buChar char="§"/>
            </a:pPr>
            <a:r>
              <a:rPr lang="cs-CZ" sz="2000" dirty="0"/>
              <a:t>2020-23 </a:t>
            </a:r>
            <a:r>
              <a:rPr lang="cs-CZ" sz="2400" b="1" dirty="0"/>
              <a:t>sebedestrukční tendence Západu zesílily</a:t>
            </a:r>
            <a:r>
              <a:rPr lang="cs-CZ" sz="2000" dirty="0"/>
              <a:t>, </a:t>
            </a:r>
            <a:r>
              <a:rPr lang="cs-CZ" sz="2000" b="1" dirty="0"/>
              <a:t>civilizační regres</a:t>
            </a:r>
            <a:r>
              <a:rPr lang="cs-CZ" sz="2000" dirty="0"/>
              <a:t>, nebezpečné vývojové tendence prudce akcelerovaly dle Klaus, V. &amp; kolektiv IVK: </a:t>
            </a:r>
            <a:r>
              <a:rPr lang="cs-CZ" sz="2000" i="1" dirty="0"/>
              <a:t>Sebedestrukce Západu 2.0</a:t>
            </a:r>
            <a:r>
              <a:rPr lang="cs-CZ" sz="2000" dirty="0"/>
              <a:t>. Praha, Institut Václava Klause 2023</a:t>
            </a:r>
            <a:r>
              <a:rPr lang="cs-CZ" sz="2000" b="1" dirty="0"/>
              <a:t> </a:t>
            </a:r>
            <a:endParaRPr lang="cs-CZ" sz="2000" dirty="0"/>
          </a:p>
        </p:txBody>
      </p:sp>
    </p:spTree>
    <p:extLst>
      <p:ext uri="{BB962C8B-B14F-4D97-AF65-F5344CB8AC3E}">
        <p14:creationId xmlns:p14="http://schemas.microsoft.com/office/powerpoint/2010/main" val="1284373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78B5C2-2604-44D3-846C-9626664D8B8C}"/>
              </a:ext>
            </a:extLst>
          </p:cNvPr>
          <p:cNvSpPr>
            <a:spLocks noGrp="1"/>
          </p:cNvSpPr>
          <p:nvPr>
            <p:ph type="title"/>
          </p:nvPr>
        </p:nvSpPr>
        <p:spPr>
          <a:xfrm>
            <a:off x="457200" y="188640"/>
            <a:ext cx="8229600" cy="648072"/>
          </a:xfrm>
        </p:spPr>
        <p:txBody>
          <a:bodyPr>
            <a:noAutofit/>
          </a:bodyPr>
          <a:lstStyle/>
          <a:p>
            <a:r>
              <a:rPr lang="cs-CZ" sz="4000" b="1" dirty="0">
                <a:latin typeface="+mn-lt"/>
                <a:cs typeface="Times New Roman" panose="02020603050405020304" pitchFamily="18" charset="0"/>
              </a:rPr>
              <a:t>Teorie růstu – historický pohled </a:t>
            </a:r>
            <a:endParaRPr lang="cs-CZ" sz="4000" b="1" dirty="0">
              <a:latin typeface="+mn-lt"/>
            </a:endParaRPr>
          </a:p>
        </p:txBody>
      </p:sp>
      <p:sp>
        <p:nvSpPr>
          <p:cNvPr id="3" name="Zástupný obsah 2">
            <a:extLst>
              <a:ext uri="{FF2B5EF4-FFF2-40B4-BE49-F238E27FC236}">
                <a16:creationId xmlns:a16="http://schemas.microsoft.com/office/drawing/2014/main" id="{92EC4B76-E1AF-441F-81E6-98AB8FAD0105}"/>
              </a:ext>
            </a:extLst>
          </p:cNvPr>
          <p:cNvSpPr>
            <a:spLocks noGrp="1"/>
          </p:cNvSpPr>
          <p:nvPr>
            <p:ph idx="1"/>
          </p:nvPr>
        </p:nvSpPr>
        <p:spPr>
          <a:xfrm>
            <a:off x="457200" y="980728"/>
            <a:ext cx="8229600" cy="5877272"/>
          </a:xfrm>
        </p:spPr>
        <p:txBody>
          <a:bodyPr>
            <a:normAutofit fontScale="62500" lnSpcReduction="20000"/>
          </a:bodyPr>
          <a:lstStyle/>
          <a:p>
            <a:pPr>
              <a:buFont typeface="Wingdings" panose="05000000000000000000" pitchFamily="2" charset="2"/>
              <a:buChar char="§"/>
            </a:pPr>
            <a:r>
              <a:rPr lang="cs-CZ" sz="3200" b="1" dirty="0">
                <a:cs typeface="Times New Roman" panose="02020603050405020304" pitchFamily="18" charset="0"/>
              </a:rPr>
              <a:t>klasické</a:t>
            </a:r>
            <a:r>
              <a:rPr lang="cs-CZ" sz="3200" dirty="0">
                <a:cs typeface="Times New Roman" panose="02020603050405020304" pitchFamily="18" charset="0"/>
              </a:rPr>
              <a:t> modely </a:t>
            </a:r>
          </a:p>
          <a:p>
            <a:pPr lvl="1">
              <a:buFont typeface="Wingdings" panose="05000000000000000000" pitchFamily="2" charset="2"/>
              <a:buChar char="§"/>
            </a:pPr>
            <a:r>
              <a:rPr lang="cs-CZ" dirty="0">
                <a:cs typeface="Times New Roman" panose="02020603050405020304" pitchFamily="18" charset="0"/>
              </a:rPr>
              <a:t>A. Smith (1776), T. R. </a:t>
            </a:r>
            <a:r>
              <a:rPr lang="cs-CZ" dirty="0" err="1">
                <a:cs typeface="Times New Roman" panose="02020603050405020304" pitchFamily="18" charset="0"/>
              </a:rPr>
              <a:t>Malthus</a:t>
            </a:r>
            <a:r>
              <a:rPr lang="cs-CZ" dirty="0">
                <a:cs typeface="Times New Roman" panose="02020603050405020304" pitchFamily="18" charset="0"/>
              </a:rPr>
              <a:t> (1798), D. Ricardo (1817), J. S. </a:t>
            </a:r>
            <a:r>
              <a:rPr lang="cs-CZ" dirty="0" err="1">
                <a:cs typeface="Times New Roman" panose="02020603050405020304" pitchFamily="18" charset="0"/>
              </a:rPr>
              <a:t>Mill</a:t>
            </a:r>
            <a:r>
              <a:rPr lang="cs-CZ" dirty="0">
                <a:cs typeface="Times New Roman" panose="02020603050405020304" pitchFamily="18" charset="0"/>
              </a:rPr>
              <a:t> (1848)</a:t>
            </a:r>
          </a:p>
          <a:p>
            <a:pPr lvl="1">
              <a:buFont typeface="Wingdings" panose="05000000000000000000" pitchFamily="2" charset="2"/>
              <a:buChar char="§"/>
            </a:pPr>
            <a:r>
              <a:rPr lang="cs-CZ" dirty="0">
                <a:cs typeface="Times New Roman" panose="02020603050405020304" pitchFamily="18" charset="0"/>
              </a:rPr>
              <a:t>zdroje růstu v </a:t>
            </a:r>
            <a:r>
              <a:rPr lang="cs-CZ" b="1" dirty="0">
                <a:cs typeface="Times New Roman" panose="02020603050405020304" pitchFamily="18" charset="0"/>
              </a:rPr>
              <a:t>pracovní síle a její produktivnosti </a:t>
            </a:r>
            <a:r>
              <a:rPr lang="cs-CZ" dirty="0">
                <a:cs typeface="Times New Roman" panose="02020603050405020304" pitchFamily="18" charset="0"/>
              </a:rPr>
              <a:t>(vliv specializace a dělby práce   v národním i mezinárodním měřítku – komparativní výhody atd.),        vliv akumulace kapitálu  </a:t>
            </a:r>
          </a:p>
          <a:p>
            <a:pPr>
              <a:buFont typeface="Wingdings" panose="05000000000000000000" pitchFamily="2" charset="2"/>
              <a:buChar char="§"/>
            </a:pPr>
            <a:r>
              <a:rPr lang="cs-CZ" sz="3200" dirty="0">
                <a:cs typeface="Times New Roman" panose="02020603050405020304" pitchFamily="18" charset="0"/>
              </a:rPr>
              <a:t>úloha </a:t>
            </a:r>
            <a:r>
              <a:rPr lang="cs-CZ" sz="3200" b="1" dirty="0">
                <a:cs typeface="Times New Roman" panose="02020603050405020304" pitchFamily="18" charset="0"/>
              </a:rPr>
              <a:t>technologického</a:t>
            </a:r>
            <a:r>
              <a:rPr lang="cs-CZ" sz="3200" dirty="0">
                <a:cs typeface="Times New Roman" panose="02020603050405020304" pitchFamily="18" charset="0"/>
              </a:rPr>
              <a:t> (vědeckotechnického) </a:t>
            </a:r>
            <a:r>
              <a:rPr lang="cs-CZ" sz="3200" b="1" dirty="0">
                <a:cs typeface="Times New Roman" panose="02020603050405020304" pitchFamily="18" charset="0"/>
              </a:rPr>
              <a:t>pokroku</a:t>
            </a:r>
          </a:p>
          <a:p>
            <a:pPr lvl="1">
              <a:buFont typeface="Wingdings" panose="05000000000000000000" pitchFamily="2" charset="2"/>
              <a:buChar char="§"/>
            </a:pPr>
            <a:r>
              <a:rPr lang="cs-CZ" sz="2900" dirty="0">
                <a:cs typeface="Times New Roman" panose="02020603050405020304" pitchFamily="18" charset="0"/>
              </a:rPr>
              <a:t>J. G. K. </a:t>
            </a:r>
            <a:r>
              <a:rPr lang="cs-CZ" sz="2900" dirty="0" err="1">
                <a:cs typeface="Times New Roman" panose="02020603050405020304" pitchFamily="18" charset="0"/>
              </a:rPr>
              <a:t>Wicksell</a:t>
            </a:r>
            <a:r>
              <a:rPr lang="cs-CZ" sz="2900" dirty="0">
                <a:cs typeface="Times New Roman" panose="02020603050405020304" pitchFamily="18" charset="0"/>
              </a:rPr>
              <a:t> (1898), J. R. </a:t>
            </a:r>
            <a:r>
              <a:rPr lang="cs-CZ" sz="2900" dirty="0" err="1">
                <a:cs typeface="Times New Roman" panose="02020603050405020304" pitchFamily="18" charset="0"/>
              </a:rPr>
              <a:t>Hicks</a:t>
            </a:r>
            <a:r>
              <a:rPr lang="cs-CZ" sz="2900" dirty="0">
                <a:cs typeface="Times New Roman" panose="02020603050405020304" pitchFamily="18" charset="0"/>
              </a:rPr>
              <a:t> (1932)</a:t>
            </a:r>
          </a:p>
          <a:p>
            <a:pPr>
              <a:buFont typeface="Wingdings" panose="05000000000000000000" pitchFamily="2" charset="2"/>
              <a:buChar char="§"/>
            </a:pPr>
            <a:r>
              <a:rPr lang="cs-CZ" sz="4000" b="1" dirty="0">
                <a:cs typeface="Times New Roman" panose="02020603050405020304" pitchFamily="18" charset="0"/>
              </a:rPr>
              <a:t>keynesiánské</a:t>
            </a:r>
            <a:r>
              <a:rPr lang="cs-CZ" sz="3200" dirty="0">
                <a:cs typeface="Times New Roman" panose="02020603050405020304" pitchFamily="18" charset="0"/>
              </a:rPr>
              <a:t> modely</a:t>
            </a:r>
          </a:p>
          <a:p>
            <a:pPr lvl="1">
              <a:buFont typeface="Wingdings" panose="05000000000000000000" pitchFamily="2" charset="2"/>
              <a:buChar char="§"/>
            </a:pPr>
            <a:r>
              <a:rPr lang="cs-CZ" dirty="0">
                <a:cs typeface="Times New Roman" panose="02020603050405020304" pitchFamily="18" charset="0"/>
              </a:rPr>
              <a:t>R. F. </a:t>
            </a:r>
            <a:r>
              <a:rPr lang="cs-CZ" dirty="0" err="1">
                <a:cs typeface="Times New Roman" panose="02020603050405020304" pitchFamily="18" charset="0"/>
              </a:rPr>
              <a:t>Harrod</a:t>
            </a:r>
            <a:r>
              <a:rPr lang="cs-CZ" dirty="0">
                <a:cs typeface="Times New Roman" panose="02020603050405020304" pitchFamily="18" charset="0"/>
              </a:rPr>
              <a:t> (1948), E. D. </a:t>
            </a:r>
            <a:r>
              <a:rPr lang="cs-CZ" dirty="0" err="1">
                <a:cs typeface="Times New Roman" panose="02020603050405020304" pitchFamily="18" charset="0"/>
              </a:rPr>
              <a:t>Domar</a:t>
            </a:r>
            <a:r>
              <a:rPr lang="cs-CZ" dirty="0">
                <a:cs typeface="Times New Roman" panose="02020603050405020304" pitchFamily="18" charset="0"/>
              </a:rPr>
              <a:t>, J. V. Robinsonová (1956), N. </a:t>
            </a:r>
            <a:r>
              <a:rPr lang="cs-CZ" dirty="0" err="1">
                <a:cs typeface="Times New Roman" panose="02020603050405020304" pitchFamily="18" charset="0"/>
              </a:rPr>
              <a:t>Kaldor</a:t>
            </a:r>
            <a:endParaRPr lang="cs-CZ" dirty="0">
              <a:cs typeface="Times New Roman" panose="02020603050405020304" pitchFamily="18" charset="0"/>
            </a:endParaRPr>
          </a:p>
          <a:p>
            <a:pPr lvl="1">
              <a:buFont typeface="Wingdings" panose="05000000000000000000" pitchFamily="2" charset="2"/>
              <a:buChar char="§"/>
            </a:pPr>
            <a:r>
              <a:rPr lang="cs-CZ" dirty="0">
                <a:cs typeface="Times New Roman" panose="02020603050405020304" pitchFamily="18" charset="0"/>
              </a:rPr>
              <a:t>role </a:t>
            </a:r>
            <a:r>
              <a:rPr lang="cs-CZ" b="1" dirty="0">
                <a:cs typeface="Times New Roman" panose="02020603050405020304" pitchFamily="18" charset="0"/>
              </a:rPr>
              <a:t>investic</a:t>
            </a:r>
            <a:r>
              <a:rPr lang="cs-CZ" dirty="0">
                <a:cs typeface="Times New Roman" panose="02020603050405020304" pitchFamily="18" charset="0"/>
              </a:rPr>
              <a:t> (</a:t>
            </a:r>
            <a:r>
              <a:rPr lang="cs-CZ" dirty="0" err="1">
                <a:cs typeface="Times New Roman" panose="02020603050405020304" pitchFamily="18" charset="0"/>
              </a:rPr>
              <a:t>neokeynesiánství</a:t>
            </a:r>
            <a:r>
              <a:rPr lang="cs-CZ">
                <a:cs typeface="Times New Roman" panose="02020603050405020304" pitchFamily="18" charset="0"/>
              </a:rPr>
              <a:t>), resp</a:t>
            </a:r>
            <a:r>
              <a:rPr lang="cs-CZ" dirty="0">
                <a:cs typeface="Times New Roman" panose="02020603050405020304" pitchFamily="18" charset="0"/>
              </a:rPr>
              <a:t>. akumulace kapitálu (</a:t>
            </a:r>
            <a:r>
              <a:rPr lang="cs-CZ" dirty="0" err="1">
                <a:cs typeface="Times New Roman" panose="02020603050405020304" pitchFamily="18" charset="0"/>
              </a:rPr>
              <a:t>postkeynesiánství</a:t>
            </a:r>
            <a:r>
              <a:rPr lang="cs-CZ" dirty="0">
                <a:cs typeface="Times New Roman" panose="02020603050405020304" pitchFamily="18" charset="0"/>
              </a:rPr>
              <a:t>)</a:t>
            </a:r>
          </a:p>
          <a:p>
            <a:pPr lvl="1">
              <a:buFont typeface="Wingdings" panose="05000000000000000000" pitchFamily="2" charset="2"/>
              <a:buChar char="§"/>
            </a:pPr>
            <a:r>
              <a:rPr lang="cs-CZ" dirty="0">
                <a:cs typeface="Times New Roman" panose="02020603050405020304" pitchFamily="18" charset="0"/>
              </a:rPr>
              <a:t>hlavním stimulem růstu je poptávka </a:t>
            </a:r>
          </a:p>
          <a:p>
            <a:pPr>
              <a:buFont typeface="Wingdings" panose="05000000000000000000" pitchFamily="2" charset="2"/>
              <a:buChar char="§"/>
            </a:pPr>
            <a:r>
              <a:rPr lang="cs-CZ" sz="4000" b="1" dirty="0">
                <a:cs typeface="Times New Roman" panose="02020603050405020304" pitchFamily="18" charset="0"/>
              </a:rPr>
              <a:t>neoklasické </a:t>
            </a:r>
            <a:r>
              <a:rPr lang="cs-CZ" sz="3200" dirty="0">
                <a:cs typeface="Times New Roman" panose="02020603050405020304" pitchFamily="18" charset="0"/>
              </a:rPr>
              <a:t>modely </a:t>
            </a:r>
          </a:p>
          <a:p>
            <a:pPr lvl="1">
              <a:buFont typeface="Wingdings" panose="05000000000000000000" pitchFamily="2" charset="2"/>
              <a:buChar char="§"/>
            </a:pPr>
            <a:r>
              <a:rPr lang="cs-CZ" dirty="0">
                <a:cs typeface="Times New Roman" panose="02020603050405020304" pitchFamily="18" charset="0"/>
              </a:rPr>
              <a:t>R. M. </a:t>
            </a:r>
            <a:r>
              <a:rPr lang="cs-CZ" dirty="0" err="1">
                <a:cs typeface="Times New Roman" panose="02020603050405020304" pitchFamily="18" charset="0"/>
              </a:rPr>
              <a:t>Solow</a:t>
            </a:r>
            <a:r>
              <a:rPr lang="cs-CZ" dirty="0">
                <a:cs typeface="Times New Roman" panose="02020603050405020304" pitchFamily="18" charset="0"/>
              </a:rPr>
              <a:t> (1956), T. W. </a:t>
            </a:r>
            <a:r>
              <a:rPr lang="cs-CZ" dirty="0" err="1">
                <a:cs typeface="Times New Roman" panose="02020603050405020304" pitchFamily="18" charset="0"/>
              </a:rPr>
              <a:t>Swan</a:t>
            </a:r>
            <a:endParaRPr lang="cs-CZ" dirty="0">
              <a:cs typeface="Times New Roman" panose="02020603050405020304" pitchFamily="18" charset="0"/>
            </a:endParaRPr>
          </a:p>
          <a:p>
            <a:pPr lvl="1">
              <a:buFont typeface="Wingdings" panose="05000000000000000000" pitchFamily="2" charset="2"/>
              <a:buChar char="§"/>
            </a:pPr>
            <a:r>
              <a:rPr lang="cs-CZ" dirty="0">
                <a:cs typeface="Times New Roman" panose="02020603050405020304" pitchFamily="18" charset="0"/>
              </a:rPr>
              <a:t>role </a:t>
            </a:r>
            <a:r>
              <a:rPr lang="cs-CZ" b="1" dirty="0">
                <a:cs typeface="Times New Roman" panose="02020603050405020304" pitchFamily="18" charset="0"/>
              </a:rPr>
              <a:t>technologického pokroku </a:t>
            </a:r>
            <a:r>
              <a:rPr lang="cs-CZ" dirty="0">
                <a:cs typeface="Times New Roman" panose="02020603050405020304" pitchFamily="18" charset="0"/>
              </a:rPr>
              <a:t>(exogenní), </a:t>
            </a:r>
            <a:r>
              <a:rPr lang="cs-CZ" b="1" dirty="0">
                <a:cs typeface="Times New Roman" panose="02020603050405020304" pitchFamily="18" charset="0"/>
              </a:rPr>
              <a:t>kapitálu</a:t>
            </a:r>
            <a:r>
              <a:rPr lang="cs-CZ" dirty="0">
                <a:cs typeface="Times New Roman" panose="02020603050405020304" pitchFamily="18" charset="0"/>
              </a:rPr>
              <a:t> (fyzického),                             včetně substituce práce a kapitálu</a:t>
            </a:r>
          </a:p>
          <a:p>
            <a:pPr lvl="1">
              <a:buFont typeface="Wingdings" panose="05000000000000000000" pitchFamily="2" charset="2"/>
              <a:buChar char="§"/>
            </a:pPr>
            <a:r>
              <a:rPr lang="cs-CZ" dirty="0">
                <a:cs typeface="Times New Roman" panose="02020603050405020304" pitchFamily="18" charset="0"/>
              </a:rPr>
              <a:t>↑ kapitálu závisí na míře úspor, vytvářející předpoklady pro ↑ vybavenosti kapitálu prací    </a:t>
            </a:r>
          </a:p>
          <a:p>
            <a:pPr>
              <a:buFont typeface="Wingdings" panose="05000000000000000000" pitchFamily="2" charset="2"/>
              <a:buChar char="§"/>
            </a:pPr>
            <a:r>
              <a:rPr lang="cs-CZ" sz="3200" b="1" dirty="0">
                <a:cs typeface="Times New Roman" panose="02020603050405020304" pitchFamily="18" charset="0"/>
              </a:rPr>
              <a:t>teorie endogenního růstu</a:t>
            </a:r>
          </a:p>
          <a:p>
            <a:pPr lvl="1">
              <a:buFont typeface="Wingdings" panose="05000000000000000000" pitchFamily="2" charset="2"/>
              <a:buChar char="§"/>
            </a:pPr>
            <a:r>
              <a:rPr lang="cs-CZ" dirty="0">
                <a:cs typeface="Times New Roman" panose="02020603050405020304" pitchFamily="18" charset="0"/>
              </a:rPr>
              <a:t>P. M. </a:t>
            </a:r>
            <a:r>
              <a:rPr lang="cs-CZ" dirty="0" err="1">
                <a:cs typeface="Times New Roman" panose="02020603050405020304" pitchFamily="18" charset="0"/>
              </a:rPr>
              <a:t>Romer</a:t>
            </a:r>
            <a:r>
              <a:rPr lang="cs-CZ" dirty="0">
                <a:cs typeface="Times New Roman" panose="02020603050405020304" pitchFamily="18" charset="0"/>
              </a:rPr>
              <a:t> (1986), R. E. Lucas (1987)</a:t>
            </a:r>
          </a:p>
          <a:p>
            <a:pPr lvl="1">
              <a:buFont typeface="Wingdings" panose="05000000000000000000" pitchFamily="2" charset="2"/>
              <a:buChar char="§"/>
            </a:pPr>
            <a:r>
              <a:rPr lang="cs-CZ" dirty="0">
                <a:cs typeface="Times New Roman" panose="02020603050405020304" pitchFamily="18" charset="0"/>
              </a:rPr>
              <a:t>širší pojetí kapitálu (včetně lidského), klíčový vliv </a:t>
            </a:r>
            <a:r>
              <a:rPr lang="cs-CZ" b="1" dirty="0">
                <a:cs typeface="Times New Roman" panose="02020603050405020304" pitchFamily="18" charset="0"/>
              </a:rPr>
              <a:t>kvality lidského kapitálu</a:t>
            </a:r>
            <a:r>
              <a:rPr lang="cs-CZ" dirty="0">
                <a:cs typeface="Times New Roman" panose="02020603050405020304" pitchFamily="18" charset="0"/>
              </a:rPr>
              <a:t>, </a:t>
            </a:r>
            <a:r>
              <a:rPr lang="cs-CZ" b="1" dirty="0">
                <a:cs typeface="Times New Roman" panose="02020603050405020304" pitchFamily="18" charset="0"/>
              </a:rPr>
              <a:t>akumulace znalostí </a:t>
            </a:r>
            <a:r>
              <a:rPr lang="cs-CZ" dirty="0">
                <a:cs typeface="Times New Roman" panose="02020603050405020304" pitchFamily="18" charset="0"/>
              </a:rPr>
              <a:t>a </a:t>
            </a:r>
            <a:r>
              <a:rPr lang="cs-CZ" b="1" dirty="0">
                <a:cs typeface="Times New Roman" panose="02020603050405020304" pitchFamily="18" charset="0"/>
              </a:rPr>
              <a:t>investic do výzkumu a vývoje</a:t>
            </a:r>
          </a:p>
          <a:p>
            <a:endParaRPr lang="cs-CZ" dirty="0"/>
          </a:p>
        </p:txBody>
      </p:sp>
    </p:spTree>
    <p:extLst>
      <p:ext uri="{BB962C8B-B14F-4D97-AF65-F5344CB8AC3E}">
        <p14:creationId xmlns:p14="http://schemas.microsoft.com/office/powerpoint/2010/main" val="37927088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5AC263-1C40-4CD8-8E71-907BF297B60C}"/>
              </a:ext>
            </a:extLst>
          </p:cNvPr>
          <p:cNvSpPr>
            <a:spLocks noGrp="1"/>
          </p:cNvSpPr>
          <p:nvPr>
            <p:ph type="title"/>
          </p:nvPr>
        </p:nvSpPr>
        <p:spPr>
          <a:xfrm>
            <a:off x="251520" y="116632"/>
            <a:ext cx="8568952" cy="720080"/>
          </a:xfrm>
        </p:spPr>
        <p:txBody>
          <a:bodyPr>
            <a:normAutofit fontScale="90000"/>
          </a:bodyPr>
          <a:lstStyle/>
          <a:p>
            <a:r>
              <a:rPr lang="cs-CZ" b="1" dirty="0"/>
              <a:t>Specifika krize doby </a:t>
            </a:r>
            <a:r>
              <a:rPr lang="cs-CZ" b="1" dirty="0" err="1"/>
              <a:t>kovidové</a:t>
            </a:r>
            <a:r>
              <a:rPr lang="cs-CZ" b="1" dirty="0"/>
              <a:t> </a:t>
            </a:r>
          </a:p>
        </p:txBody>
      </p:sp>
      <p:sp>
        <p:nvSpPr>
          <p:cNvPr id="3" name="Zástupný obsah 2">
            <a:extLst>
              <a:ext uri="{FF2B5EF4-FFF2-40B4-BE49-F238E27FC236}">
                <a16:creationId xmlns:a16="http://schemas.microsoft.com/office/drawing/2014/main" id="{C4063DF0-3050-49E4-9C1E-09787A42D2E2}"/>
              </a:ext>
            </a:extLst>
          </p:cNvPr>
          <p:cNvSpPr>
            <a:spLocks noGrp="1"/>
          </p:cNvSpPr>
          <p:nvPr>
            <p:ph idx="1"/>
          </p:nvPr>
        </p:nvSpPr>
        <p:spPr>
          <a:xfrm>
            <a:off x="179512" y="764704"/>
            <a:ext cx="8640960" cy="6093296"/>
          </a:xfrm>
        </p:spPr>
        <p:txBody>
          <a:bodyPr>
            <a:noAutofit/>
          </a:bodyPr>
          <a:lstStyle/>
          <a:p>
            <a:pPr algn="just">
              <a:buFont typeface="Wingdings" panose="05000000000000000000" pitchFamily="2" charset="2"/>
              <a:buChar char="§"/>
            </a:pPr>
            <a:r>
              <a:rPr lang="cs-CZ" sz="1800" dirty="0">
                <a:effectLst/>
                <a:ea typeface="Times New Roman" panose="02020603050405020304" pitchFamily="18" charset="0"/>
                <a:cs typeface="Times New Roman" panose="02020603050405020304" pitchFamily="18" charset="0"/>
              </a:rPr>
              <a:t>diskutabilní a stále otevřené – </a:t>
            </a:r>
            <a:r>
              <a:rPr lang="cs-CZ" sz="2000" b="1" dirty="0">
                <a:effectLst/>
                <a:ea typeface="Times New Roman" panose="02020603050405020304" pitchFamily="18" charset="0"/>
                <a:cs typeface="Times New Roman" panose="02020603050405020304" pitchFamily="18" charset="0"/>
              </a:rPr>
              <a:t>ekonomická </a:t>
            </a:r>
            <a:r>
              <a:rPr lang="cs-CZ" sz="1800" dirty="0">
                <a:effectLst/>
                <a:ea typeface="Times New Roman" panose="02020603050405020304" pitchFamily="18" charset="0"/>
                <a:cs typeface="Times New Roman" panose="02020603050405020304" pitchFamily="18" charset="0"/>
              </a:rPr>
              <a:t>(ani další) </a:t>
            </a:r>
            <a:r>
              <a:rPr lang="cs-CZ" sz="2000" b="1" dirty="0">
                <a:effectLst/>
                <a:ea typeface="Times New Roman" panose="02020603050405020304" pitchFamily="18" charset="0"/>
                <a:cs typeface="Times New Roman" panose="02020603050405020304" pitchFamily="18" charset="0"/>
              </a:rPr>
              <a:t>krize neskončila </a:t>
            </a:r>
          </a:p>
          <a:p>
            <a:pPr algn="just">
              <a:buFont typeface="Wingdings" panose="05000000000000000000" pitchFamily="2" charset="2"/>
              <a:buChar char="§"/>
            </a:pPr>
            <a:r>
              <a:rPr lang="cs-CZ" sz="2000" b="1" dirty="0">
                <a:effectLst/>
                <a:ea typeface="Times New Roman" panose="02020603050405020304" pitchFamily="18" charset="0"/>
                <a:cs typeface="Times New Roman" panose="02020603050405020304" pitchFamily="18" charset="0"/>
              </a:rPr>
              <a:t>nemá mít ekonomické příčiny a má být jevem (šokem) exogenním</a:t>
            </a:r>
            <a:r>
              <a:rPr lang="cs-CZ" sz="2000" dirty="0">
                <a:effectLst/>
                <a:ea typeface="Times New Roman" panose="02020603050405020304" pitchFamily="18" charset="0"/>
                <a:cs typeface="Times New Roman" panose="02020603050405020304" pitchFamily="18" charset="0"/>
              </a:rPr>
              <a:t>, </a:t>
            </a:r>
            <a:r>
              <a:rPr lang="cs-CZ" sz="1800" dirty="0">
                <a:effectLst/>
                <a:ea typeface="Times New Roman" panose="02020603050405020304" pitchFamily="18" charset="0"/>
                <a:cs typeface="Times New Roman" panose="02020603050405020304" pitchFamily="18" charset="0"/>
              </a:rPr>
              <a:t>nemá jít o produkt finančních nerovnováh ve smyslu spouštěčů recesí cca od 80. let, včetně Velké recese (Velké finanční krize 2007-09) </a:t>
            </a:r>
          </a:p>
          <a:p>
            <a:pPr algn="just">
              <a:buFont typeface="Wingdings" panose="05000000000000000000" pitchFamily="2" charset="2"/>
              <a:buChar char="§"/>
            </a:pPr>
            <a:r>
              <a:rPr lang="cs-CZ" sz="2000" b="1" dirty="0">
                <a:effectLst/>
                <a:ea typeface="Times New Roman" panose="02020603050405020304" pitchFamily="18" charset="0"/>
                <a:cs typeface="Times New Roman" panose="02020603050405020304" pitchFamily="18" charset="0"/>
              </a:rPr>
              <a:t>komplikovanost vývoje </a:t>
            </a:r>
            <a:r>
              <a:rPr lang="cs-CZ" sz="1800" dirty="0">
                <a:effectLst/>
                <a:ea typeface="Times New Roman" panose="02020603050405020304" pitchFamily="18" charset="0"/>
                <a:cs typeface="Times New Roman" panose="02020603050405020304" pitchFamily="18" charset="0"/>
              </a:rPr>
              <a:t>vlivem nepředvídatelných faktorů neekonomické povahy</a:t>
            </a:r>
          </a:p>
          <a:p>
            <a:pPr algn="just">
              <a:buFont typeface="Wingdings" panose="05000000000000000000" pitchFamily="2" charset="2"/>
              <a:buChar char="§"/>
            </a:pPr>
            <a:r>
              <a:rPr lang="cs-CZ" sz="1800" dirty="0">
                <a:effectLst/>
                <a:ea typeface="Times New Roman" panose="02020603050405020304" pitchFamily="18" charset="0"/>
                <a:cs typeface="Times New Roman" panose="02020603050405020304" pitchFamily="18" charset="0"/>
              </a:rPr>
              <a:t>krize</a:t>
            </a:r>
            <a:r>
              <a:rPr lang="cs-CZ" sz="2000" dirty="0">
                <a:effectLst/>
                <a:ea typeface="Times New Roman" panose="02020603050405020304" pitchFamily="18" charset="0"/>
                <a:cs typeface="Times New Roman" panose="02020603050405020304" pitchFamily="18" charset="0"/>
              </a:rPr>
              <a:t> </a:t>
            </a:r>
            <a:r>
              <a:rPr lang="cs-CZ" sz="2000" b="1" dirty="0">
                <a:effectLst/>
                <a:ea typeface="Times New Roman" panose="02020603050405020304" pitchFamily="18" charset="0"/>
                <a:cs typeface="Times New Roman" panose="02020603050405020304" pitchFamily="18" charset="0"/>
              </a:rPr>
              <a:t>skutečně globální</a:t>
            </a:r>
          </a:p>
          <a:p>
            <a:pPr algn="just">
              <a:buFont typeface="Wingdings" panose="05000000000000000000" pitchFamily="2" charset="2"/>
              <a:buChar char="§"/>
            </a:pPr>
            <a:r>
              <a:rPr lang="cs-CZ" sz="1800" dirty="0">
                <a:effectLst/>
                <a:ea typeface="Times New Roman" panose="02020603050405020304" pitchFamily="18" charset="0"/>
                <a:cs typeface="Times New Roman" panose="02020603050405020304" pitchFamily="18" charset="0"/>
              </a:rPr>
              <a:t>hospodářské dopady – kolapsy zdravotnictví, propady obchodu vnitřního                            i zahraničního, problémy financí, spotřeby a fakticky všech sfér ekonomického života</a:t>
            </a:r>
          </a:p>
          <a:p>
            <a:pPr algn="just">
              <a:buFont typeface="Wingdings" panose="05000000000000000000" pitchFamily="2" charset="2"/>
              <a:buChar char="§"/>
            </a:pPr>
            <a:r>
              <a:rPr lang="cs-CZ" sz="1800" dirty="0">
                <a:effectLst/>
                <a:ea typeface="Times New Roman" panose="02020603050405020304" pitchFamily="18" charset="0"/>
                <a:cs typeface="Times New Roman" panose="02020603050405020304" pitchFamily="18" charset="0"/>
              </a:rPr>
              <a:t>pandemie vyvolala ve světové ekonomice </a:t>
            </a:r>
            <a:r>
              <a:rPr lang="cs-CZ" sz="2000" b="1" dirty="0">
                <a:effectLst/>
                <a:ea typeface="Times New Roman" panose="02020603050405020304" pitchFamily="18" charset="0"/>
                <a:cs typeface="Times New Roman" panose="02020603050405020304" pitchFamily="18" charset="0"/>
              </a:rPr>
              <a:t>několikafázové šoky </a:t>
            </a:r>
            <a:r>
              <a:rPr lang="cs-CZ" sz="1800" dirty="0">
                <a:effectLst/>
                <a:ea typeface="Times New Roman" panose="02020603050405020304" pitchFamily="18" charset="0"/>
                <a:cs typeface="Times New Roman" panose="02020603050405020304" pitchFamily="18" charset="0"/>
              </a:rPr>
              <a:t>– recesi v obchodu produkty a službami, propady na finančních trzích, HDP s dopady na investice aj. </a:t>
            </a:r>
          </a:p>
          <a:p>
            <a:pPr algn="just">
              <a:buFont typeface="Wingdings" panose="05000000000000000000" pitchFamily="2" charset="2"/>
              <a:buChar char="§"/>
            </a:pPr>
            <a:r>
              <a:rPr lang="cs-CZ" sz="1800" dirty="0">
                <a:effectLst/>
                <a:ea typeface="Times New Roman" panose="02020603050405020304" pitchFamily="18" charset="0"/>
                <a:cs typeface="Times New Roman" panose="02020603050405020304" pitchFamily="18" charset="0"/>
              </a:rPr>
              <a:t>atypičnost krize v podobě </a:t>
            </a:r>
            <a:r>
              <a:rPr lang="cs-CZ" sz="2000" b="1" dirty="0">
                <a:effectLst/>
                <a:ea typeface="Times New Roman" panose="02020603050405020304" pitchFamily="18" charset="0"/>
              </a:rPr>
              <a:t>okamžité a robustní reakce tvůrců fiskální a monetární politiky po celém světě </a:t>
            </a:r>
            <a:r>
              <a:rPr lang="cs-CZ" sz="1800" dirty="0">
                <a:effectLst/>
                <a:ea typeface="Times New Roman" panose="02020603050405020304" pitchFamily="18" charset="0"/>
              </a:rPr>
              <a:t>(dluh již nemá být hříchem, </a:t>
            </a:r>
            <a:r>
              <a:rPr lang="cs-CZ" sz="2000" b="1" dirty="0">
                <a:effectLst/>
                <a:ea typeface="Times New Roman" panose="02020603050405020304" pitchFamily="18" charset="0"/>
              </a:rPr>
              <a:t>nemá záležet na  výši dluhu, nýbrž na využití prostředků</a:t>
            </a:r>
            <a:r>
              <a:rPr lang="cs-CZ" sz="1800" dirty="0">
                <a:effectLst/>
                <a:ea typeface="Times New Roman" panose="02020603050405020304" pitchFamily="18" charset="0"/>
              </a:rPr>
              <a:t>)</a:t>
            </a:r>
          </a:p>
          <a:p>
            <a:pPr algn="just">
              <a:buFont typeface="Wingdings" panose="05000000000000000000" pitchFamily="2" charset="2"/>
              <a:buChar char="§"/>
            </a:pPr>
            <a:r>
              <a:rPr lang="cs-CZ" sz="1800" dirty="0">
                <a:effectLst/>
                <a:ea typeface="Times New Roman" panose="02020603050405020304" pitchFamily="18" charset="0"/>
              </a:rPr>
              <a:t>přehnaně optimistické prognózy vývoje v roce 2021 jsou korigovány depresivními statistikami a zdůrazňováním </a:t>
            </a:r>
            <a:r>
              <a:rPr lang="cs-CZ" sz="2000" b="1" dirty="0">
                <a:effectLst/>
                <a:ea typeface="Times New Roman" panose="02020603050405020304" pitchFamily="18" charset="0"/>
              </a:rPr>
              <a:t>nárůstu dluhového zatížení</a:t>
            </a:r>
            <a:r>
              <a:rPr lang="cs-CZ" sz="1800" dirty="0">
                <a:effectLst/>
                <a:ea typeface="Times New Roman" panose="02020603050405020304" pitchFamily="18" charset="0"/>
              </a:rPr>
              <a:t>, včetně pocitů </a:t>
            </a:r>
            <a:r>
              <a:rPr lang="cs-CZ" sz="1600" dirty="0">
                <a:effectLst/>
                <a:ea typeface="Times New Roman" panose="02020603050405020304" pitchFamily="18" charset="0"/>
              </a:rPr>
              <a:t>(a možná zdaleka nejenom pocitů)</a:t>
            </a:r>
            <a:r>
              <a:rPr lang="cs-CZ" sz="1800" dirty="0">
                <a:effectLst/>
                <a:ea typeface="Times New Roman" panose="02020603050405020304" pitchFamily="18" charset="0"/>
              </a:rPr>
              <a:t> bezprostředního nebezpečí dluhové krize</a:t>
            </a:r>
          </a:p>
          <a:p>
            <a:pPr algn="just">
              <a:buFont typeface="Wingdings" panose="05000000000000000000" pitchFamily="2" charset="2"/>
              <a:buChar char="§"/>
            </a:pPr>
            <a:r>
              <a:rPr lang="cs-CZ" sz="2000" b="1" dirty="0">
                <a:ea typeface="Times New Roman" panose="02020603050405020304" pitchFamily="18" charset="0"/>
              </a:rPr>
              <a:t>z</a:t>
            </a:r>
            <a:r>
              <a:rPr lang="cs-CZ" sz="2000" b="1" dirty="0">
                <a:effectLst/>
                <a:ea typeface="Times New Roman" panose="02020603050405020304" pitchFamily="18" charset="0"/>
              </a:rPr>
              <a:t>měnit se měla úloha centrálních bank</a:t>
            </a:r>
            <a:r>
              <a:rPr lang="cs-CZ" sz="1800" dirty="0">
                <a:effectLst/>
                <a:ea typeface="Times New Roman" panose="02020603050405020304" pitchFamily="18" charset="0"/>
              </a:rPr>
              <a:t>, které – ač to veřejně přiznáno nebylo – měly přijít o tzv. nezávislost, což má vést k inflaci (</a:t>
            </a:r>
            <a:r>
              <a:rPr lang="cs-CZ" sz="1600" dirty="0">
                <a:effectLst/>
                <a:ea typeface="Times New Roman" panose="02020603050405020304" pitchFamily="18" charset="0"/>
              </a:rPr>
              <a:t>banky generují peníze od Velké recese jako divé, projevy v cenách aktiv, je jen otázkou času, kdy se vše překlopí do spotřebního koše)</a:t>
            </a:r>
            <a:endParaRPr lang="cs-CZ" sz="1600" dirty="0"/>
          </a:p>
        </p:txBody>
      </p:sp>
    </p:spTree>
    <p:extLst>
      <p:ext uri="{BB962C8B-B14F-4D97-AF65-F5344CB8AC3E}">
        <p14:creationId xmlns:p14="http://schemas.microsoft.com/office/powerpoint/2010/main" val="16845937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940B2D-A2BC-43E6-949D-26C1E9AD536E}"/>
              </a:ext>
            </a:extLst>
          </p:cNvPr>
          <p:cNvSpPr>
            <a:spLocks noGrp="1"/>
          </p:cNvSpPr>
          <p:nvPr>
            <p:ph type="title"/>
          </p:nvPr>
        </p:nvSpPr>
        <p:spPr>
          <a:xfrm>
            <a:off x="457200" y="188640"/>
            <a:ext cx="8229600" cy="720080"/>
          </a:xfrm>
        </p:spPr>
        <p:txBody>
          <a:bodyPr>
            <a:noAutofit/>
          </a:bodyPr>
          <a:lstStyle/>
          <a:p>
            <a:r>
              <a:rPr lang="cs-CZ" altLang="cs-CZ" sz="4000" b="1" dirty="0"/>
              <a:t>Tzv. moderní monetární teorie</a:t>
            </a:r>
            <a:endParaRPr lang="cs-CZ" sz="4000" dirty="0"/>
          </a:p>
        </p:txBody>
      </p:sp>
      <p:sp>
        <p:nvSpPr>
          <p:cNvPr id="3" name="Zástupný symbol pro obsah 2">
            <a:extLst>
              <a:ext uri="{FF2B5EF4-FFF2-40B4-BE49-F238E27FC236}">
                <a16:creationId xmlns:a16="http://schemas.microsoft.com/office/drawing/2014/main" id="{C943C1F6-65EE-4C29-AD32-3933B9409231}"/>
              </a:ext>
            </a:extLst>
          </p:cNvPr>
          <p:cNvSpPr>
            <a:spLocks noGrp="1"/>
          </p:cNvSpPr>
          <p:nvPr>
            <p:ph idx="1"/>
          </p:nvPr>
        </p:nvSpPr>
        <p:spPr>
          <a:xfrm>
            <a:off x="251520" y="1052736"/>
            <a:ext cx="8712968" cy="5760640"/>
          </a:xfrm>
        </p:spPr>
        <p:txBody>
          <a:bodyPr>
            <a:normAutofit fontScale="47500" lnSpcReduction="20000"/>
          </a:bodyPr>
          <a:lstStyle/>
          <a:p>
            <a:pPr>
              <a:buFont typeface="Wingdings" panose="05000000000000000000" pitchFamily="2" charset="2"/>
              <a:buChar char="§"/>
              <a:defRPr/>
            </a:pPr>
            <a:r>
              <a:rPr lang="cs-CZ" altLang="cs-CZ" sz="3400" dirty="0"/>
              <a:t>L. R. </a:t>
            </a:r>
            <a:r>
              <a:rPr lang="cs-CZ" altLang="cs-CZ" sz="3400" dirty="0" err="1"/>
              <a:t>Wray</a:t>
            </a:r>
            <a:r>
              <a:rPr lang="cs-CZ" altLang="cs-CZ" sz="3400" dirty="0"/>
              <a:t>, W. L. </a:t>
            </a:r>
            <a:r>
              <a:rPr lang="cs-CZ" altLang="cs-CZ" sz="3400" dirty="0" err="1"/>
              <a:t>Mitchell</a:t>
            </a:r>
            <a:r>
              <a:rPr lang="cs-CZ" altLang="cs-CZ" sz="3400" dirty="0"/>
              <a:t>, W. Mosler, S. </a:t>
            </a:r>
            <a:r>
              <a:rPr lang="cs-CZ" altLang="cs-CZ" sz="3400" dirty="0" err="1"/>
              <a:t>Keltonová</a:t>
            </a:r>
            <a:endParaRPr lang="cs-CZ" altLang="cs-CZ" sz="3400" dirty="0"/>
          </a:p>
          <a:p>
            <a:pPr>
              <a:buFont typeface="Wingdings" panose="05000000000000000000" pitchFamily="2" charset="2"/>
              <a:buChar char="§"/>
              <a:defRPr/>
            </a:pPr>
            <a:r>
              <a:rPr lang="cs-CZ" altLang="cs-CZ" sz="3800" b="1" dirty="0"/>
              <a:t>eklektismus</a:t>
            </a:r>
            <a:r>
              <a:rPr lang="cs-CZ" altLang="cs-CZ" sz="3400" dirty="0"/>
              <a:t> a návaznost na mnohé směry, včetně J. M. </a:t>
            </a:r>
            <a:r>
              <a:rPr lang="cs-CZ" altLang="cs-CZ" sz="3400" dirty="0" err="1"/>
              <a:t>Keynese</a:t>
            </a:r>
            <a:r>
              <a:rPr lang="cs-CZ" altLang="cs-CZ" sz="3400" dirty="0"/>
              <a:t>, </a:t>
            </a:r>
            <a:r>
              <a:rPr lang="cs-CZ" altLang="cs-CZ" sz="3400" b="1" dirty="0"/>
              <a:t>blízkost </a:t>
            </a:r>
            <a:r>
              <a:rPr lang="cs-CZ" altLang="cs-CZ" sz="3400" b="1" dirty="0" err="1"/>
              <a:t>postkeynesiánství</a:t>
            </a:r>
            <a:r>
              <a:rPr lang="cs-CZ" altLang="cs-CZ" sz="3400" b="1" dirty="0"/>
              <a:t> </a:t>
            </a:r>
          </a:p>
          <a:p>
            <a:pPr>
              <a:buFont typeface="Wingdings" panose="05000000000000000000" pitchFamily="2" charset="2"/>
              <a:buChar char="§"/>
              <a:defRPr/>
            </a:pPr>
            <a:r>
              <a:rPr lang="cs-CZ" altLang="cs-CZ" sz="3400" b="1" dirty="0"/>
              <a:t>mlhavost</a:t>
            </a:r>
            <a:r>
              <a:rPr lang="cs-CZ" altLang="cs-CZ" sz="3400" dirty="0"/>
              <a:t>, určité varianty uskutečňovány v Latinské Americe  </a:t>
            </a:r>
          </a:p>
          <a:p>
            <a:pPr>
              <a:buFont typeface="Wingdings" panose="05000000000000000000" pitchFamily="2" charset="2"/>
              <a:buChar char="§"/>
              <a:defRPr/>
            </a:pPr>
            <a:r>
              <a:rPr lang="cs-CZ" altLang="cs-CZ" sz="3400" b="1" dirty="0"/>
              <a:t>výrazné zvýšení zadluženosti veřejného sektoru nemá představovat nebezpečí pro zemi, která si může půjčovat ve vlastní měně </a:t>
            </a:r>
            <a:r>
              <a:rPr lang="cs-CZ" altLang="cs-CZ" sz="3400" dirty="0"/>
              <a:t>(má-li stát jako měnový suverén pod kontrolou emisi peněz, nikdy nemůže zbankrotovat – </a:t>
            </a:r>
            <a:r>
              <a:rPr lang="cs-CZ" altLang="cs-CZ" sz="4200" b="1" dirty="0"/>
              <a:t>stát nemá čelit žádným finančním omezením</a:t>
            </a:r>
            <a:r>
              <a:rPr lang="cs-CZ" altLang="cs-CZ" sz="4200" dirty="0"/>
              <a:t>)</a:t>
            </a:r>
          </a:p>
          <a:p>
            <a:pPr>
              <a:buFont typeface="Wingdings" panose="05000000000000000000" pitchFamily="2" charset="2"/>
              <a:buChar char="§"/>
              <a:defRPr/>
            </a:pPr>
            <a:r>
              <a:rPr lang="cs-CZ" altLang="cs-CZ" sz="3400" b="1" dirty="0"/>
              <a:t>stát se nemá zadlužit v cizí měně</a:t>
            </a:r>
            <a:r>
              <a:rPr lang="cs-CZ" altLang="cs-CZ" sz="3400" dirty="0"/>
              <a:t>, ztrácí část suverenity a důsledkem zahraničního dluhu mohou být finanční a hospodářská krize, kdy musí přijmout úsporná opatření nadiktované věřiteli a IMF</a:t>
            </a:r>
          </a:p>
          <a:p>
            <a:pPr>
              <a:buFont typeface="Wingdings" panose="05000000000000000000" pitchFamily="2" charset="2"/>
              <a:buChar char="§"/>
              <a:defRPr/>
            </a:pPr>
            <a:r>
              <a:rPr lang="cs-CZ" altLang="cs-CZ" sz="3800" b="1" dirty="0"/>
              <a:t>stát nemá sám na sebe uvalovat ve finanční oblasti omezení</a:t>
            </a:r>
            <a:r>
              <a:rPr lang="cs-CZ" altLang="cs-CZ" sz="3800" dirty="0"/>
              <a:t> </a:t>
            </a:r>
            <a:r>
              <a:rPr lang="cs-CZ" altLang="cs-CZ" sz="3400" dirty="0"/>
              <a:t>(typu nezávislosti centrální banky, zákazu financování vládních operací přímo centrální bankou (monetizace), stropy státních deficitů nebo navázání měny na jinou měnu či komoditu) – tato </a:t>
            </a:r>
            <a:r>
              <a:rPr lang="cs-CZ" altLang="cs-CZ" sz="3400" b="1" dirty="0"/>
              <a:t>omezení podkopávají reálné možnosti ekonomik</a:t>
            </a:r>
            <a:r>
              <a:rPr lang="cs-CZ" altLang="cs-CZ" sz="3400" dirty="0"/>
              <a:t>, slouží jako mocenský nástroj, kterým si především věřitelé zajišťují privilegia, a jsou stejně porušována</a:t>
            </a:r>
          </a:p>
          <a:p>
            <a:pPr>
              <a:buFont typeface="Wingdings" panose="05000000000000000000" pitchFamily="2" charset="2"/>
              <a:buChar char="§"/>
              <a:defRPr/>
            </a:pPr>
            <a:r>
              <a:rPr lang="cs-CZ" altLang="cs-CZ" sz="3800" b="1" dirty="0"/>
              <a:t>odpovědnost vlády za ekonomiku, neuvažovat o dluzích a deficitech jako o moralitách</a:t>
            </a:r>
          </a:p>
          <a:p>
            <a:pPr>
              <a:buFont typeface="Wingdings" panose="05000000000000000000" pitchFamily="2" charset="2"/>
              <a:buChar char="§"/>
              <a:defRPr/>
            </a:pPr>
            <a:r>
              <a:rPr lang="cs-CZ" altLang="cs-CZ" sz="3400" b="1" dirty="0"/>
              <a:t>kritika chybného pojetí povahy peněz a jejich role ve standardní ekonomii </a:t>
            </a:r>
            <a:r>
              <a:rPr lang="cs-CZ" altLang="cs-CZ" sz="3400" dirty="0"/>
              <a:t>(státem vydávané peníze jsou na vrcholu peněžní hierarchie, od nich jsou odvozeny peníze vytvářené bankami, peníze nejdříve vznikají jako dluh a až poté, co jsou vydány, se stávají něčím aktivem, peníze nemohou existovat bez dluhů, </a:t>
            </a:r>
            <a:r>
              <a:rPr lang="cs-CZ" altLang="cs-CZ" sz="3400" b="1" dirty="0"/>
              <a:t>stát nejprve vydává peníze a zavazuje se, že je přijme zpět při placení daní</a:t>
            </a:r>
            <a:r>
              <a:rPr lang="cs-CZ" altLang="cs-CZ" sz="3400" dirty="0"/>
              <a:t>, peníze jsou </a:t>
            </a:r>
            <a:r>
              <a:rPr lang="cs-CZ" altLang="cs-CZ" sz="3400" b="1" dirty="0"/>
              <a:t>nástrojem hospodářské koordinace</a:t>
            </a:r>
            <a:r>
              <a:rPr lang="cs-CZ" altLang="cs-CZ" sz="3400" dirty="0"/>
              <a:t>, jejich původním a hlavním účelem je mobilizace a koordinace zdrojů nutných k naplnění veřejného zájmu – skrze naplňování dluhů – v čase) </a:t>
            </a:r>
          </a:p>
          <a:p>
            <a:pPr>
              <a:buFont typeface="Wingdings" panose="05000000000000000000" pitchFamily="2" charset="2"/>
              <a:buChar char="§"/>
              <a:defRPr/>
            </a:pPr>
            <a:r>
              <a:rPr lang="cs-CZ" altLang="cs-CZ" sz="4200" b="1" dirty="0"/>
              <a:t>peníze mají být na cokoli, na co jsou k dispozici reálné zdroje, jde o to využití peněz</a:t>
            </a:r>
            <a:r>
              <a:rPr lang="cs-CZ" altLang="cs-CZ" sz="3800" b="1" dirty="0"/>
              <a:t> </a:t>
            </a:r>
            <a:r>
              <a:rPr lang="cs-CZ" altLang="cs-CZ" sz="3400" dirty="0"/>
              <a:t>(A. </a:t>
            </a:r>
            <a:r>
              <a:rPr lang="cs-CZ" altLang="cs-CZ" sz="3400" dirty="0" err="1"/>
              <a:t>Ocasio-Cortezová</a:t>
            </a:r>
            <a:r>
              <a:rPr lang="cs-CZ" altLang="cs-CZ" sz="3400" dirty="0"/>
              <a:t>, B. </a:t>
            </a:r>
            <a:r>
              <a:rPr lang="cs-CZ" altLang="cs-CZ" sz="3400" dirty="0" err="1"/>
              <a:t>Sanders</a:t>
            </a:r>
            <a:r>
              <a:rPr lang="cs-CZ" altLang="cs-CZ" sz="3400" dirty="0"/>
              <a:t>, J. </a:t>
            </a:r>
            <a:r>
              <a:rPr lang="cs-CZ" altLang="cs-CZ" sz="3400" dirty="0" err="1"/>
              <a:t>Corbyn</a:t>
            </a:r>
            <a:r>
              <a:rPr lang="cs-CZ" altLang="cs-CZ" sz="3400" dirty="0"/>
              <a:t>), Fed by vedle programu „</a:t>
            </a:r>
            <a:r>
              <a:rPr lang="cs-CZ" altLang="cs-CZ" sz="3400" i="1" dirty="0"/>
              <a:t>zaručeného zaměstnání“</a:t>
            </a:r>
            <a:r>
              <a:rPr lang="cs-CZ" altLang="cs-CZ" sz="3400" dirty="0"/>
              <a:t> (snaha o zajištění plné zaměstnanosti) měl </a:t>
            </a:r>
            <a:r>
              <a:rPr lang="cs-CZ" altLang="cs-CZ" sz="3400" b="1" dirty="0"/>
              <a:t>tisknout peníze k financování projektů veřejné infrastruktury, včetně zelených projektů</a:t>
            </a:r>
          </a:p>
          <a:p>
            <a:pPr>
              <a:buFont typeface="Wingdings" panose="05000000000000000000" pitchFamily="2" charset="2"/>
              <a:buChar char="§"/>
              <a:defRPr/>
            </a:pPr>
            <a:r>
              <a:rPr lang="cs-CZ" altLang="cs-CZ" sz="3400" b="1" dirty="0"/>
              <a:t>aplikace v politice J. R. </a:t>
            </a:r>
            <a:r>
              <a:rPr lang="cs-CZ" altLang="cs-CZ" sz="3400" b="1" dirty="0" err="1"/>
              <a:t>Bidena</a:t>
            </a:r>
            <a:r>
              <a:rPr lang="cs-CZ" altLang="cs-CZ" sz="3400" dirty="0"/>
              <a:t>, návrat ke stavu před </a:t>
            </a:r>
            <a:r>
              <a:rPr lang="cs-CZ" altLang="cs-CZ" sz="3400" dirty="0" err="1"/>
              <a:t>kovidem</a:t>
            </a:r>
            <a:r>
              <a:rPr lang="cs-CZ" altLang="cs-CZ" sz="3400" dirty="0"/>
              <a:t> má být málo ambiciózním cílem   </a:t>
            </a:r>
          </a:p>
          <a:p>
            <a:endParaRPr lang="cs-CZ" dirty="0"/>
          </a:p>
        </p:txBody>
      </p:sp>
    </p:spTree>
    <p:extLst>
      <p:ext uri="{BB962C8B-B14F-4D97-AF65-F5344CB8AC3E}">
        <p14:creationId xmlns:p14="http://schemas.microsoft.com/office/powerpoint/2010/main" val="2964420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398AB3-5966-6B16-4454-74221CD55AB0}"/>
              </a:ext>
            </a:extLst>
          </p:cNvPr>
          <p:cNvSpPr>
            <a:spLocks noGrp="1"/>
          </p:cNvSpPr>
          <p:nvPr>
            <p:ph type="title"/>
          </p:nvPr>
        </p:nvSpPr>
        <p:spPr>
          <a:xfrm>
            <a:off x="457200" y="116632"/>
            <a:ext cx="8229600" cy="1080120"/>
          </a:xfrm>
        </p:spPr>
        <p:txBody>
          <a:bodyPr>
            <a:normAutofit/>
          </a:bodyPr>
          <a:lstStyle/>
          <a:p>
            <a:r>
              <a:rPr lang="cs-CZ" sz="4000" b="1" dirty="0"/>
              <a:t>Inflace v postkovidové době</a:t>
            </a:r>
            <a:endParaRPr lang="cs-CZ" sz="4000" dirty="0"/>
          </a:p>
        </p:txBody>
      </p:sp>
      <p:sp>
        <p:nvSpPr>
          <p:cNvPr id="3" name="Zástupný obsah 2">
            <a:extLst>
              <a:ext uri="{FF2B5EF4-FFF2-40B4-BE49-F238E27FC236}">
                <a16:creationId xmlns:a16="http://schemas.microsoft.com/office/drawing/2014/main" id="{040171D4-01C8-DCBE-262F-751D47D9CEFA}"/>
              </a:ext>
            </a:extLst>
          </p:cNvPr>
          <p:cNvSpPr>
            <a:spLocks noGrp="1"/>
          </p:cNvSpPr>
          <p:nvPr>
            <p:ph idx="1"/>
          </p:nvPr>
        </p:nvSpPr>
        <p:spPr>
          <a:xfrm>
            <a:off x="0" y="1196752"/>
            <a:ext cx="9144000" cy="5661248"/>
          </a:xfrm>
        </p:spPr>
        <p:txBody>
          <a:bodyPr>
            <a:normAutofit fontScale="85000" lnSpcReduction="20000"/>
          </a:bodyPr>
          <a:lstStyle/>
          <a:p>
            <a:pPr>
              <a:buFont typeface="Wingdings" panose="05000000000000000000" pitchFamily="2" charset="2"/>
              <a:buChar char="§"/>
            </a:pPr>
            <a:r>
              <a:rPr lang="cs-CZ" altLang="cs-CZ" sz="2600" dirty="0">
                <a:cs typeface="Arial" panose="020B0604020202020204" pitchFamily="34" charset="0"/>
              </a:rPr>
              <a:t>specifika krize doby kovidové, včetně </a:t>
            </a:r>
            <a:r>
              <a:rPr lang="cs-CZ" altLang="cs-CZ" sz="2600" b="1" dirty="0">
                <a:cs typeface="Arial" panose="020B0604020202020204" pitchFamily="34" charset="0"/>
              </a:rPr>
              <a:t>nepřiznané změny úlohy </a:t>
            </a:r>
            <a:r>
              <a:rPr lang="cs-CZ" altLang="cs-CZ" sz="2600" b="1" dirty="0">
                <a:ea typeface="Times New Roman" panose="02020603050405020304" pitchFamily="18" charset="0"/>
                <a:cs typeface="Arial" panose="020B0604020202020204" pitchFamily="34" charset="0"/>
              </a:rPr>
              <a:t>centrálních bank, které měly přijít o tzv. nezávislost</a:t>
            </a:r>
            <a:r>
              <a:rPr lang="cs-CZ" altLang="cs-CZ" sz="2600" dirty="0">
                <a:ea typeface="Times New Roman" panose="02020603050405020304" pitchFamily="18" charset="0"/>
                <a:cs typeface="Arial" panose="020B0604020202020204" pitchFamily="34" charset="0"/>
              </a:rPr>
              <a:t>, </a:t>
            </a:r>
            <a:r>
              <a:rPr lang="cs-CZ" altLang="cs-CZ" sz="2600" b="1" dirty="0">
                <a:cs typeface="Arial" panose="020B0604020202020204" pitchFamily="34" charset="0"/>
              </a:rPr>
              <a:t>politika </a:t>
            </a:r>
            <a:r>
              <a:rPr lang="cs-CZ" altLang="cs-CZ" sz="2600" b="1" dirty="0" err="1">
                <a:cs typeface="Arial" panose="020B0604020202020204" pitchFamily="34" charset="0"/>
              </a:rPr>
              <a:t>kovidismu</a:t>
            </a:r>
            <a:r>
              <a:rPr lang="cs-CZ" altLang="cs-CZ" sz="2600" b="1" dirty="0">
                <a:cs typeface="Arial" panose="020B0604020202020204" pitchFamily="34" charset="0"/>
              </a:rPr>
              <a:t> → </a:t>
            </a:r>
            <a:r>
              <a:rPr lang="cs-CZ" altLang="cs-CZ" sz="2600" dirty="0">
                <a:cs typeface="Arial" panose="020B0604020202020204" pitchFamily="34" charset="0"/>
              </a:rPr>
              <a:t>pokles výroby a extrémní peněžní expanze</a:t>
            </a:r>
          </a:p>
          <a:p>
            <a:pPr>
              <a:buFont typeface="Wingdings" panose="05000000000000000000" pitchFamily="2" charset="2"/>
              <a:buChar char="§"/>
            </a:pPr>
            <a:r>
              <a:rPr lang="cs-CZ" altLang="cs-CZ" sz="2600" dirty="0">
                <a:cs typeface="Arial" panose="020B0604020202020204" pitchFamily="34" charset="0"/>
              </a:rPr>
              <a:t>hrozba </a:t>
            </a:r>
            <a:r>
              <a:rPr lang="cs-CZ" altLang="cs-CZ" sz="2600" b="1" dirty="0" err="1">
                <a:cs typeface="Arial" panose="020B0604020202020204" pitchFamily="34" charset="0"/>
              </a:rPr>
              <a:t>greenflace</a:t>
            </a:r>
            <a:r>
              <a:rPr lang="cs-CZ" altLang="cs-CZ" sz="2600" dirty="0">
                <a:cs typeface="Arial" panose="020B0604020202020204" pitchFamily="34" charset="0"/>
              </a:rPr>
              <a:t> </a:t>
            </a:r>
            <a:r>
              <a:rPr lang="cs-CZ" altLang="cs-CZ" sz="2400" dirty="0">
                <a:cs typeface="Arial" panose="020B0604020202020204" pitchFamily="34" charset="0"/>
              </a:rPr>
              <a:t>(spásou dluhové unie má být digitalizace a ozelenění)</a:t>
            </a:r>
            <a:r>
              <a:rPr lang="cs-CZ" altLang="cs-CZ" sz="2600" dirty="0">
                <a:cs typeface="Arial" panose="020B0604020202020204" pitchFamily="34" charset="0"/>
              </a:rPr>
              <a:t>, </a:t>
            </a:r>
            <a:r>
              <a:rPr lang="cs-CZ" altLang="cs-CZ" sz="2600" b="1" dirty="0">
                <a:cs typeface="Arial" panose="020B0604020202020204" pitchFamily="34" charset="0"/>
              </a:rPr>
              <a:t>dystopické projekty </a:t>
            </a:r>
            <a:r>
              <a:rPr lang="cs-CZ" altLang="cs-CZ" sz="2600" dirty="0">
                <a:cs typeface="Arial" panose="020B0604020202020204" pitchFamily="34" charset="0"/>
              </a:rPr>
              <a:t>Velký reset, Green </a:t>
            </a:r>
            <a:r>
              <a:rPr lang="cs-CZ" altLang="cs-CZ" sz="2600" dirty="0" err="1">
                <a:cs typeface="Arial" panose="020B0604020202020204" pitchFamily="34" charset="0"/>
              </a:rPr>
              <a:t>Deal</a:t>
            </a:r>
            <a:r>
              <a:rPr lang="cs-CZ" altLang="cs-CZ" sz="2600" dirty="0">
                <a:cs typeface="Arial" panose="020B0604020202020204" pitchFamily="34" charset="0"/>
              </a:rPr>
              <a:t>, evropský průmysl 5.0 </a:t>
            </a:r>
            <a:r>
              <a:rPr lang="cs-CZ" altLang="cs-CZ" sz="2600" dirty="0" err="1">
                <a:cs typeface="Arial" panose="020B0604020202020204" pitchFamily="34" charset="0"/>
              </a:rPr>
              <a:t>etc</a:t>
            </a:r>
            <a:r>
              <a:rPr lang="cs-CZ" altLang="cs-CZ" sz="2600" dirty="0">
                <a:cs typeface="Arial" panose="020B0604020202020204" pitchFamily="34" charset="0"/>
              </a:rPr>
              <a:t>.</a:t>
            </a:r>
          </a:p>
          <a:p>
            <a:pPr>
              <a:buFont typeface="Wingdings" panose="05000000000000000000" pitchFamily="2" charset="2"/>
              <a:buChar char="§"/>
            </a:pPr>
            <a:r>
              <a:rPr lang="cs-CZ" sz="2600" dirty="0"/>
              <a:t>hrozba stagflace či </a:t>
            </a:r>
            <a:r>
              <a:rPr lang="cs-CZ" sz="2600" b="1" dirty="0" err="1"/>
              <a:t>slowflace</a:t>
            </a:r>
            <a:r>
              <a:rPr lang="cs-CZ" sz="2600" b="1" dirty="0"/>
              <a:t> </a:t>
            </a:r>
            <a:r>
              <a:rPr lang="cs-CZ" sz="2400" dirty="0"/>
              <a:t>(vysoká inflace a nízká nezaměstnanost) </a:t>
            </a:r>
          </a:p>
          <a:p>
            <a:pPr>
              <a:buFont typeface="Wingdings" panose="05000000000000000000" pitchFamily="2" charset="2"/>
              <a:buChar char="§"/>
            </a:pPr>
            <a:r>
              <a:rPr lang="cs-CZ" altLang="cs-CZ" sz="2600" dirty="0">
                <a:cs typeface="Arial" panose="020B0604020202020204" pitchFamily="34" charset="0"/>
              </a:rPr>
              <a:t>Západ v dokonalé bouři (</a:t>
            </a:r>
            <a:r>
              <a:rPr lang="cs-CZ" altLang="cs-CZ" sz="2600" b="1" dirty="0">
                <a:cs typeface="Arial" panose="020B0604020202020204" pitchFamily="34" charset="0"/>
              </a:rPr>
              <a:t>synergie krizí </a:t>
            </a:r>
            <a:r>
              <a:rPr lang="cs-CZ" altLang="cs-CZ" sz="2400" dirty="0">
                <a:cs typeface="Arial" panose="020B0604020202020204" pitchFamily="34" charset="0"/>
              </a:rPr>
              <a:t>– souběh krize energetické, krize potravinové, krize vedení ve světě, finanční krize, krize dolaru jako dominantní měny aj.)</a:t>
            </a:r>
            <a:r>
              <a:rPr lang="cs-CZ" altLang="cs-CZ" sz="2600" dirty="0">
                <a:cs typeface="Arial" panose="020B0604020202020204" pitchFamily="34" charset="0"/>
              </a:rPr>
              <a:t> + </a:t>
            </a:r>
            <a:r>
              <a:rPr lang="cs-CZ" altLang="cs-CZ" sz="2600" b="1" dirty="0" err="1">
                <a:cs typeface="Arial" panose="020B0604020202020204" pitchFamily="34" charset="0"/>
              </a:rPr>
              <a:t>proxy</a:t>
            </a:r>
            <a:r>
              <a:rPr lang="cs-CZ" altLang="cs-CZ" sz="2600" b="1" dirty="0">
                <a:cs typeface="Arial" panose="020B0604020202020204" pitchFamily="34" charset="0"/>
              </a:rPr>
              <a:t> válka </a:t>
            </a:r>
            <a:r>
              <a:rPr lang="cs-CZ" altLang="cs-CZ" sz="2600" dirty="0">
                <a:cs typeface="Arial" panose="020B0604020202020204" pitchFamily="34" charset="0"/>
              </a:rPr>
              <a:t>na Ukrajině </a:t>
            </a:r>
          </a:p>
          <a:p>
            <a:pPr>
              <a:buFont typeface="Wingdings" panose="05000000000000000000" pitchFamily="2" charset="2"/>
              <a:buChar char="§"/>
            </a:pPr>
            <a:r>
              <a:rPr lang="cs-CZ" altLang="cs-CZ" sz="2600" dirty="0">
                <a:cs typeface="Arial" panose="020B0604020202020204" pitchFamily="34" charset="0"/>
              </a:rPr>
              <a:t>problém </a:t>
            </a:r>
            <a:r>
              <a:rPr lang="cs-CZ" altLang="cs-CZ" sz="2600" b="1" dirty="0">
                <a:cs typeface="Arial" panose="020B0604020202020204" pitchFamily="34" charset="0"/>
              </a:rPr>
              <a:t>vývoje V </a:t>
            </a:r>
            <a:r>
              <a:rPr lang="cs-CZ" altLang="cs-CZ" sz="2600" dirty="0">
                <a:cs typeface="Arial" panose="020B0604020202020204" pitchFamily="34" charset="0"/>
              </a:rPr>
              <a:t>dle kvantitativní teorie peněz </a:t>
            </a:r>
          </a:p>
          <a:p>
            <a:pPr lvl="1">
              <a:buFont typeface="Wingdings" panose="05000000000000000000" pitchFamily="2" charset="2"/>
              <a:buChar char="§"/>
            </a:pPr>
            <a:r>
              <a:rPr lang="cs-CZ" altLang="cs-CZ" sz="2600" i="1" dirty="0">
                <a:cs typeface="Arial" panose="020B0604020202020204" pitchFamily="34" charset="0"/>
              </a:rPr>
              <a:t>M . V = P . Y</a:t>
            </a:r>
            <a:r>
              <a:rPr lang="cs-CZ" altLang="cs-CZ" sz="2600" dirty="0">
                <a:cs typeface="Arial" panose="020B0604020202020204" pitchFamily="34" charset="0"/>
              </a:rPr>
              <a:t>, </a:t>
            </a:r>
            <a:r>
              <a:rPr lang="cs-CZ" altLang="cs-CZ" sz="2600" b="1" i="1" dirty="0">
                <a:cs typeface="Times New Roman" panose="02020603050405020304" pitchFamily="18" charset="0"/>
              </a:rPr>
              <a:t>P = (M . V) /  Y</a:t>
            </a:r>
            <a:r>
              <a:rPr lang="cs-CZ" altLang="cs-CZ" sz="2600" dirty="0">
                <a:cs typeface="Times New Roman" panose="02020603050405020304" pitchFamily="18" charset="0"/>
              </a:rPr>
              <a:t>, aproximativně </a:t>
            </a:r>
            <a:r>
              <a:rPr lang="el-GR" altLang="cs-CZ" sz="2600" dirty="0">
                <a:cs typeface="Times New Roman" panose="02020603050405020304" pitchFamily="18" charset="0"/>
              </a:rPr>
              <a:t>Δ𝑝 </a:t>
            </a:r>
            <a:r>
              <a:rPr lang="cs-CZ" altLang="cs-CZ" sz="2600" dirty="0">
                <a:cs typeface="Times New Roman" panose="02020603050405020304" pitchFamily="18" charset="0"/>
              </a:rPr>
              <a:t>či</a:t>
            </a:r>
            <a:r>
              <a:rPr lang="el-GR" altLang="cs-CZ" sz="2600" dirty="0">
                <a:cs typeface="Times New Roman" panose="02020603050405020304" pitchFamily="18" charset="0"/>
              </a:rPr>
              <a:t> 𝜋 = Δ𝑚 + Δ𝑣 − Δ𝑦</a:t>
            </a:r>
            <a:endParaRPr lang="cs-CZ" altLang="cs-CZ" sz="2600" dirty="0">
              <a:cs typeface="Times New Roman" panose="02020603050405020304" pitchFamily="18" charset="0"/>
            </a:endParaRPr>
          </a:p>
          <a:p>
            <a:pPr lvl="1">
              <a:buFont typeface="Wingdings" panose="05000000000000000000" pitchFamily="2" charset="2"/>
              <a:buChar char="§"/>
            </a:pPr>
            <a:r>
              <a:rPr lang="cs-CZ" altLang="cs-CZ" sz="2600" dirty="0">
                <a:cs typeface="Arial" panose="020B0604020202020204" pitchFamily="34" charset="0"/>
              </a:rPr>
              <a:t>ve druhé dekádě 21. století </a:t>
            </a:r>
            <a:r>
              <a:rPr lang="cs-CZ" altLang="cs-CZ" sz="2600" b="1" dirty="0">
                <a:cs typeface="Arial" panose="020B0604020202020204" pitchFamily="34" charset="0"/>
              </a:rPr>
              <a:t>↓ V</a:t>
            </a:r>
            <a:r>
              <a:rPr lang="cs-CZ" altLang="cs-CZ" sz="2600" dirty="0">
                <a:cs typeface="Arial" panose="020B0604020202020204" pitchFamily="34" charset="0"/>
              </a:rPr>
              <a:t> → (M . V) i při ↑ M nemusel vést k ↑ P </a:t>
            </a:r>
          </a:p>
          <a:p>
            <a:pPr lvl="1">
              <a:buFont typeface="Wingdings" panose="05000000000000000000" pitchFamily="2" charset="2"/>
              <a:buChar char="§"/>
            </a:pPr>
            <a:r>
              <a:rPr lang="cs-CZ" altLang="cs-CZ" sz="2600" dirty="0">
                <a:cs typeface="Arial" panose="020B0604020202020204" pitchFamily="34" charset="0"/>
              </a:rPr>
              <a:t>v současnosti může </a:t>
            </a:r>
            <a:r>
              <a:rPr lang="cs-CZ" altLang="cs-CZ" sz="2600" b="1" dirty="0">
                <a:cs typeface="Arial" panose="020B0604020202020204" pitchFamily="34" charset="0"/>
              </a:rPr>
              <a:t>V zrychlit </a:t>
            </a:r>
            <a:r>
              <a:rPr lang="cs-CZ" altLang="cs-CZ" sz="2600" dirty="0">
                <a:cs typeface="Arial" panose="020B0604020202020204" pitchFamily="34" charset="0"/>
              </a:rPr>
              <a:t>+ </a:t>
            </a:r>
            <a:r>
              <a:rPr lang="cs-CZ" altLang="cs-CZ" sz="2600" b="1" dirty="0">
                <a:cs typeface="Arial" panose="020B0604020202020204" pitchFamily="34" charset="0"/>
              </a:rPr>
              <a:t>přibývá nabídkových omezení</a:t>
            </a:r>
            <a:r>
              <a:rPr lang="cs-CZ" altLang="cs-CZ" sz="2600" dirty="0">
                <a:cs typeface="Arial" panose="020B0604020202020204" pitchFamily="34" charset="0"/>
              </a:rPr>
              <a:t> a úzkých míst ekonomiky </a:t>
            </a:r>
            <a:r>
              <a:rPr lang="cs-CZ" altLang="cs-CZ" sz="2400" dirty="0">
                <a:cs typeface="Arial" panose="020B0604020202020204" pitchFamily="34" charset="0"/>
              </a:rPr>
              <a:t>(stagnace či ↓ Y) </a:t>
            </a:r>
            <a:r>
              <a:rPr lang="cs-CZ" altLang="cs-CZ" sz="2600" dirty="0">
                <a:cs typeface="Arial" panose="020B0604020202020204" pitchFamily="34" charset="0"/>
              </a:rPr>
              <a:t>→ </a:t>
            </a:r>
            <a:r>
              <a:rPr lang="cs-CZ" altLang="cs-CZ" sz="2600" b="1" dirty="0">
                <a:cs typeface="Arial" panose="020B0604020202020204" pitchFamily="34" charset="0"/>
              </a:rPr>
              <a:t>↑↑ P   </a:t>
            </a:r>
          </a:p>
          <a:p>
            <a:pPr>
              <a:buFont typeface="Wingdings" panose="05000000000000000000" pitchFamily="2" charset="2"/>
              <a:buChar char="§"/>
            </a:pPr>
            <a:r>
              <a:rPr lang="cs-CZ" altLang="cs-CZ" sz="2600" dirty="0">
                <a:cs typeface="Arial" panose="020B0604020202020204" pitchFamily="34" charset="0"/>
              </a:rPr>
              <a:t>diskuze o stávající inflaci, </a:t>
            </a:r>
            <a:r>
              <a:rPr lang="cs-CZ" altLang="cs-CZ" sz="2600" b="1" dirty="0">
                <a:cs typeface="Arial" panose="020B0604020202020204" pitchFamily="34" charset="0"/>
              </a:rPr>
              <a:t>nakolik je poptávková či nabídková</a:t>
            </a:r>
            <a:r>
              <a:rPr lang="cs-CZ" altLang="cs-CZ" sz="2600" dirty="0">
                <a:cs typeface="Arial" panose="020B0604020202020204" pitchFamily="34" charset="0"/>
              </a:rPr>
              <a:t>,                              resp. </a:t>
            </a:r>
            <a:r>
              <a:rPr lang="cs-CZ" altLang="cs-CZ" sz="2600" b="1" dirty="0">
                <a:cs typeface="Arial" panose="020B0604020202020204" pitchFamily="34" charset="0"/>
              </a:rPr>
              <a:t>vyvolaná faktory vnitřními či vnějšími </a:t>
            </a:r>
            <a:r>
              <a:rPr lang="cs-CZ" altLang="cs-CZ" sz="2600" dirty="0">
                <a:cs typeface="Arial" panose="020B0604020202020204" pitchFamily="34" charset="0"/>
              </a:rPr>
              <a:t>apod. </a:t>
            </a:r>
          </a:p>
          <a:p>
            <a:pPr>
              <a:buFont typeface="Wingdings" panose="05000000000000000000" pitchFamily="2" charset="2"/>
              <a:buChar char="§"/>
            </a:pPr>
            <a:r>
              <a:rPr lang="cs-CZ" altLang="cs-CZ" sz="2600" dirty="0">
                <a:cs typeface="Arial" panose="020B0604020202020204" pitchFamily="34" charset="0"/>
              </a:rPr>
              <a:t>diskuze o </a:t>
            </a:r>
            <a:r>
              <a:rPr lang="cs-CZ" altLang="cs-CZ" sz="2600" b="1" dirty="0">
                <a:cs typeface="Arial" panose="020B0604020202020204" pitchFamily="34" charset="0"/>
              </a:rPr>
              <a:t>restrikci nejen monetární, ale i fiskální                                               </a:t>
            </a:r>
            <a:r>
              <a:rPr lang="cs-CZ" altLang="cs-CZ" sz="2600" dirty="0">
                <a:cs typeface="Arial" panose="020B0604020202020204" pitchFamily="34" charset="0"/>
              </a:rPr>
              <a:t>(konec bezstarostného zadlužování)</a:t>
            </a:r>
          </a:p>
          <a:p>
            <a:endParaRPr lang="cs-CZ" dirty="0"/>
          </a:p>
        </p:txBody>
      </p:sp>
    </p:spTree>
    <p:extLst>
      <p:ext uri="{BB962C8B-B14F-4D97-AF65-F5344CB8AC3E}">
        <p14:creationId xmlns:p14="http://schemas.microsoft.com/office/powerpoint/2010/main" val="23033320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B23413-4FD6-4888-A1ED-E7A2CACEB4FF}"/>
              </a:ext>
            </a:extLst>
          </p:cNvPr>
          <p:cNvSpPr>
            <a:spLocks noGrp="1"/>
          </p:cNvSpPr>
          <p:nvPr>
            <p:ph type="title"/>
          </p:nvPr>
        </p:nvSpPr>
        <p:spPr>
          <a:xfrm>
            <a:off x="457200" y="116632"/>
            <a:ext cx="8229600" cy="1296144"/>
          </a:xfrm>
        </p:spPr>
        <p:txBody>
          <a:bodyPr>
            <a:noAutofit/>
          </a:bodyPr>
          <a:lstStyle/>
          <a:p>
            <a:r>
              <a:rPr lang="cs-CZ" sz="4000" b="1" dirty="0">
                <a:solidFill>
                  <a:srgbClr val="002060"/>
                </a:solidFill>
              </a:rPr>
              <a:t>Přeformátovávání postkovidového světa a </a:t>
            </a:r>
            <a:r>
              <a:rPr lang="cs-CZ" sz="4000" b="1" dirty="0" err="1">
                <a:solidFill>
                  <a:srgbClr val="002060"/>
                </a:solidFill>
              </a:rPr>
              <a:t>neoliberálníhi</a:t>
            </a:r>
            <a:r>
              <a:rPr lang="cs-CZ" sz="4000" b="1" dirty="0">
                <a:solidFill>
                  <a:srgbClr val="002060"/>
                </a:solidFill>
              </a:rPr>
              <a:t> globalismu</a:t>
            </a:r>
          </a:p>
        </p:txBody>
      </p:sp>
      <p:sp>
        <p:nvSpPr>
          <p:cNvPr id="3" name="Zástupný obsah 2">
            <a:extLst>
              <a:ext uri="{FF2B5EF4-FFF2-40B4-BE49-F238E27FC236}">
                <a16:creationId xmlns:a16="http://schemas.microsoft.com/office/drawing/2014/main" id="{7068CB37-0E0F-42C7-9BC2-9CFF3C2A857F}"/>
              </a:ext>
            </a:extLst>
          </p:cNvPr>
          <p:cNvSpPr>
            <a:spLocks noGrp="1"/>
          </p:cNvSpPr>
          <p:nvPr>
            <p:ph idx="1"/>
          </p:nvPr>
        </p:nvSpPr>
        <p:spPr>
          <a:xfrm>
            <a:off x="107504" y="1412776"/>
            <a:ext cx="8856984" cy="5328592"/>
          </a:xfrm>
        </p:spPr>
        <p:txBody>
          <a:bodyPr>
            <a:noAutofit/>
          </a:bodyPr>
          <a:lstStyle/>
          <a:p>
            <a:pPr>
              <a:buFont typeface="Wingdings" panose="05000000000000000000" pitchFamily="2" charset="2"/>
              <a:buChar char="§"/>
            </a:pPr>
            <a:r>
              <a:rPr lang="cs-CZ" sz="1800" dirty="0"/>
              <a:t>civilizační rozcestí jako </a:t>
            </a:r>
            <a:r>
              <a:rPr lang="cs-CZ" sz="2000" b="1" dirty="0"/>
              <a:t>příležitost návratu k normálu </a:t>
            </a:r>
            <a:r>
              <a:rPr lang="cs-CZ" sz="1800" dirty="0"/>
              <a:t>versus </a:t>
            </a:r>
            <a:r>
              <a:rPr lang="cs-CZ" sz="2400" b="1" dirty="0"/>
              <a:t>projekt planetární transformace ekonomických, sociálních a kulturních struktur   </a:t>
            </a:r>
          </a:p>
          <a:p>
            <a:pPr>
              <a:buFont typeface="Wingdings" panose="05000000000000000000" pitchFamily="2" charset="2"/>
              <a:buChar char="§"/>
            </a:pPr>
            <a:r>
              <a:rPr lang="cs-CZ" sz="1800" dirty="0"/>
              <a:t>proměna veřejného mínění (která nenastalo po Velké recesi), </a:t>
            </a:r>
            <a:r>
              <a:rPr lang="cs-CZ" sz="2000" b="1" dirty="0"/>
              <a:t>pandemický alarmismus  </a:t>
            </a:r>
          </a:p>
          <a:p>
            <a:pPr>
              <a:buFont typeface="Wingdings" panose="05000000000000000000" pitchFamily="2" charset="2"/>
              <a:buChar char="§"/>
            </a:pPr>
            <a:r>
              <a:rPr lang="cs-CZ" sz="1800" dirty="0"/>
              <a:t>nefunkčnost stávající podoby EU, projekt </a:t>
            </a:r>
            <a:r>
              <a:rPr lang="cs-CZ" sz="2000" b="1" dirty="0"/>
              <a:t>dluhové unie </a:t>
            </a:r>
            <a:r>
              <a:rPr lang="cs-CZ" sz="1800" dirty="0"/>
              <a:t>– spásou má být      </a:t>
            </a:r>
            <a:r>
              <a:rPr lang="cs-CZ" sz="2800" b="1" dirty="0"/>
              <a:t>digitalizace</a:t>
            </a:r>
            <a:r>
              <a:rPr lang="cs-CZ" sz="2800" dirty="0"/>
              <a:t> </a:t>
            </a:r>
            <a:r>
              <a:rPr lang="cs-CZ" sz="1800" dirty="0"/>
              <a:t>a </a:t>
            </a:r>
            <a:r>
              <a:rPr lang="cs-CZ" sz="2800" b="1" dirty="0"/>
              <a:t>ozelenění</a:t>
            </a:r>
            <a:r>
              <a:rPr lang="cs-CZ" sz="2000" dirty="0"/>
              <a:t>, hrozba </a:t>
            </a:r>
            <a:r>
              <a:rPr lang="cs-CZ" sz="2000" b="1" dirty="0" err="1"/>
              <a:t>greenflace</a:t>
            </a:r>
            <a:r>
              <a:rPr lang="cs-CZ" sz="2000" b="1" dirty="0"/>
              <a:t> </a:t>
            </a:r>
          </a:p>
          <a:p>
            <a:pPr>
              <a:buFont typeface="Wingdings" panose="05000000000000000000" pitchFamily="2" charset="2"/>
              <a:buChar char="§"/>
            </a:pPr>
            <a:r>
              <a:rPr lang="cs-CZ" sz="1800" dirty="0"/>
              <a:t>pandemie ukázala </a:t>
            </a:r>
            <a:r>
              <a:rPr lang="cs-CZ" sz="2000" b="1" dirty="0"/>
              <a:t>nenahraditelnost národního státu </a:t>
            </a:r>
            <a:r>
              <a:rPr lang="cs-CZ" sz="2000" dirty="0"/>
              <a:t>a </a:t>
            </a:r>
            <a:r>
              <a:rPr lang="cs-CZ" sz="2000" b="1" dirty="0"/>
              <a:t>zranitelnost globalizace</a:t>
            </a:r>
          </a:p>
          <a:p>
            <a:pPr>
              <a:buFont typeface="Wingdings" panose="05000000000000000000" pitchFamily="2" charset="2"/>
              <a:buChar char="§"/>
            </a:pPr>
            <a:r>
              <a:rPr lang="cs-CZ" sz="2000" b="1" dirty="0"/>
              <a:t>?</a:t>
            </a:r>
            <a:r>
              <a:rPr lang="cs-CZ" sz="2000" dirty="0"/>
              <a:t> P</a:t>
            </a:r>
            <a:r>
              <a:rPr lang="cs-CZ" sz="1800" dirty="0"/>
              <a:t>řijdou další vlny pandemie (tlak globální oligarchie, farmaceutických lobby), </a:t>
            </a:r>
            <a:r>
              <a:rPr lang="cs-CZ" sz="1800" b="1" dirty="0"/>
              <a:t>?</a:t>
            </a:r>
            <a:r>
              <a:rPr lang="cs-CZ" sz="1800" dirty="0"/>
              <a:t> </a:t>
            </a:r>
            <a:r>
              <a:rPr lang="cs-CZ" sz="1800" b="1" dirty="0"/>
              <a:t>COVID-19 jako instrument k přeměně společnosti </a:t>
            </a:r>
            <a:r>
              <a:rPr lang="cs-CZ" sz="1800" dirty="0"/>
              <a:t>(všeobecná digitalizace jako nástroj úplné kontroly, nástup </a:t>
            </a:r>
            <a:r>
              <a:rPr lang="cs-CZ" sz="1800" dirty="0" err="1"/>
              <a:t>farmakodiktatury</a:t>
            </a:r>
            <a:r>
              <a:rPr lang="cs-CZ" sz="1800" dirty="0"/>
              <a:t> – sanitárně-digitální gulag, strach z pandemie jako cesta k zastrašení a podřízení lidí globální kontrole a masové převýchově), </a:t>
            </a:r>
            <a:r>
              <a:rPr lang="cs-CZ" sz="1800" b="1" dirty="0"/>
              <a:t>?</a:t>
            </a:r>
            <a:r>
              <a:rPr lang="cs-CZ" sz="1800" dirty="0"/>
              <a:t> Soumrak či </a:t>
            </a:r>
            <a:r>
              <a:rPr lang="cs-CZ" sz="1800" b="1" dirty="0"/>
              <a:t>konec kapitalismu</a:t>
            </a:r>
            <a:r>
              <a:rPr lang="cs-CZ" sz="1800" dirty="0"/>
              <a:t>,</a:t>
            </a:r>
            <a:r>
              <a:rPr lang="cs-CZ" sz="1800" b="1" dirty="0"/>
              <a:t> ? </a:t>
            </a:r>
            <a:r>
              <a:rPr lang="cs-CZ" sz="1800" dirty="0"/>
              <a:t>Přijde </a:t>
            </a:r>
            <a:r>
              <a:rPr lang="cs-CZ" sz="1800" b="1" dirty="0"/>
              <a:t>Velká </a:t>
            </a:r>
            <a:r>
              <a:rPr lang="cs-CZ" sz="1800" b="1" dirty="0" err="1"/>
              <a:t>superkrize</a:t>
            </a:r>
            <a:r>
              <a:rPr lang="cs-CZ" sz="1800" dirty="0"/>
              <a:t>,</a:t>
            </a:r>
            <a:r>
              <a:rPr lang="cs-CZ" sz="1800" b="1" dirty="0"/>
              <a:t> ? Konec globalizace</a:t>
            </a:r>
            <a:r>
              <a:rPr lang="cs-CZ" sz="1800" dirty="0"/>
              <a:t>,</a:t>
            </a:r>
            <a:r>
              <a:rPr lang="cs-CZ" sz="1800" b="1" dirty="0"/>
              <a:t> ? </a:t>
            </a:r>
            <a:r>
              <a:rPr lang="cs-CZ" sz="1800" dirty="0"/>
              <a:t>Anebo její </a:t>
            </a:r>
            <a:r>
              <a:rPr lang="cs-CZ" sz="1800" b="1" dirty="0"/>
              <a:t>restart?</a:t>
            </a:r>
          </a:p>
          <a:p>
            <a:pPr>
              <a:buFont typeface="Wingdings" panose="05000000000000000000" pitchFamily="2" charset="2"/>
              <a:buChar char="§"/>
            </a:pPr>
            <a:r>
              <a:rPr lang="cs-CZ" sz="2400" b="1" dirty="0"/>
              <a:t>? Reakce ČR</a:t>
            </a:r>
            <a:r>
              <a:rPr lang="cs-CZ" sz="1800" dirty="0"/>
              <a:t>,</a:t>
            </a:r>
            <a:r>
              <a:rPr lang="cs-CZ" sz="1800" b="1" dirty="0"/>
              <a:t> ?</a:t>
            </a:r>
            <a:r>
              <a:rPr lang="cs-CZ" sz="1800" dirty="0"/>
              <a:t> </a:t>
            </a:r>
            <a:r>
              <a:rPr lang="cs-CZ" sz="1800" i="1" dirty="0"/>
              <a:t>„Česká republika </a:t>
            </a:r>
            <a:r>
              <a:rPr lang="cs-CZ" sz="1800" i="1" dirty="0" err="1"/>
              <a:t>first</a:t>
            </a:r>
            <a:r>
              <a:rPr lang="cs-CZ" sz="1800" i="1" dirty="0"/>
              <a:t>“</a:t>
            </a:r>
            <a:r>
              <a:rPr lang="cs-CZ" sz="1800" dirty="0"/>
              <a:t> (soběstačnost alespoň v základních potravinách, státní zakázky českým firmám např. ve stavebnictví, obnova a podpora oborů, které nám EU zakázala rozvíjet anebo které jsme opustili díky vlastní naivitě), </a:t>
            </a:r>
            <a:r>
              <a:rPr lang="cs-CZ" sz="1800" b="1" dirty="0"/>
              <a:t>změny trhu práce, proměny struktury ekonomiky </a:t>
            </a:r>
            <a:r>
              <a:rPr lang="cs-CZ" sz="1800" dirty="0"/>
              <a:t>díky koronakrizi, </a:t>
            </a:r>
            <a:r>
              <a:rPr lang="cs-CZ" sz="1800" b="1" dirty="0"/>
              <a:t>návrat řádu, systému i promyšleného plánování </a:t>
            </a:r>
            <a:r>
              <a:rPr lang="cs-CZ" sz="1800" dirty="0"/>
              <a:t>(nejenom) do hospodářské politiky,</a:t>
            </a:r>
            <a:r>
              <a:rPr lang="cs-CZ" sz="2000" dirty="0"/>
              <a:t> </a:t>
            </a:r>
            <a:r>
              <a:rPr lang="cs-CZ" sz="1800" b="1" dirty="0"/>
              <a:t>strategická role jaderné energetiky  </a:t>
            </a:r>
          </a:p>
        </p:txBody>
      </p:sp>
    </p:spTree>
    <p:extLst>
      <p:ext uri="{BB962C8B-B14F-4D97-AF65-F5344CB8AC3E}">
        <p14:creationId xmlns:p14="http://schemas.microsoft.com/office/powerpoint/2010/main" val="11286300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73C487-6DAE-4AB6-BA0A-DDFAA75678BA}"/>
              </a:ext>
            </a:extLst>
          </p:cNvPr>
          <p:cNvSpPr>
            <a:spLocks noGrp="1"/>
          </p:cNvSpPr>
          <p:nvPr>
            <p:ph type="title"/>
          </p:nvPr>
        </p:nvSpPr>
        <p:spPr>
          <a:xfrm>
            <a:off x="457200" y="44624"/>
            <a:ext cx="8229600" cy="1512168"/>
          </a:xfrm>
        </p:spPr>
        <p:txBody>
          <a:bodyPr>
            <a:normAutofit fontScale="90000"/>
          </a:bodyPr>
          <a:lstStyle/>
          <a:p>
            <a:r>
              <a:rPr lang="cs-CZ" b="1" dirty="0">
                <a:solidFill>
                  <a:srgbClr val="002060"/>
                </a:solidFill>
                <a:latin typeface="+mn-lt"/>
              </a:rPr>
              <a:t>Vize evropského Průmyslu 5.0</a:t>
            </a:r>
            <a:br>
              <a:rPr lang="cs-CZ" b="1" dirty="0">
                <a:solidFill>
                  <a:srgbClr val="002060"/>
                </a:solidFill>
                <a:latin typeface="+mn-lt"/>
              </a:rPr>
            </a:br>
            <a:r>
              <a:rPr lang="cs-CZ" sz="2200" dirty="0">
                <a:latin typeface="+mn-lt"/>
              </a:rPr>
              <a:t>dle </a:t>
            </a:r>
            <a:r>
              <a:rPr lang="cs-CZ" sz="2200" dirty="0" err="1">
                <a:latin typeface="+mn-lt"/>
              </a:rPr>
              <a:t>Brequeová</a:t>
            </a:r>
            <a:r>
              <a:rPr lang="cs-CZ" sz="2200" dirty="0">
                <a:latin typeface="+mn-lt"/>
              </a:rPr>
              <a:t>, M., </a:t>
            </a:r>
            <a:r>
              <a:rPr lang="cs-CZ" sz="2200">
                <a:latin typeface="+mn-lt"/>
              </a:rPr>
              <a:t>De Nul, </a:t>
            </a:r>
            <a:r>
              <a:rPr lang="cs-CZ" sz="2200" dirty="0">
                <a:latin typeface="+mn-lt"/>
              </a:rPr>
              <a:t>L., </a:t>
            </a:r>
            <a:r>
              <a:rPr lang="cs-CZ" sz="2200" dirty="0" err="1">
                <a:latin typeface="+mn-lt"/>
              </a:rPr>
              <a:t>Petridis</a:t>
            </a:r>
            <a:r>
              <a:rPr lang="cs-CZ" sz="2200" dirty="0">
                <a:latin typeface="+mn-lt"/>
              </a:rPr>
              <a:t>, A.: </a:t>
            </a:r>
            <a:r>
              <a:rPr lang="cs-CZ" sz="2200" i="1" dirty="0" err="1">
                <a:effectLst/>
                <a:latin typeface="+mn-lt"/>
                <a:ea typeface="Times New Roman" panose="02020603050405020304" pitchFamily="18" charset="0"/>
              </a:rPr>
              <a:t>Industry</a:t>
            </a:r>
            <a:r>
              <a:rPr lang="cs-CZ" sz="2200" i="1" dirty="0">
                <a:effectLst/>
                <a:latin typeface="+mn-lt"/>
                <a:ea typeface="Times New Roman" panose="02020603050405020304" pitchFamily="18" charset="0"/>
              </a:rPr>
              <a:t> 5.0: </a:t>
            </a:r>
            <a:r>
              <a:rPr lang="cs-CZ" sz="2200" i="1" dirty="0" err="1">
                <a:effectLst/>
                <a:latin typeface="+mn-lt"/>
                <a:ea typeface="Times New Roman" panose="02020603050405020304" pitchFamily="18" charset="0"/>
              </a:rPr>
              <a:t>Towards</a:t>
            </a:r>
            <a:r>
              <a:rPr lang="cs-CZ" sz="2200" i="1" dirty="0">
                <a:effectLst/>
                <a:latin typeface="+mn-lt"/>
                <a:ea typeface="Times New Roman" panose="02020603050405020304" pitchFamily="18" charset="0"/>
              </a:rPr>
              <a:t> a </a:t>
            </a:r>
            <a:r>
              <a:rPr lang="cs-CZ" sz="2200" i="1" dirty="0" err="1">
                <a:effectLst/>
                <a:latin typeface="+mn-lt"/>
                <a:ea typeface="Times New Roman" panose="02020603050405020304" pitchFamily="18" charset="0"/>
              </a:rPr>
              <a:t>Sustainable</a:t>
            </a:r>
            <a:r>
              <a:rPr lang="cs-CZ" sz="2200" i="1" dirty="0">
                <a:effectLst/>
                <a:latin typeface="+mn-lt"/>
                <a:ea typeface="Times New Roman" panose="02020603050405020304" pitchFamily="18" charset="0"/>
              </a:rPr>
              <a:t>, </a:t>
            </a:r>
            <a:r>
              <a:rPr lang="cs-CZ" sz="2200" i="1" dirty="0" err="1">
                <a:effectLst/>
                <a:latin typeface="+mn-lt"/>
                <a:ea typeface="Times New Roman" panose="02020603050405020304" pitchFamily="18" charset="0"/>
              </a:rPr>
              <a:t>Human-Centric</a:t>
            </a:r>
            <a:r>
              <a:rPr lang="cs-CZ" sz="2200" i="1" dirty="0">
                <a:effectLst/>
                <a:latin typeface="+mn-lt"/>
                <a:ea typeface="Times New Roman" panose="02020603050405020304" pitchFamily="18" charset="0"/>
              </a:rPr>
              <a:t> and </a:t>
            </a:r>
            <a:r>
              <a:rPr lang="cs-CZ" sz="2200" i="1" dirty="0" err="1">
                <a:effectLst/>
                <a:latin typeface="+mn-lt"/>
                <a:ea typeface="Times New Roman" panose="02020603050405020304" pitchFamily="18" charset="0"/>
              </a:rPr>
              <a:t>Resilient</a:t>
            </a:r>
            <a:r>
              <a:rPr lang="cs-CZ" sz="2200" i="1" dirty="0">
                <a:effectLst/>
                <a:latin typeface="+mn-lt"/>
                <a:ea typeface="Times New Roman" panose="02020603050405020304" pitchFamily="18" charset="0"/>
              </a:rPr>
              <a:t> </a:t>
            </a:r>
            <a:r>
              <a:rPr lang="cs-CZ" sz="2200" i="1" dirty="0" err="1">
                <a:effectLst/>
                <a:latin typeface="+mn-lt"/>
                <a:ea typeface="Times New Roman" panose="02020603050405020304" pitchFamily="18" charset="0"/>
              </a:rPr>
              <a:t>European</a:t>
            </a:r>
            <a:r>
              <a:rPr lang="cs-CZ" sz="2200" i="1" dirty="0">
                <a:effectLst/>
                <a:latin typeface="+mn-lt"/>
                <a:ea typeface="Times New Roman" panose="02020603050405020304" pitchFamily="18" charset="0"/>
              </a:rPr>
              <a:t> </a:t>
            </a:r>
            <a:r>
              <a:rPr lang="cs-CZ" sz="2200" i="1" dirty="0" err="1">
                <a:effectLst/>
                <a:latin typeface="+mn-lt"/>
                <a:ea typeface="Times New Roman" panose="02020603050405020304" pitchFamily="18" charset="0"/>
              </a:rPr>
              <a:t>Industry</a:t>
            </a:r>
            <a:r>
              <a:rPr lang="cs-CZ" sz="2200" dirty="0">
                <a:effectLst/>
                <a:latin typeface="+mn-lt"/>
                <a:ea typeface="Times New Roman" panose="02020603050405020304" pitchFamily="18" charset="0"/>
              </a:rPr>
              <a:t>. </a:t>
            </a:r>
            <a:r>
              <a:rPr lang="cs-CZ" sz="2200" dirty="0" err="1">
                <a:effectLst/>
                <a:latin typeface="+mn-lt"/>
                <a:ea typeface="Times New Roman" panose="02020603050405020304" pitchFamily="18" charset="0"/>
              </a:rPr>
              <a:t>Luxembourg</a:t>
            </a:r>
            <a:r>
              <a:rPr lang="cs-CZ" sz="2200" dirty="0">
                <a:effectLst/>
                <a:latin typeface="+mn-lt"/>
                <a:ea typeface="Times New Roman" panose="02020603050405020304" pitchFamily="18" charset="0"/>
              </a:rPr>
              <a:t>, </a:t>
            </a:r>
            <a:r>
              <a:rPr lang="cs-CZ" sz="2200" dirty="0" err="1">
                <a:effectLst/>
                <a:latin typeface="+mn-lt"/>
                <a:ea typeface="Times New Roman" panose="02020603050405020304" pitchFamily="18" charset="0"/>
              </a:rPr>
              <a:t>Publications</a:t>
            </a:r>
            <a:r>
              <a:rPr lang="cs-CZ" sz="2200" dirty="0">
                <a:effectLst/>
                <a:latin typeface="+mn-lt"/>
                <a:ea typeface="Times New Roman" panose="02020603050405020304" pitchFamily="18" charset="0"/>
              </a:rPr>
              <a:t> Office </a:t>
            </a:r>
            <a:r>
              <a:rPr lang="cs-CZ" sz="2200" dirty="0" err="1">
                <a:effectLst/>
                <a:latin typeface="+mn-lt"/>
                <a:ea typeface="Times New Roman" panose="02020603050405020304" pitchFamily="18" charset="0"/>
              </a:rPr>
              <a:t>of</a:t>
            </a:r>
            <a:r>
              <a:rPr lang="cs-CZ" sz="2200" dirty="0">
                <a:effectLst/>
                <a:latin typeface="+mn-lt"/>
                <a:ea typeface="Times New Roman" panose="02020603050405020304" pitchFamily="18" charset="0"/>
              </a:rPr>
              <a:t> </a:t>
            </a:r>
            <a:r>
              <a:rPr lang="cs-CZ" sz="2200" dirty="0" err="1">
                <a:effectLst/>
                <a:latin typeface="+mn-lt"/>
                <a:ea typeface="Times New Roman" panose="02020603050405020304" pitchFamily="18" charset="0"/>
              </a:rPr>
              <a:t>the</a:t>
            </a:r>
            <a:r>
              <a:rPr lang="cs-CZ" sz="2200" dirty="0">
                <a:effectLst/>
                <a:latin typeface="+mn-lt"/>
                <a:ea typeface="Times New Roman" panose="02020603050405020304" pitchFamily="18" charset="0"/>
              </a:rPr>
              <a:t> </a:t>
            </a:r>
            <a:r>
              <a:rPr lang="cs-CZ" sz="2200" dirty="0" err="1">
                <a:effectLst/>
                <a:latin typeface="+mn-lt"/>
                <a:ea typeface="Times New Roman" panose="02020603050405020304" pitchFamily="18" charset="0"/>
              </a:rPr>
              <a:t>European</a:t>
            </a:r>
            <a:r>
              <a:rPr lang="cs-CZ" sz="2200" dirty="0">
                <a:effectLst/>
                <a:latin typeface="+mn-lt"/>
                <a:ea typeface="Times New Roman" panose="02020603050405020304" pitchFamily="18" charset="0"/>
              </a:rPr>
              <a:t> Union 2021</a:t>
            </a:r>
            <a:endParaRPr lang="cs-CZ" sz="2200" dirty="0">
              <a:latin typeface="+mn-lt"/>
            </a:endParaRPr>
          </a:p>
        </p:txBody>
      </p:sp>
      <p:sp>
        <p:nvSpPr>
          <p:cNvPr id="3" name="Zástupný obsah 2">
            <a:extLst>
              <a:ext uri="{FF2B5EF4-FFF2-40B4-BE49-F238E27FC236}">
                <a16:creationId xmlns:a16="http://schemas.microsoft.com/office/drawing/2014/main" id="{31A45D17-6B9C-4666-A45B-71CC8FB13186}"/>
              </a:ext>
            </a:extLst>
          </p:cNvPr>
          <p:cNvSpPr>
            <a:spLocks noGrp="1"/>
          </p:cNvSpPr>
          <p:nvPr>
            <p:ph idx="1"/>
          </p:nvPr>
        </p:nvSpPr>
        <p:spPr>
          <a:xfrm>
            <a:off x="457200" y="1484784"/>
            <a:ext cx="8229600" cy="5373216"/>
          </a:xfrm>
        </p:spPr>
        <p:txBody>
          <a:bodyPr>
            <a:noAutofit/>
          </a:bodyPr>
          <a:lstStyle/>
          <a:p>
            <a:pPr>
              <a:buFont typeface="Wingdings" panose="05000000000000000000" pitchFamily="2" charset="2"/>
              <a:buChar char="§"/>
            </a:pPr>
            <a:r>
              <a:rPr lang="cs-CZ" sz="2400" b="1" dirty="0">
                <a:effectLst/>
                <a:ea typeface="Times New Roman" panose="02020603050405020304" pitchFamily="18" charset="0"/>
              </a:rPr>
              <a:t>doplnění stávajícího paradigmatu Průmysl 4.0 </a:t>
            </a:r>
            <a:r>
              <a:rPr lang="cs-CZ" sz="2000" dirty="0">
                <a:effectLst/>
                <a:ea typeface="Times New Roman" panose="02020603050405020304" pitchFamily="18" charset="0"/>
              </a:rPr>
              <a:t>tím, že:</a:t>
            </a:r>
          </a:p>
          <a:p>
            <a:pPr lvl="1">
              <a:buFont typeface="Wingdings" panose="05000000000000000000" pitchFamily="2" charset="2"/>
              <a:buChar char="§"/>
            </a:pPr>
            <a:r>
              <a:rPr lang="cs-CZ" sz="1800" dirty="0">
                <a:effectLst/>
                <a:ea typeface="Times New Roman" panose="02020603050405020304" pitchFamily="18" charset="0"/>
              </a:rPr>
              <a:t>vede výzkum a inovace k </a:t>
            </a:r>
            <a:r>
              <a:rPr lang="cs-CZ" sz="1800" b="1" dirty="0">
                <a:effectLst/>
                <a:ea typeface="Times New Roman" panose="02020603050405020304" pitchFamily="18" charset="0"/>
              </a:rPr>
              <a:t>přechodu na </a:t>
            </a:r>
            <a:r>
              <a:rPr lang="cs-CZ" sz="2000" b="1" dirty="0">
                <a:effectLst/>
                <a:ea typeface="Times New Roman" panose="02020603050405020304" pitchFamily="18" charset="0"/>
              </a:rPr>
              <a:t>udržitelný</a:t>
            </a:r>
            <a:r>
              <a:rPr lang="cs-CZ" sz="1800" b="1" dirty="0">
                <a:effectLst/>
                <a:ea typeface="Times New Roman" panose="02020603050405020304" pitchFamily="18" charset="0"/>
              </a:rPr>
              <a:t> a </a:t>
            </a:r>
            <a:r>
              <a:rPr lang="cs-CZ" sz="2000" b="1" dirty="0">
                <a:effectLst/>
                <a:ea typeface="Times New Roman" panose="02020603050405020304" pitchFamily="18" charset="0"/>
              </a:rPr>
              <a:t>odolný </a:t>
            </a:r>
            <a:r>
              <a:rPr lang="cs-CZ" sz="1800" b="1" dirty="0">
                <a:effectLst/>
                <a:ea typeface="Times New Roman" panose="02020603050405020304" pitchFamily="18" charset="0"/>
              </a:rPr>
              <a:t>evropský průmysl </a:t>
            </a:r>
            <a:r>
              <a:rPr lang="cs-CZ" sz="2000" b="1" dirty="0">
                <a:effectLst/>
                <a:ea typeface="Times New Roman" panose="02020603050405020304" pitchFamily="18" charset="0"/>
              </a:rPr>
              <a:t>zaměřený na člověka </a:t>
            </a:r>
          </a:p>
          <a:p>
            <a:pPr lvl="1">
              <a:buFont typeface="Wingdings" panose="05000000000000000000" pitchFamily="2" charset="2"/>
              <a:buChar char="§"/>
            </a:pPr>
            <a:r>
              <a:rPr lang="cs-CZ" sz="1800" dirty="0">
                <a:effectLst/>
                <a:ea typeface="Times New Roman" panose="02020603050405020304" pitchFamily="18" charset="0"/>
              </a:rPr>
              <a:t>přesouvá zaměření z hodnoty výhradně pro akcionáře na</a:t>
            </a:r>
            <a:r>
              <a:rPr lang="cs-CZ" sz="1800" dirty="0">
                <a:effectLst/>
              </a:rPr>
              <a:t> </a:t>
            </a:r>
            <a:r>
              <a:rPr lang="cs-CZ" sz="2000" b="1" dirty="0">
                <a:effectLst/>
              </a:rPr>
              <a:t>hodnoty pro všechny zúčastněné strany </a:t>
            </a:r>
            <a:r>
              <a:rPr lang="cs-CZ" sz="1800" dirty="0">
                <a:effectLst/>
              </a:rPr>
              <a:t>(kapitalismus stakeholderů)</a:t>
            </a:r>
          </a:p>
          <a:p>
            <a:pPr>
              <a:buFont typeface="Wingdings" panose="05000000000000000000" pitchFamily="2" charset="2"/>
              <a:buChar char="§"/>
            </a:pPr>
            <a:r>
              <a:rPr lang="cs-CZ" sz="2000" dirty="0"/>
              <a:t>reakce na výzvy</a:t>
            </a:r>
          </a:p>
          <a:p>
            <a:pPr lvl="1">
              <a:buFont typeface="Wingdings" panose="05000000000000000000" pitchFamily="2" charset="2"/>
              <a:buChar char="§"/>
            </a:pPr>
            <a:r>
              <a:rPr lang="cs-CZ" sz="1800" dirty="0" err="1"/>
              <a:t>koronakrize</a:t>
            </a:r>
            <a:r>
              <a:rPr lang="cs-CZ" sz="1800" dirty="0"/>
              <a:t> </a:t>
            </a:r>
          </a:p>
          <a:p>
            <a:pPr lvl="1">
              <a:buFont typeface="Wingdings" panose="05000000000000000000" pitchFamily="2" charset="2"/>
              <a:buChar char="§"/>
            </a:pPr>
            <a:r>
              <a:rPr lang="cs-CZ" sz="1800" dirty="0"/>
              <a:t>stát se prvním klimaticky neutrálním kontinentem </a:t>
            </a:r>
          </a:p>
          <a:p>
            <a:pPr>
              <a:buFont typeface="Wingdings" panose="05000000000000000000" pitchFamily="2" charset="2"/>
              <a:buChar char="§"/>
            </a:pPr>
            <a:r>
              <a:rPr lang="cs-CZ" sz="2000" dirty="0"/>
              <a:t>cíl: </a:t>
            </a:r>
            <a:r>
              <a:rPr lang="cs-CZ" sz="2400" b="1" i="1" dirty="0"/>
              <a:t>„nový normál“</a:t>
            </a:r>
            <a:r>
              <a:rPr lang="cs-CZ" sz="2400" b="1" dirty="0"/>
              <a:t> </a:t>
            </a:r>
            <a:r>
              <a:rPr lang="cs-CZ" sz="2000" b="1" dirty="0">
                <a:effectLst/>
                <a:ea typeface="Times New Roman" panose="02020603050405020304" pitchFamily="18" charset="0"/>
              </a:rPr>
              <a:t>s konkurenceschopnějším, udržitelnějším a zelenějším evropským průmyslem</a:t>
            </a:r>
          </a:p>
          <a:p>
            <a:pPr>
              <a:buFont typeface="Wingdings" panose="05000000000000000000" pitchFamily="2" charset="2"/>
              <a:buChar char="§"/>
            </a:pPr>
            <a:r>
              <a:rPr lang="cs-CZ" sz="2000" dirty="0"/>
              <a:t>prostředek: </a:t>
            </a:r>
            <a:r>
              <a:rPr lang="cs-CZ" sz="2000" b="1" dirty="0"/>
              <a:t>nová vlna inovací, kterou je nutno řídit </a:t>
            </a:r>
          </a:p>
          <a:p>
            <a:pPr>
              <a:buFont typeface="Wingdings" panose="05000000000000000000" pitchFamily="2" charset="2"/>
              <a:buChar char="§"/>
            </a:pPr>
            <a:r>
              <a:rPr lang="cs-CZ" sz="2400" b="1" i="1" dirty="0"/>
              <a:t>„dvojitý přechod“ </a:t>
            </a:r>
            <a:r>
              <a:rPr lang="cs-CZ" sz="2400" b="1" dirty="0"/>
              <a:t>– zelený a digitální </a:t>
            </a:r>
          </a:p>
          <a:p>
            <a:pPr lvl="1">
              <a:buFont typeface="Wingdings" panose="05000000000000000000" pitchFamily="2" charset="2"/>
              <a:buChar char="§"/>
            </a:pPr>
            <a:r>
              <a:rPr lang="cs-CZ" sz="1800" b="1" dirty="0"/>
              <a:t>redesign ekonomik</a:t>
            </a:r>
          </a:p>
          <a:p>
            <a:pPr lvl="1">
              <a:buFont typeface="Wingdings" panose="05000000000000000000" pitchFamily="2" charset="2"/>
              <a:buChar char="§"/>
            </a:pPr>
            <a:r>
              <a:rPr lang="cs-CZ" sz="1800" dirty="0"/>
              <a:t>aktualizace průmyslových politik</a:t>
            </a:r>
          </a:p>
          <a:p>
            <a:pPr lvl="1">
              <a:buFont typeface="Wingdings" panose="05000000000000000000" pitchFamily="2" charset="2"/>
              <a:buChar char="§"/>
            </a:pPr>
            <a:r>
              <a:rPr lang="cs-CZ" sz="1800" dirty="0"/>
              <a:t>investice do výzkumu a inovací   </a:t>
            </a:r>
          </a:p>
        </p:txBody>
      </p:sp>
    </p:spTree>
    <p:extLst>
      <p:ext uri="{BB962C8B-B14F-4D97-AF65-F5344CB8AC3E}">
        <p14:creationId xmlns:p14="http://schemas.microsoft.com/office/powerpoint/2010/main" val="11037115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0355A2-58C4-4E4A-8B56-33E8BCE3E2CE}"/>
              </a:ext>
            </a:extLst>
          </p:cNvPr>
          <p:cNvSpPr>
            <a:spLocks noGrp="1"/>
          </p:cNvSpPr>
          <p:nvPr>
            <p:ph type="title"/>
          </p:nvPr>
        </p:nvSpPr>
        <p:spPr>
          <a:xfrm>
            <a:off x="457200" y="44624"/>
            <a:ext cx="8229600" cy="1008112"/>
          </a:xfrm>
        </p:spPr>
        <p:txBody>
          <a:bodyPr>
            <a:normAutofit/>
          </a:bodyPr>
          <a:lstStyle/>
          <a:p>
            <a:r>
              <a:rPr lang="cs-CZ" sz="4000" b="1" dirty="0">
                <a:solidFill>
                  <a:srgbClr val="002060"/>
                </a:solidFill>
              </a:rPr>
              <a:t>Nový Evropský program inovací </a:t>
            </a:r>
            <a:br>
              <a:rPr lang="cs-CZ" dirty="0"/>
            </a:br>
            <a:r>
              <a:rPr lang="cs-CZ" sz="2000" dirty="0"/>
              <a:t>přijatý Evropskou komisí 5. 7. 2022</a:t>
            </a:r>
          </a:p>
        </p:txBody>
      </p:sp>
      <p:sp>
        <p:nvSpPr>
          <p:cNvPr id="3" name="Zástupný symbol pro obsah 2">
            <a:extLst>
              <a:ext uri="{FF2B5EF4-FFF2-40B4-BE49-F238E27FC236}">
                <a16:creationId xmlns:a16="http://schemas.microsoft.com/office/drawing/2014/main" id="{B75334E1-E72A-4C7D-9D52-B7B6ADB0C76A}"/>
              </a:ext>
            </a:extLst>
          </p:cNvPr>
          <p:cNvSpPr>
            <a:spLocks noGrp="1"/>
          </p:cNvSpPr>
          <p:nvPr>
            <p:ph idx="1"/>
          </p:nvPr>
        </p:nvSpPr>
        <p:spPr>
          <a:xfrm>
            <a:off x="457200" y="1052736"/>
            <a:ext cx="8507288" cy="5805264"/>
          </a:xfrm>
        </p:spPr>
        <p:txBody>
          <a:bodyPr>
            <a:normAutofit/>
          </a:bodyPr>
          <a:lstStyle/>
          <a:p>
            <a:pPr>
              <a:buFont typeface="Wingdings" panose="05000000000000000000" pitchFamily="2" charset="2"/>
              <a:buChar char="§"/>
            </a:pPr>
            <a:r>
              <a:rPr lang="cs-CZ" sz="1600" dirty="0"/>
              <a:t>cílem je </a:t>
            </a:r>
            <a:r>
              <a:rPr lang="cs-CZ" sz="1800" b="1" dirty="0"/>
              <a:t>dostat Evropu do čela nové vlny </a:t>
            </a:r>
            <a:r>
              <a:rPr lang="cs-CZ" sz="2000" b="1" dirty="0" err="1"/>
              <a:t>deep</a:t>
            </a:r>
            <a:r>
              <a:rPr lang="cs-CZ" sz="2000" b="1" dirty="0"/>
              <a:t> </a:t>
            </a:r>
            <a:r>
              <a:rPr lang="cs-CZ" sz="2000" b="1" dirty="0" err="1"/>
              <a:t>tech</a:t>
            </a:r>
            <a:r>
              <a:rPr lang="cs-CZ" sz="2000" b="1" dirty="0"/>
              <a:t> inovací a </a:t>
            </a:r>
            <a:r>
              <a:rPr lang="cs-CZ" sz="2000" b="1" dirty="0" err="1"/>
              <a:t>startupů</a:t>
            </a:r>
            <a:endParaRPr lang="cs-CZ" sz="2000" dirty="0"/>
          </a:p>
          <a:p>
            <a:pPr>
              <a:buFont typeface="Wingdings" panose="05000000000000000000" pitchFamily="2" charset="2"/>
              <a:buChar char="§"/>
            </a:pPr>
            <a:r>
              <a:rPr lang="cs-CZ" sz="1600" dirty="0"/>
              <a:t>EU díky nové vlně </a:t>
            </a:r>
            <a:r>
              <a:rPr lang="cs-CZ" sz="1600" dirty="0" err="1"/>
              <a:t>deep</a:t>
            </a:r>
            <a:r>
              <a:rPr lang="cs-CZ" sz="1600" dirty="0"/>
              <a:t> </a:t>
            </a:r>
            <a:r>
              <a:rPr lang="cs-CZ" sz="1600" dirty="0" err="1"/>
              <a:t>tech</a:t>
            </a:r>
            <a:r>
              <a:rPr lang="cs-CZ" sz="1600" dirty="0"/>
              <a:t> inovací, které vyžadují průlomový výzkum a vývoj a velké kapitálové investice, má </a:t>
            </a:r>
            <a:r>
              <a:rPr lang="cs-CZ" sz="1800" b="1" dirty="0"/>
              <a:t>posílit ústřední úlohu při formování ekologické a digitální transformace</a:t>
            </a:r>
            <a:r>
              <a:rPr lang="cs-CZ" sz="1600" dirty="0"/>
              <a:t>,</a:t>
            </a:r>
            <a:r>
              <a:rPr lang="cs-CZ" sz="1600" b="1" dirty="0"/>
              <a:t> </a:t>
            </a:r>
            <a:r>
              <a:rPr lang="cs-CZ" sz="1600" dirty="0" err="1"/>
              <a:t>deep</a:t>
            </a:r>
            <a:r>
              <a:rPr lang="cs-CZ" sz="1600" dirty="0"/>
              <a:t> </a:t>
            </a:r>
            <a:r>
              <a:rPr lang="cs-CZ" sz="1600" dirty="0" err="1"/>
              <a:t>tech</a:t>
            </a:r>
            <a:r>
              <a:rPr lang="cs-CZ" sz="1600" dirty="0"/>
              <a:t> inovace mají pomoci najít </a:t>
            </a:r>
            <a:r>
              <a:rPr lang="cs-CZ" sz="1800" b="1" dirty="0"/>
              <a:t>inovativní řešení naléhavých problémů, jako jsou změna klimatu a kybernetické hrozby</a:t>
            </a:r>
          </a:p>
          <a:p>
            <a:pPr>
              <a:buFont typeface="Wingdings" panose="05000000000000000000" pitchFamily="2" charset="2"/>
              <a:buChar char="§"/>
            </a:pPr>
            <a:r>
              <a:rPr lang="cs-CZ" sz="1600" dirty="0"/>
              <a:t>naplánováno 25 specializovaných opatření v rámci pěti stěžejních iniciativ </a:t>
            </a:r>
          </a:p>
          <a:p>
            <a:pPr marL="0" indent="0">
              <a:buNone/>
            </a:pPr>
            <a:r>
              <a:rPr lang="cs-CZ" sz="1400" dirty="0"/>
              <a:t>(financování rozvíjejících se podniků, umožnění inovací vytvořením experimentálního prostoru a zadáváním zakázek, urychlení a posílení inovací v evropských inovačních ekosystémech v celé EU, podpora, přilákání a udržení talentů, zlepšování nástrojů sloužících k tvorbě politik)</a:t>
            </a:r>
          </a:p>
          <a:p>
            <a:pPr>
              <a:buFont typeface="Wingdings" panose="05000000000000000000" pitchFamily="2" charset="2"/>
              <a:buChar char="§"/>
            </a:pPr>
            <a:r>
              <a:rPr lang="cs-CZ" sz="1600" dirty="0" err="1"/>
              <a:t>buzwords</a:t>
            </a:r>
            <a:r>
              <a:rPr lang="cs-CZ" sz="1600" b="1" dirty="0"/>
              <a:t> </a:t>
            </a:r>
            <a:r>
              <a:rPr lang="cs-CZ" sz="2000" b="1" dirty="0" err="1"/>
              <a:t>deep</a:t>
            </a:r>
            <a:r>
              <a:rPr lang="cs-CZ" sz="2000" b="1" dirty="0"/>
              <a:t> </a:t>
            </a:r>
            <a:r>
              <a:rPr lang="cs-CZ" sz="2000" b="1" dirty="0" err="1"/>
              <a:t>tech</a:t>
            </a:r>
            <a:r>
              <a:rPr lang="cs-CZ" sz="2000" b="1" dirty="0"/>
              <a:t> inovace </a:t>
            </a:r>
            <a:r>
              <a:rPr lang="cs-CZ" sz="1600" dirty="0"/>
              <a:t>dle Evropská komise, Generální ředitelství pro výzkum a inovace: </a:t>
            </a:r>
            <a:r>
              <a:rPr lang="cs-CZ" sz="1600" i="1" dirty="0" err="1"/>
              <a:t>Deep-tech</a:t>
            </a:r>
            <a:r>
              <a:rPr lang="cs-CZ" sz="1600" i="1" dirty="0"/>
              <a:t> </a:t>
            </a:r>
            <a:r>
              <a:rPr lang="cs-CZ" sz="1600" i="1" dirty="0" err="1"/>
              <a:t>innovations</a:t>
            </a:r>
            <a:r>
              <a:rPr lang="cs-CZ" sz="1600" i="1" dirty="0"/>
              <a:t>.</a:t>
            </a:r>
            <a:r>
              <a:rPr lang="cs-CZ" sz="1600" dirty="0"/>
              <a:t> </a:t>
            </a:r>
            <a:r>
              <a:rPr lang="cs-CZ" sz="1600" dirty="0" err="1"/>
              <a:t>Brussel</a:t>
            </a:r>
            <a:r>
              <a:rPr lang="cs-CZ" sz="1600" dirty="0"/>
              <a:t>, </a:t>
            </a:r>
            <a:r>
              <a:rPr lang="cs-CZ" sz="1600" dirty="0" err="1"/>
              <a:t>Publications</a:t>
            </a:r>
            <a:r>
              <a:rPr lang="cs-CZ" sz="1600" dirty="0"/>
              <a:t> Office 2021: na dnešním vrcholu nové vlny inovací </a:t>
            </a:r>
            <a:r>
              <a:rPr lang="cs-CZ" sz="1800" b="1" dirty="0"/>
              <a:t>se</a:t>
            </a:r>
            <a:r>
              <a:rPr lang="cs-CZ" sz="1600" dirty="0"/>
              <a:t> </a:t>
            </a:r>
            <a:r>
              <a:rPr lang="cs-CZ" sz="1800" b="1" dirty="0"/>
              <a:t>digitální technologie začaly sbližovat s fyzickou a biologickou sférou </a:t>
            </a:r>
            <a:r>
              <a:rPr lang="cs-CZ" sz="1600" dirty="0"/>
              <a:t>a otevírají škálu nových příležitostí pro průlomové a převratné inovace, které rychle a hluboce promění ekonomiky a společnosti, tyto </a:t>
            </a:r>
            <a:r>
              <a:rPr lang="cs-CZ" sz="1800" b="1" dirty="0"/>
              <a:t>nové inovace, digitálně umožněné, se budou vyznačovat návratem ke svým vědeckým kořenům</a:t>
            </a:r>
            <a:r>
              <a:rPr lang="cs-CZ" sz="1600" dirty="0"/>
              <a:t>, kde věda znovu získá na významu a stanou se ještě více </a:t>
            </a:r>
            <a:r>
              <a:rPr lang="cs-CZ" sz="1600" i="1" dirty="0"/>
              <a:t>„hlubokými technologiemi“</a:t>
            </a:r>
          </a:p>
          <a:p>
            <a:pPr>
              <a:buFont typeface="Wingdings" panose="05000000000000000000" pitchFamily="2" charset="2"/>
              <a:buChar char="§"/>
            </a:pPr>
            <a:r>
              <a:rPr lang="cs-CZ" sz="1600" dirty="0"/>
              <a:t>dle</a:t>
            </a:r>
            <a:r>
              <a:rPr lang="cs-CZ" sz="1600" i="1" dirty="0"/>
              <a:t> </a:t>
            </a:r>
            <a:r>
              <a:rPr lang="cs-CZ" sz="1600" dirty="0" err="1"/>
              <a:t>Gourevitch</a:t>
            </a:r>
            <a:r>
              <a:rPr lang="cs-CZ" sz="1600" dirty="0"/>
              <a:t>, A., </a:t>
            </a:r>
            <a:r>
              <a:rPr lang="cs-CZ" sz="1600" dirty="0" err="1"/>
              <a:t>Portincaso</a:t>
            </a:r>
            <a:r>
              <a:rPr lang="cs-CZ" sz="1600" dirty="0"/>
              <a:t>, M., Tour de la, A., </a:t>
            </a:r>
            <a:r>
              <a:rPr lang="cs-CZ" sz="1600" dirty="0" err="1"/>
              <a:t>Goeldel</a:t>
            </a:r>
            <a:r>
              <a:rPr lang="cs-CZ" sz="1600" dirty="0"/>
              <a:t>, N., </a:t>
            </a:r>
            <a:r>
              <a:rPr lang="cs-CZ" sz="1600" dirty="0" err="1"/>
              <a:t>Chaudhry</a:t>
            </a:r>
            <a:r>
              <a:rPr lang="cs-CZ" sz="1600" dirty="0"/>
              <a:t>, U.: </a:t>
            </a:r>
            <a:r>
              <a:rPr lang="en-US" sz="1600" i="1" dirty="0"/>
              <a:t>Deep Tech and the Great Wave of Innovation</a:t>
            </a:r>
            <a:r>
              <a:rPr lang="cs-CZ" sz="1600" i="1" dirty="0"/>
              <a:t>.</a:t>
            </a:r>
            <a:r>
              <a:rPr lang="cs-CZ" sz="1600" dirty="0"/>
              <a:t> Boston, Boston </a:t>
            </a:r>
            <a:r>
              <a:rPr lang="cs-CZ" sz="1600" dirty="0" err="1"/>
              <a:t>Consulting</a:t>
            </a:r>
            <a:r>
              <a:rPr lang="cs-CZ" sz="1600" dirty="0"/>
              <a:t> Group 2021</a:t>
            </a:r>
            <a:r>
              <a:rPr lang="cs-CZ" sz="1600" b="1" dirty="0"/>
              <a:t>:</a:t>
            </a:r>
            <a:r>
              <a:rPr lang="cs-CZ" sz="1600" dirty="0"/>
              <a:t> </a:t>
            </a:r>
            <a:r>
              <a:rPr lang="cs-CZ" sz="1600" i="1" dirty="0"/>
              <a:t>„velká vlna inovací“ </a:t>
            </a:r>
            <a:r>
              <a:rPr lang="cs-CZ" sz="1600" dirty="0"/>
              <a:t>zahrnuje </a:t>
            </a:r>
            <a:r>
              <a:rPr lang="cs-CZ" sz="1800" b="1" dirty="0"/>
              <a:t>umělou inteligenci, syntetickou biologii, nanotechnologie a kvantové výpočty a další pokročilé technologie</a:t>
            </a:r>
            <a:r>
              <a:rPr lang="cs-CZ" sz="1600" dirty="0"/>
              <a:t>, ještě významnější mají být konvergence technologií a přístupů, které mají urychlit a předefinovat inovace v příštích desetiletích</a:t>
            </a:r>
          </a:p>
          <a:p>
            <a:pPr>
              <a:buFont typeface="Wingdings" panose="05000000000000000000" pitchFamily="2" charset="2"/>
              <a:buChar char="§"/>
            </a:pPr>
            <a:endParaRPr lang="cs-CZ" sz="1700" i="1" dirty="0"/>
          </a:p>
          <a:p>
            <a:pPr>
              <a:buFont typeface="Wingdings" panose="05000000000000000000" pitchFamily="2" charset="2"/>
              <a:buChar char="§"/>
            </a:pPr>
            <a:endParaRPr lang="cs-CZ" sz="1700" i="1" dirty="0"/>
          </a:p>
          <a:p>
            <a:pPr lvl="1">
              <a:buFont typeface="Wingdings" panose="05000000000000000000" pitchFamily="2" charset="2"/>
              <a:buChar char="§"/>
            </a:pPr>
            <a:endParaRPr lang="cs-CZ" sz="1900" dirty="0"/>
          </a:p>
          <a:p>
            <a:pPr lvl="1">
              <a:buFont typeface="Wingdings" panose="05000000000000000000" pitchFamily="2" charset="2"/>
              <a:buChar char="§"/>
            </a:pPr>
            <a:endParaRPr lang="cs-CZ" sz="1600" b="1" dirty="0"/>
          </a:p>
          <a:p>
            <a:pPr>
              <a:buFont typeface="Wingdings" panose="05000000000000000000" pitchFamily="2" charset="2"/>
              <a:buChar char="§"/>
            </a:pPr>
            <a:endParaRPr lang="cs-CZ" sz="2000" dirty="0"/>
          </a:p>
        </p:txBody>
      </p:sp>
    </p:spTree>
    <p:extLst>
      <p:ext uri="{BB962C8B-B14F-4D97-AF65-F5344CB8AC3E}">
        <p14:creationId xmlns:p14="http://schemas.microsoft.com/office/powerpoint/2010/main" val="19124159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13B205-30DF-137F-0859-EE48F45DFB30}"/>
              </a:ext>
            </a:extLst>
          </p:cNvPr>
          <p:cNvSpPr>
            <a:spLocks noGrp="1"/>
          </p:cNvSpPr>
          <p:nvPr>
            <p:ph type="title"/>
          </p:nvPr>
        </p:nvSpPr>
        <p:spPr>
          <a:xfrm>
            <a:off x="457200" y="116632"/>
            <a:ext cx="8229600" cy="1584176"/>
          </a:xfrm>
        </p:spPr>
        <p:txBody>
          <a:bodyPr>
            <a:normAutofit/>
          </a:bodyPr>
          <a:lstStyle/>
          <a:p>
            <a:r>
              <a:rPr lang="cs-CZ" sz="4000" b="1" dirty="0">
                <a:solidFill>
                  <a:srgbClr val="002060"/>
                </a:solidFill>
              </a:rPr>
              <a:t>Evropská digitální dekáda:               Digitální cíle pro rok 2030 </a:t>
            </a:r>
          </a:p>
        </p:txBody>
      </p:sp>
      <p:sp>
        <p:nvSpPr>
          <p:cNvPr id="3" name="Zástupný obsah 2">
            <a:extLst>
              <a:ext uri="{FF2B5EF4-FFF2-40B4-BE49-F238E27FC236}">
                <a16:creationId xmlns:a16="http://schemas.microsoft.com/office/drawing/2014/main" id="{40199DB0-560A-DABB-7615-1C7430DC0FED}"/>
              </a:ext>
            </a:extLst>
          </p:cNvPr>
          <p:cNvSpPr>
            <a:spLocks noGrp="1"/>
          </p:cNvSpPr>
          <p:nvPr>
            <p:ph idx="1"/>
          </p:nvPr>
        </p:nvSpPr>
        <p:spPr>
          <a:xfrm>
            <a:off x="457200" y="1700808"/>
            <a:ext cx="8363272" cy="5157192"/>
          </a:xfrm>
        </p:spPr>
        <p:txBody>
          <a:bodyPr>
            <a:normAutofit fontScale="85000" lnSpcReduction="10000"/>
          </a:bodyPr>
          <a:lstStyle/>
          <a:p>
            <a:pPr>
              <a:buFont typeface="Wingdings" panose="05000000000000000000" pitchFamily="2" charset="2"/>
              <a:buChar char="§"/>
            </a:pPr>
            <a:r>
              <a:rPr lang="cs-CZ" sz="2600" b="1" dirty="0"/>
              <a:t>politický program Digitální dekáda 2030</a:t>
            </a:r>
            <a:r>
              <a:rPr lang="cs-CZ" sz="2200" dirty="0"/>
              <a:t>, 9. 3. 2021 předložila Evropská komise vizi a směry digitální transformace Evropy do roku 2030 </a:t>
            </a:r>
          </a:p>
          <a:p>
            <a:pPr>
              <a:buFont typeface="Wingdings" panose="05000000000000000000" pitchFamily="2" charset="2"/>
              <a:buChar char="§"/>
            </a:pPr>
            <a:r>
              <a:rPr lang="cs-CZ" sz="2200" dirty="0"/>
              <a:t>utváření digitálních politik tak, aby se dosáhlo cílů ve čtyřech oblastech:</a:t>
            </a:r>
          </a:p>
          <a:p>
            <a:pPr lvl="1">
              <a:buFont typeface="Wingdings" panose="05000000000000000000" pitchFamily="2" charset="2"/>
              <a:buChar char="§"/>
            </a:pPr>
            <a:r>
              <a:rPr lang="cs-CZ" sz="2600" b="1" dirty="0">
                <a:effectLst/>
              </a:rPr>
              <a:t>zlepšování základních digitálních dovedností občanů a prohlubování těch pokročilých</a:t>
            </a:r>
          </a:p>
          <a:p>
            <a:pPr lvl="1">
              <a:buFont typeface="Wingdings" panose="05000000000000000000" pitchFamily="2" charset="2"/>
              <a:buChar char="§"/>
            </a:pPr>
            <a:r>
              <a:rPr lang="cs-CZ" sz="2600" b="1" dirty="0">
                <a:effectLst/>
              </a:rPr>
              <a:t>zajištění širšího využívání nových technologií (např. umělé inteligence, dat a cloudu) v podnicích EU, včetně těch malých</a:t>
            </a:r>
          </a:p>
          <a:p>
            <a:pPr lvl="1">
              <a:buFont typeface="Wingdings" panose="05000000000000000000" pitchFamily="2" charset="2"/>
              <a:buChar char="§"/>
            </a:pPr>
            <a:r>
              <a:rPr lang="cs-CZ" sz="2600" b="1" dirty="0">
                <a:effectLst/>
              </a:rPr>
              <a:t>další rozvoj konektivity, výpočetní a datové infrastruktury EU</a:t>
            </a:r>
          </a:p>
          <a:p>
            <a:pPr lvl="1">
              <a:buFont typeface="Wingdings" panose="05000000000000000000" pitchFamily="2" charset="2"/>
              <a:buChar char="§"/>
            </a:pPr>
            <a:r>
              <a:rPr lang="cs-CZ" sz="2600" b="1" dirty="0">
                <a:effectLst/>
              </a:rPr>
              <a:t>zpřístupnění veřejných služeb a správy online</a:t>
            </a:r>
          </a:p>
          <a:p>
            <a:pPr>
              <a:buFont typeface="Wingdings" panose="05000000000000000000" pitchFamily="2" charset="2"/>
              <a:buChar char="§"/>
            </a:pPr>
            <a:r>
              <a:rPr lang="cs-CZ" sz="1900" dirty="0"/>
              <a:t>pod oblasti spadají cíle politického programu, jako je zajištění bezpečných a zabezpečených digitálních technologií, konkurenceschopného online prostředí pro malé a střední podniky, bezpečných postupů kybernetické bezpečnosti, spravedlivého přístupu k digitálním příležitostem pro všechny i rozvoj udržitelných inovací, jež účinně využívají energii i zdroje</a:t>
            </a:r>
          </a:p>
          <a:p>
            <a:pPr>
              <a:buFont typeface="Wingdings" panose="05000000000000000000" pitchFamily="2" charset="2"/>
              <a:buChar char="§"/>
            </a:pPr>
            <a:r>
              <a:rPr lang="cs-CZ" sz="1900" dirty="0">
                <a:effectLst/>
              </a:rPr>
              <a:t>k dosažení některých cílů digitální dekády je nezbytné, aby členské země investice sloučily, ke zvýšení dopadu společného úsilí se tak uvedeným politickým programem zavádí postup, jímž je možné identifikovat a zahájit projekty zahrnující více zemí, které se mohou věnovat oblastem, jako jsou např. </a:t>
            </a:r>
            <a:r>
              <a:rPr lang="cs-CZ" sz="2200" b="1" dirty="0">
                <a:effectLst/>
              </a:rPr>
              <a:t>sítě 5G, kvantové počítače a propojené orgány veřejné správy</a:t>
            </a:r>
          </a:p>
          <a:p>
            <a:pPr>
              <a:buFont typeface="Wingdings" panose="05000000000000000000" pitchFamily="2" charset="2"/>
              <a:buChar char="§"/>
            </a:pPr>
            <a:endParaRPr lang="cs-CZ" sz="2400" dirty="0">
              <a:effectLst/>
            </a:endParaRPr>
          </a:p>
          <a:p>
            <a:pPr>
              <a:buFont typeface="Wingdings" panose="05000000000000000000" pitchFamily="2" charset="2"/>
              <a:buChar char="§"/>
            </a:pPr>
            <a:endParaRPr lang="cs-CZ" sz="1800" b="1" dirty="0"/>
          </a:p>
        </p:txBody>
      </p:sp>
    </p:spTree>
    <p:extLst>
      <p:ext uri="{BB962C8B-B14F-4D97-AF65-F5344CB8AC3E}">
        <p14:creationId xmlns:p14="http://schemas.microsoft.com/office/powerpoint/2010/main" val="7039141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1F7C5C-C712-4ABF-BE2C-42700EB8E297}"/>
              </a:ext>
            </a:extLst>
          </p:cNvPr>
          <p:cNvSpPr>
            <a:spLocks noGrp="1"/>
          </p:cNvSpPr>
          <p:nvPr>
            <p:ph type="title"/>
          </p:nvPr>
        </p:nvSpPr>
        <p:spPr>
          <a:xfrm>
            <a:off x="457200" y="260648"/>
            <a:ext cx="8229600" cy="1008112"/>
          </a:xfrm>
        </p:spPr>
        <p:txBody>
          <a:bodyPr>
            <a:noAutofit/>
          </a:bodyPr>
          <a:lstStyle/>
          <a:p>
            <a:r>
              <a:rPr lang="cs-CZ" sz="4000" b="1" dirty="0">
                <a:solidFill>
                  <a:srgbClr val="002060"/>
                </a:solidFill>
              </a:rPr>
              <a:t>Green </a:t>
            </a:r>
            <a:r>
              <a:rPr lang="cs-CZ" sz="4000" b="1" dirty="0" err="1">
                <a:solidFill>
                  <a:srgbClr val="002060"/>
                </a:solidFill>
              </a:rPr>
              <a:t>Deal</a:t>
            </a:r>
            <a:r>
              <a:rPr lang="cs-CZ" sz="4000" b="1" dirty="0">
                <a:solidFill>
                  <a:srgbClr val="002060"/>
                </a:solidFill>
              </a:rPr>
              <a:t> jako </a:t>
            </a:r>
            <a:r>
              <a:rPr lang="cs-CZ" sz="4000" b="1" i="1" dirty="0">
                <a:solidFill>
                  <a:srgbClr val="002060"/>
                </a:solidFill>
              </a:rPr>
              <a:t>„velká příležitost“</a:t>
            </a:r>
            <a:r>
              <a:rPr lang="cs-CZ" sz="4000" b="1" dirty="0">
                <a:solidFill>
                  <a:srgbClr val="002060"/>
                </a:solidFill>
              </a:rPr>
              <a:t>, ale pro koho?  </a:t>
            </a:r>
          </a:p>
        </p:txBody>
      </p:sp>
      <p:sp>
        <p:nvSpPr>
          <p:cNvPr id="3" name="Zástupný obsah 2">
            <a:extLst>
              <a:ext uri="{FF2B5EF4-FFF2-40B4-BE49-F238E27FC236}">
                <a16:creationId xmlns:a16="http://schemas.microsoft.com/office/drawing/2014/main" id="{AE10A10C-EB68-4D48-A5DD-B2C27CE0F352}"/>
              </a:ext>
            </a:extLst>
          </p:cNvPr>
          <p:cNvSpPr>
            <a:spLocks noGrp="1"/>
          </p:cNvSpPr>
          <p:nvPr>
            <p:ph idx="1"/>
          </p:nvPr>
        </p:nvSpPr>
        <p:spPr>
          <a:xfrm>
            <a:off x="35496" y="1412776"/>
            <a:ext cx="9108504" cy="5445224"/>
          </a:xfrm>
        </p:spPr>
        <p:txBody>
          <a:bodyPr>
            <a:normAutofit/>
          </a:bodyPr>
          <a:lstStyle/>
          <a:p>
            <a:pPr>
              <a:buFont typeface="Wingdings" panose="05000000000000000000" pitchFamily="2" charset="2"/>
              <a:buChar char="§"/>
            </a:pPr>
            <a:r>
              <a:rPr lang="cs-CZ" sz="1800" b="1" dirty="0"/>
              <a:t>opatření proti COVID-19, resp. politika </a:t>
            </a:r>
            <a:r>
              <a:rPr lang="cs-CZ" sz="1800" b="1" dirty="0" err="1"/>
              <a:t>kovidismu</a:t>
            </a:r>
            <a:r>
              <a:rPr lang="cs-CZ" sz="1800" b="1" dirty="0"/>
              <a:t> </a:t>
            </a:r>
            <a:r>
              <a:rPr lang="cs-CZ" sz="1800" dirty="0"/>
              <a:t>mající za následek </a:t>
            </a:r>
            <a:r>
              <a:rPr lang="cs-CZ" sz="1800" b="1" dirty="0"/>
              <a:t>pokles výroby </a:t>
            </a:r>
            <a:r>
              <a:rPr lang="cs-CZ" sz="1800" dirty="0"/>
              <a:t>a </a:t>
            </a:r>
            <a:r>
              <a:rPr lang="cs-CZ" sz="1800" b="1" dirty="0"/>
              <a:t>extrémní peněžní expanze</a:t>
            </a:r>
            <a:r>
              <a:rPr lang="cs-CZ" sz="1800" dirty="0"/>
              <a:t> vedoucí k růstu inflace </a:t>
            </a:r>
          </a:p>
          <a:p>
            <a:pPr>
              <a:buFont typeface="Wingdings" panose="05000000000000000000" pitchFamily="2" charset="2"/>
              <a:buChar char="§"/>
            </a:pPr>
            <a:r>
              <a:rPr lang="cs-CZ" sz="1800" b="1" dirty="0"/>
              <a:t>? </a:t>
            </a:r>
            <a:r>
              <a:rPr lang="cs-CZ" sz="1800" dirty="0"/>
              <a:t>odezní inflační impulsy, </a:t>
            </a:r>
            <a:r>
              <a:rPr lang="cs-CZ" sz="1800" b="1" dirty="0"/>
              <a:t>růst cen energií v Evropě může být trvalý </a:t>
            </a:r>
            <a:r>
              <a:rPr lang="cs-CZ" sz="1800" dirty="0"/>
              <a:t>vlivem boje proti klimatické změně – </a:t>
            </a:r>
            <a:r>
              <a:rPr lang="cs-CZ" sz="2000" b="1" dirty="0" err="1"/>
              <a:t>greenflace</a:t>
            </a:r>
            <a:r>
              <a:rPr lang="cs-CZ" sz="1800" dirty="0"/>
              <a:t> (zelená inflace), tato nepostihne pouze ceny energií, ale i komodity potřebné pro elektrifikaci automobilismu (lithium, měď)</a:t>
            </a:r>
          </a:p>
          <a:p>
            <a:pPr>
              <a:buFont typeface="Wingdings" panose="05000000000000000000" pitchFamily="2" charset="2"/>
              <a:buChar char="§"/>
            </a:pPr>
            <a:r>
              <a:rPr lang="cs-CZ" sz="1800" dirty="0"/>
              <a:t>nedostatečné výrobní kapacity obnovitelných zdrojů, omezování investic do fosilních paliv, nárůst cen emisních povolenek, spekulace s elektřinou </a:t>
            </a:r>
          </a:p>
          <a:p>
            <a:pPr>
              <a:buFont typeface="Wingdings" panose="05000000000000000000" pitchFamily="2" charset="2"/>
              <a:buChar char="§"/>
            </a:pPr>
            <a:r>
              <a:rPr lang="cs-CZ" sz="2000" b="1" dirty="0"/>
              <a:t>zelený aktivismus a odpor k jádru </a:t>
            </a:r>
            <a:r>
              <a:rPr lang="cs-CZ" sz="1800" b="1" dirty="0"/>
              <a:t>– staré zdroje energií jsou vyřazovány a nové nestačí</a:t>
            </a:r>
            <a:r>
              <a:rPr lang="cs-CZ" sz="1800" dirty="0"/>
              <a:t>, hrozba </a:t>
            </a:r>
            <a:r>
              <a:rPr lang="cs-CZ" sz="1800" dirty="0" err="1"/>
              <a:t>brownoutu</a:t>
            </a:r>
            <a:r>
              <a:rPr lang="cs-CZ" sz="1800" dirty="0"/>
              <a:t> (snížené napětí, plánované výpadky) i blackoutu (totální výpadek)</a:t>
            </a:r>
          </a:p>
          <a:p>
            <a:pPr>
              <a:buFont typeface="Wingdings" panose="05000000000000000000" pitchFamily="2" charset="2"/>
              <a:buChar char="§"/>
            </a:pPr>
            <a:r>
              <a:rPr lang="cs-CZ" sz="2000" b="1" dirty="0"/>
              <a:t>rostoucí ná</a:t>
            </a:r>
            <a:r>
              <a:rPr lang="cs-CZ" sz="1800" b="1" dirty="0"/>
              <a:t>klady </a:t>
            </a:r>
            <a:r>
              <a:rPr lang="cs-CZ" sz="1800" dirty="0"/>
              <a:t>pro firmy, </a:t>
            </a:r>
            <a:r>
              <a:rPr lang="cs-CZ" sz="2000" b="1" dirty="0"/>
              <a:t>vyšší daně a přerozdělování </a:t>
            </a:r>
            <a:r>
              <a:rPr lang="cs-CZ" sz="1800" dirty="0"/>
              <a:t>(nutnost podpory masy obyvatel – dávky na </a:t>
            </a:r>
            <a:r>
              <a:rPr lang="cs-CZ" sz="1800" i="1" dirty="0"/>
              <a:t>„zelenou“ </a:t>
            </a:r>
            <a:r>
              <a:rPr lang="cs-CZ" sz="1800" dirty="0"/>
              <a:t>elektřinu, </a:t>
            </a:r>
            <a:r>
              <a:rPr lang="cs-CZ" sz="2000" b="1" dirty="0"/>
              <a:t>hrozba energetické chudoby</a:t>
            </a:r>
            <a:r>
              <a:rPr lang="cs-CZ" sz="1800" dirty="0"/>
              <a:t>)</a:t>
            </a:r>
          </a:p>
          <a:p>
            <a:pPr>
              <a:buFont typeface="Wingdings" panose="05000000000000000000" pitchFamily="2" charset="2"/>
              <a:buChar char="§"/>
            </a:pPr>
            <a:r>
              <a:rPr lang="cs-CZ" sz="1800" dirty="0"/>
              <a:t>splnění jednoho z cílů Green </a:t>
            </a:r>
            <a:r>
              <a:rPr lang="cs-CZ" sz="1800" dirty="0" err="1"/>
              <a:t>Dealu</a:t>
            </a:r>
            <a:r>
              <a:rPr lang="cs-CZ" sz="1800" dirty="0"/>
              <a:t> – </a:t>
            </a:r>
            <a:r>
              <a:rPr lang="cs-CZ" sz="2000" b="1" dirty="0"/>
              <a:t>zvýšení cen elektřiny v Evropě      </a:t>
            </a:r>
          </a:p>
          <a:p>
            <a:pPr>
              <a:buFont typeface="Wingdings" panose="05000000000000000000" pitchFamily="2" charset="2"/>
              <a:buChar char="§"/>
            </a:pPr>
            <a:r>
              <a:rPr lang="cs-CZ" sz="1800" b="1" dirty="0"/>
              <a:t>?</a:t>
            </a:r>
            <a:r>
              <a:rPr lang="cs-CZ" sz="1800" dirty="0"/>
              <a:t> Green </a:t>
            </a:r>
            <a:r>
              <a:rPr lang="cs-CZ" sz="1800" dirty="0" err="1"/>
              <a:t>Deal</a:t>
            </a:r>
            <a:r>
              <a:rPr lang="cs-CZ" sz="1800" dirty="0"/>
              <a:t> jako </a:t>
            </a:r>
            <a:r>
              <a:rPr lang="cs-CZ" sz="2000" b="1" dirty="0"/>
              <a:t>příležitost ke zchudnutí a záv</a:t>
            </a:r>
            <a:r>
              <a:rPr lang="cs-CZ" sz="1800" b="1" dirty="0"/>
              <a:t>islosti</a:t>
            </a:r>
            <a:r>
              <a:rPr lang="cs-CZ" sz="1800" dirty="0"/>
              <a:t> (příležitost budovat </a:t>
            </a:r>
            <a:r>
              <a:rPr lang="cs-CZ" sz="1800" i="1" dirty="0"/>
              <a:t>„prvobytně pospolnou </a:t>
            </a:r>
            <a:r>
              <a:rPr lang="cs-CZ" sz="1800" i="1" dirty="0" err="1"/>
              <a:t>bezuhlíkovou</a:t>
            </a:r>
            <a:r>
              <a:rPr lang="cs-CZ" sz="1800" i="1" dirty="0"/>
              <a:t> společnost“ </a:t>
            </a:r>
            <a:r>
              <a:rPr lang="cs-CZ" sz="1800" dirty="0"/>
              <a:t>– </a:t>
            </a:r>
            <a:r>
              <a:rPr lang="cs-CZ" sz="2000" b="1" dirty="0"/>
              <a:t>místo Průmyslu 4.0 či 5.0 </a:t>
            </a:r>
            <a:r>
              <a:rPr lang="cs-CZ" sz="2000" b="1" dirty="0" err="1"/>
              <a:t>deindustrializace</a:t>
            </a:r>
            <a:r>
              <a:rPr lang="cs-CZ" sz="1800" dirty="0"/>
              <a:t>)</a:t>
            </a:r>
            <a:r>
              <a:rPr lang="cs-CZ" sz="1800" i="1" dirty="0"/>
              <a:t>     </a:t>
            </a:r>
            <a:r>
              <a:rPr lang="cs-CZ" sz="1800" dirty="0"/>
              <a:t>vs. projekty jako </a:t>
            </a:r>
            <a:r>
              <a:rPr lang="cs-CZ" sz="1800" i="1" dirty="0"/>
              <a:t>Nová dohoda </a:t>
            </a:r>
            <a:r>
              <a:rPr lang="cs-CZ" sz="1800" dirty="0"/>
              <a:t>(Green New </a:t>
            </a:r>
            <a:r>
              <a:rPr lang="cs-CZ" sz="1800" dirty="0" err="1"/>
              <a:t>Deal</a:t>
            </a:r>
            <a:r>
              <a:rPr lang="cs-CZ" sz="1800" dirty="0"/>
              <a:t> pro ČR) </a:t>
            </a:r>
          </a:p>
          <a:p>
            <a:pPr>
              <a:buFont typeface="Wingdings" panose="05000000000000000000" pitchFamily="2" charset="2"/>
              <a:buChar char="§"/>
            </a:pPr>
            <a:r>
              <a:rPr lang="cs-CZ" sz="1800" b="1" dirty="0"/>
              <a:t>?</a:t>
            </a:r>
            <a:r>
              <a:rPr lang="cs-CZ" sz="1800" dirty="0"/>
              <a:t> </a:t>
            </a:r>
            <a:r>
              <a:rPr lang="cs-CZ" sz="2000" b="1" dirty="0"/>
              <a:t>konflikt na Ukrajině 2022-? </a:t>
            </a:r>
            <a:r>
              <a:rPr lang="cs-CZ" sz="1800" dirty="0"/>
              <a:t>(fundamentální a dlouhodobé dopady politické i ekonomické), </a:t>
            </a:r>
            <a:r>
              <a:rPr lang="cs-CZ" sz="1800" b="1" dirty="0"/>
              <a:t>? modifikace či konec vizí evropského projektu Green </a:t>
            </a:r>
            <a:r>
              <a:rPr lang="cs-CZ" sz="1800" b="1" dirty="0" err="1"/>
              <a:t>Deal</a:t>
            </a:r>
            <a:endParaRPr lang="cs-CZ" sz="1800" b="1" dirty="0"/>
          </a:p>
          <a:p>
            <a:pPr>
              <a:buFont typeface="Wingdings" panose="05000000000000000000" pitchFamily="2" charset="2"/>
              <a:buChar char="§"/>
            </a:pPr>
            <a:endParaRPr lang="cs-CZ" sz="2000" b="1" dirty="0"/>
          </a:p>
        </p:txBody>
      </p:sp>
    </p:spTree>
    <p:extLst>
      <p:ext uri="{BB962C8B-B14F-4D97-AF65-F5344CB8AC3E}">
        <p14:creationId xmlns:p14="http://schemas.microsoft.com/office/powerpoint/2010/main" val="39166811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C2D180-230A-4D98-9F00-66B439087EE9}"/>
              </a:ext>
            </a:extLst>
          </p:cNvPr>
          <p:cNvSpPr>
            <a:spLocks noGrp="1"/>
          </p:cNvSpPr>
          <p:nvPr>
            <p:ph type="title"/>
          </p:nvPr>
        </p:nvSpPr>
        <p:spPr>
          <a:xfrm>
            <a:off x="457200" y="260648"/>
            <a:ext cx="8229600" cy="720080"/>
          </a:xfrm>
        </p:spPr>
        <p:txBody>
          <a:bodyPr>
            <a:noAutofit/>
          </a:bodyPr>
          <a:lstStyle/>
          <a:p>
            <a:r>
              <a:rPr lang="cs-CZ" sz="4000" b="1" dirty="0">
                <a:solidFill>
                  <a:srgbClr val="002060"/>
                </a:solidFill>
              </a:rPr>
              <a:t>Projekt Velkého resetu </a:t>
            </a:r>
          </a:p>
        </p:txBody>
      </p:sp>
      <p:sp>
        <p:nvSpPr>
          <p:cNvPr id="3" name="Zástupný obsah 2">
            <a:extLst>
              <a:ext uri="{FF2B5EF4-FFF2-40B4-BE49-F238E27FC236}">
                <a16:creationId xmlns:a16="http://schemas.microsoft.com/office/drawing/2014/main" id="{163CE16C-224F-4141-B5ED-ED038A6B2614}"/>
              </a:ext>
            </a:extLst>
          </p:cNvPr>
          <p:cNvSpPr>
            <a:spLocks noGrp="1"/>
          </p:cNvSpPr>
          <p:nvPr>
            <p:ph idx="1"/>
          </p:nvPr>
        </p:nvSpPr>
        <p:spPr>
          <a:xfrm>
            <a:off x="179512" y="1124744"/>
            <a:ext cx="8712968" cy="5688633"/>
          </a:xfrm>
        </p:spPr>
        <p:txBody>
          <a:bodyPr>
            <a:noAutofit/>
          </a:bodyPr>
          <a:lstStyle/>
          <a:p>
            <a:pPr>
              <a:buFont typeface="Wingdings" panose="05000000000000000000" pitchFamily="2" charset="2"/>
              <a:buChar char="§"/>
            </a:pPr>
            <a:r>
              <a:rPr lang="cs-CZ" sz="2000" dirty="0"/>
              <a:t>K. </a:t>
            </a:r>
            <a:r>
              <a:rPr lang="cs-CZ" sz="2000" dirty="0" err="1"/>
              <a:t>Schwab</a:t>
            </a:r>
            <a:r>
              <a:rPr lang="cs-CZ" sz="2000" dirty="0"/>
              <a:t> (šéf </a:t>
            </a:r>
            <a:r>
              <a:rPr lang="cs-CZ" sz="2000" dirty="0" err="1"/>
              <a:t>World</a:t>
            </a:r>
            <a:r>
              <a:rPr lang="cs-CZ" sz="2000" dirty="0"/>
              <a:t> </a:t>
            </a:r>
            <a:r>
              <a:rPr lang="cs-CZ" sz="2000" dirty="0" err="1"/>
              <a:t>Economic</a:t>
            </a:r>
            <a:r>
              <a:rPr lang="cs-CZ" sz="2000" dirty="0"/>
              <a:t> </a:t>
            </a:r>
            <a:r>
              <a:rPr lang="cs-CZ" sz="2000" dirty="0" err="1"/>
              <a:t>Forum</a:t>
            </a:r>
            <a:r>
              <a:rPr lang="cs-CZ" sz="2000" dirty="0"/>
              <a:t>) a další globalisté</a:t>
            </a:r>
          </a:p>
          <a:p>
            <a:pPr>
              <a:buFont typeface="Wingdings" panose="05000000000000000000" pitchFamily="2" charset="2"/>
              <a:buChar char="§"/>
            </a:pPr>
            <a:r>
              <a:rPr lang="cs-CZ" sz="2400" b="1" dirty="0"/>
              <a:t>tři hlavní pilíře </a:t>
            </a:r>
            <a:r>
              <a:rPr lang="cs-CZ" sz="2400" dirty="0"/>
              <a:t>Velkého resetu</a:t>
            </a:r>
          </a:p>
          <a:p>
            <a:pPr lvl="1">
              <a:buFont typeface="Wingdings" panose="05000000000000000000" pitchFamily="2" charset="2"/>
              <a:buChar char="§"/>
            </a:pPr>
            <a:r>
              <a:rPr lang="cs-CZ" sz="2000" b="1" dirty="0"/>
              <a:t>nasměrování trhů k spravedlivějším výsledkům</a:t>
            </a:r>
          </a:p>
          <a:p>
            <a:pPr lvl="1">
              <a:buFont typeface="Wingdings" panose="05000000000000000000" pitchFamily="2" charset="2"/>
              <a:buChar char="§"/>
            </a:pPr>
            <a:r>
              <a:rPr lang="cs-CZ" sz="2000" b="1" dirty="0"/>
              <a:t>sdílené cíle </a:t>
            </a:r>
            <a:r>
              <a:rPr lang="cs-CZ" sz="2000" b="1" i="1" dirty="0"/>
              <a:t>„zelených“ </a:t>
            </a:r>
            <a:r>
              <a:rPr lang="cs-CZ" sz="2000" b="1" dirty="0"/>
              <a:t>investic </a:t>
            </a:r>
            <a:r>
              <a:rPr lang="cs-CZ" sz="2000" dirty="0"/>
              <a:t>(tzv. zelený úděl má spolknout cca polovinu rozpočtu EU, </a:t>
            </a:r>
            <a:r>
              <a:rPr lang="cs-CZ" sz="2000" b="1" dirty="0"/>
              <a:t>? pomoc planetě anebo Německu </a:t>
            </a:r>
            <a:r>
              <a:rPr lang="cs-CZ" sz="2000" dirty="0"/>
              <a:t>–</a:t>
            </a:r>
            <a:r>
              <a:rPr lang="cs-CZ" sz="2000" b="1" dirty="0"/>
              <a:t> </a:t>
            </a:r>
            <a:r>
              <a:rPr lang="cs-CZ" sz="2000" dirty="0"/>
              <a:t>přes počáteční obrovské náklady mají obrovské trhy ovládnout německé technologie)</a:t>
            </a:r>
          </a:p>
          <a:p>
            <a:pPr lvl="1">
              <a:buFont typeface="Wingdings" panose="05000000000000000000" pitchFamily="2" charset="2"/>
              <a:buChar char="§"/>
            </a:pPr>
            <a:r>
              <a:rPr lang="cs-CZ" sz="2000" b="1" dirty="0"/>
              <a:t>zužitkování 4IR k podpoře veřejného blaha, zejména řešením zdravotních a sociálních výzev</a:t>
            </a:r>
          </a:p>
          <a:p>
            <a:pPr>
              <a:buFont typeface="Wingdings" panose="05000000000000000000" pitchFamily="2" charset="2"/>
              <a:buChar char="§"/>
            </a:pPr>
            <a:r>
              <a:rPr lang="cs-CZ" sz="2000" dirty="0"/>
              <a:t>dle </a:t>
            </a:r>
            <a:r>
              <a:rPr lang="cs-CZ" sz="2000" dirty="0" err="1"/>
              <a:t>Schwab</a:t>
            </a:r>
            <a:r>
              <a:rPr lang="cs-CZ" sz="2000" dirty="0"/>
              <a:t>, K.: </a:t>
            </a:r>
            <a:r>
              <a:rPr lang="cs-CZ" sz="2000" i="1" dirty="0" err="1"/>
              <a:t>The</a:t>
            </a:r>
            <a:r>
              <a:rPr lang="cs-CZ" sz="2000" i="1" dirty="0"/>
              <a:t> </a:t>
            </a:r>
            <a:r>
              <a:rPr lang="cs-CZ" sz="2000" i="1" dirty="0" err="1"/>
              <a:t>Fourth</a:t>
            </a:r>
            <a:r>
              <a:rPr lang="cs-CZ" sz="2000" i="1" dirty="0"/>
              <a:t> </a:t>
            </a:r>
            <a:r>
              <a:rPr lang="cs-CZ" sz="2000" i="1" dirty="0" err="1"/>
              <a:t>Industrial</a:t>
            </a:r>
            <a:r>
              <a:rPr lang="cs-CZ" sz="2000" i="1" dirty="0"/>
              <a:t> </a:t>
            </a:r>
            <a:r>
              <a:rPr lang="cs-CZ" sz="2000" i="1" dirty="0" err="1"/>
              <a:t>Revolution</a:t>
            </a:r>
            <a:r>
              <a:rPr lang="cs-CZ" sz="2000" i="1" dirty="0"/>
              <a:t>.</a:t>
            </a:r>
            <a:r>
              <a:rPr lang="cs-CZ" sz="2000" dirty="0"/>
              <a:t> New York, </a:t>
            </a:r>
            <a:r>
              <a:rPr lang="cs-CZ" sz="2000" dirty="0" err="1"/>
              <a:t>Crown</a:t>
            </a:r>
            <a:r>
              <a:rPr lang="cs-CZ" sz="2000" dirty="0"/>
              <a:t> Business 2017: </a:t>
            </a:r>
            <a:r>
              <a:rPr lang="cs-CZ" sz="2400" b="1" dirty="0"/>
              <a:t>4IR = digitální </a:t>
            </a:r>
            <a:r>
              <a:rPr lang="cs-CZ" sz="2400" b="1" i="1" dirty="0"/>
              <a:t>„Velký bratr“</a:t>
            </a:r>
            <a:r>
              <a:rPr lang="cs-CZ" sz="2000" dirty="0"/>
              <a:t>, který na všechny permanentně dohlíží v zájmu liberálního tzv. Dobra, dnes doplněno</a:t>
            </a:r>
            <a:r>
              <a:rPr lang="cs-CZ" sz="2000" b="1" dirty="0"/>
              <a:t> diktátem politické ekologie</a:t>
            </a:r>
            <a:r>
              <a:rPr lang="cs-CZ" sz="2000" dirty="0"/>
              <a:t> a </a:t>
            </a:r>
            <a:r>
              <a:rPr lang="cs-CZ" sz="2000" b="1" dirty="0"/>
              <a:t>vynucenou digitalizací všech a všeho pod záminkou pandemie  </a:t>
            </a:r>
          </a:p>
          <a:p>
            <a:pPr>
              <a:buFont typeface="Wingdings" panose="05000000000000000000" pitchFamily="2" charset="2"/>
              <a:buChar char="§"/>
            </a:pPr>
            <a:r>
              <a:rPr lang="cs-CZ" sz="2000" dirty="0"/>
              <a:t>dle </a:t>
            </a:r>
            <a:r>
              <a:rPr lang="cs-CZ" sz="2000" dirty="0" err="1"/>
              <a:t>Schwab</a:t>
            </a:r>
            <a:r>
              <a:rPr lang="cs-CZ" sz="2000" dirty="0"/>
              <a:t>, K., </a:t>
            </a:r>
            <a:r>
              <a:rPr lang="cs-CZ" sz="2000" dirty="0" err="1"/>
              <a:t>Malleret</a:t>
            </a:r>
            <a:r>
              <a:rPr lang="cs-CZ" sz="2000" dirty="0"/>
              <a:t>, T.: </a:t>
            </a:r>
            <a:r>
              <a:rPr lang="cs-CZ" sz="2000" i="1" dirty="0"/>
              <a:t>Covid-19: </a:t>
            </a:r>
            <a:r>
              <a:rPr lang="cs-CZ" sz="2000" i="1" dirty="0" err="1"/>
              <a:t>The</a:t>
            </a:r>
            <a:r>
              <a:rPr lang="cs-CZ" sz="2000" i="1" dirty="0"/>
              <a:t> Great Reset. </a:t>
            </a:r>
            <a:r>
              <a:rPr lang="cs-CZ" sz="2000" dirty="0"/>
              <a:t>Zürich, ISBN Agentur </a:t>
            </a:r>
            <a:r>
              <a:rPr lang="cs-CZ" sz="2000" dirty="0" err="1"/>
              <a:t>Schweiz</a:t>
            </a:r>
            <a:r>
              <a:rPr lang="cs-CZ" sz="2000" dirty="0"/>
              <a:t> 2020: </a:t>
            </a:r>
            <a:r>
              <a:rPr lang="cs-CZ" sz="2400" b="1" dirty="0"/>
              <a:t>svět se nikdy nevrátí ke stavu před COVID-19</a:t>
            </a:r>
            <a:r>
              <a:rPr lang="cs-CZ" sz="2400" dirty="0"/>
              <a:t> </a:t>
            </a:r>
            <a:r>
              <a:rPr lang="cs-CZ" sz="2000" dirty="0"/>
              <a:t>– nastal historický okamžik  </a:t>
            </a:r>
            <a:r>
              <a:rPr lang="cs-CZ" sz="2000" i="1" dirty="0"/>
              <a:t>„nejen pro boj proti viru, ale i pro formování systému pro post-</a:t>
            </a:r>
            <a:r>
              <a:rPr lang="cs-CZ" sz="2000" i="1" dirty="0" err="1"/>
              <a:t>koronavirovou</a:t>
            </a:r>
            <a:r>
              <a:rPr lang="cs-CZ" sz="2000" i="1" dirty="0"/>
              <a:t> éru“,</a:t>
            </a:r>
            <a:r>
              <a:rPr lang="cs-CZ" sz="2000" dirty="0"/>
              <a:t> </a:t>
            </a:r>
            <a:r>
              <a:rPr lang="cs-CZ" sz="2400" b="1" dirty="0"/>
              <a:t>nový kabát staré </a:t>
            </a:r>
            <a:r>
              <a:rPr lang="cs-CZ" sz="2400" b="1" dirty="0" err="1"/>
              <a:t>globalistické</a:t>
            </a:r>
            <a:r>
              <a:rPr lang="cs-CZ" sz="2400" b="1" dirty="0"/>
              <a:t> agendy</a:t>
            </a:r>
          </a:p>
        </p:txBody>
      </p:sp>
    </p:spTree>
    <p:extLst>
      <p:ext uri="{BB962C8B-B14F-4D97-AF65-F5344CB8AC3E}">
        <p14:creationId xmlns:p14="http://schemas.microsoft.com/office/powerpoint/2010/main" val="27985114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7C3541C-10C9-40A4-BAB0-59CE4BC12807}"/>
              </a:ext>
            </a:extLst>
          </p:cNvPr>
          <p:cNvSpPr>
            <a:spLocks noGrp="1"/>
          </p:cNvSpPr>
          <p:nvPr>
            <p:ph idx="1"/>
          </p:nvPr>
        </p:nvSpPr>
        <p:spPr>
          <a:xfrm>
            <a:off x="179512" y="404664"/>
            <a:ext cx="8640960" cy="6453336"/>
          </a:xfrm>
        </p:spPr>
        <p:txBody>
          <a:bodyPr>
            <a:normAutofit/>
          </a:bodyPr>
          <a:lstStyle/>
          <a:p>
            <a:pPr>
              <a:buFont typeface="Wingdings" panose="05000000000000000000" pitchFamily="2" charset="2"/>
              <a:buChar char="§"/>
            </a:pPr>
            <a:r>
              <a:rPr lang="cs-CZ" sz="2400" dirty="0">
                <a:effectLst/>
                <a:latin typeface="+mn-lt"/>
                <a:ea typeface="Times New Roman" panose="02020603050405020304" pitchFamily="18" charset="0"/>
              </a:rPr>
              <a:t>dle </a:t>
            </a:r>
            <a:r>
              <a:rPr lang="cs-CZ" sz="2400" dirty="0" err="1">
                <a:effectLst/>
                <a:latin typeface="+mn-lt"/>
                <a:ea typeface="Times New Roman" panose="02020603050405020304" pitchFamily="18" charset="0"/>
              </a:rPr>
              <a:t>Sušová-Salminen</a:t>
            </a:r>
            <a:r>
              <a:rPr lang="cs-CZ" sz="2400" dirty="0">
                <a:effectLst/>
                <a:latin typeface="+mn-lt"/>
                <a:ea typeface="Times New Roman" panose="02020603050405020304" pitchFamily="18" charset="0"/>
              </a:rPr>
              <a:t>, V., Švihlíková, I. (</a:t>
            </a:r>
            <a:r>
              <a:rPr lang="cs-CZ" sz="2400" dirty="0" err="1">
                <a:effectLst/>
                <a:latin typeface="+mn-lt"/>
                <a:ea typeface="Times New Roman" panose="02020603050405020304" pitchFamily="18" charset="0"/>
              </a:rPr>
              <a:t>eds</a:t>
            </a:r>
            <a:r>
              <a:rPr lang="cs-CZ" sz="2400" dirty="0">
                <a:effectLst/>
                <a:latin typeface="+mn-lt"/>
                <a:ea typeface="Times New Roman" panose="02020603050405020304" pitchFamily="18" charset="0"/>
              </a:rPr>
              <a:t>.): </a:t>
            </a:r>
            <a:r>
              <a:rPr lang="cs-CZ" sz="2400" i="1" dirty="0">
                <a:effectLst/>
                <a:latin typeface="+mn-lt"/>
                <a:ea typeface="Times New Roman" panose="02020603050405020304" pitchFamily="18" charset="0"/>
              </a:rPr>
              <a:t>Pandemie covid-19: Konec neoliberální globalizace?</a:t>
            </a:r>
            <a:r>
              <a:rPr lang="cs-CZ" sz="2400" dirty="0">
                <a:effectLst/>
                <a:latin typeface="+mn-lt"/>
                <a:ea typeface="Times New Roman" panose="02020603050405020304" pitchFamily="18" charset="0"/>
              </a:rPr>
              <a:t> Praha, Argument OVIA 2020 </a:t>
            </a:r>
            <a:endParaRPr lang="cs-CZ" sz="2400" dirty="0">
              <a:effectLst/>
              <a:ea typeface="Times New Roman" panose="02020603050405020304" pitchFamily="18" charset="0"/>
            </a:endParaRPr>
          </a:p>
          <a:p>
            <a:pPr lvl="1">
              <a:buFont typeface="Wingdings" panose="05000000000000000000" pitchFamily="2" charset="2"/>
              <a:buChar char="§"/>
            </a:pPr>
            <a:r>
              <a:rPr lang="cs-CZ" sz="1800" i="1" dirty="0">
                <a:effectLst/>
                <a:ea typeface="Times New Roman" panose="02020603050405020304" pitchFamily="18" charset="0"/>
              </a:rPr>
              <a:t>„… K. </a:t>
            </a:r>
            <a:r>
              <a:rPr lang="cs-CZ" sz="1800" i="1" dirty="0" err="1">
                <a:effectLst/>
                <a:ea typeface="Times New Roman" panose="02020603050405020304" pitchFamily="18" charset="0"/>
              </a:rPr>
              <a:t>Schwab</a:t>
            </a:r>
            <a:r>
              <a:rPr lang="cs-CZ" sz="1800" i="1" dirty="0">
                <a:effectLst/>
                <a:ea typeface="Times New Roman" panose="02020603050405020304" pitchFamily="18" charset="0"/>
              </a:rPr>
              <a:t> … tvrdí, že neoliberalismus je na konci s dechem a že musí dojít ke kvalitativní změně, kterou on nazývá </a:t>
            </a:r>
            <a:r>
              <a:rPr lang="cs-CZ" sz="1800" b="1" i="1" dirty="0">
                <a:effectLst/>
                <a:ea typeface="Times New Roman" panose="02020603050405020304" pitchFamily="18" charset="0"/>
              </a:rPr>
              <a:t>„</a:t>
            </a:r>
            <a:r>
              <a:rPr lang="cs-CZ" sz="1800" b="1" i="1" dirty="0" err="1">
                <a:effectLst/>
                <a:ea typeface="Times New Roman" panose="02020603050405020304" pitchFamily="18" charset="0"/>
              </a:rPr>
              <a:t>great</a:t>
            </a:r>
            <a:r>
              <a:rPr lang="cs-CZ" sz="1800" b="1" i="1" dirty="0">
                <a:effectLst/>
                <a:ea typeface="Times New Roman" panose="02020603050405020304" pitchFamily="18" charset="0"/>
              </a:rPr>
              <a:t> reset“</a:t>
            </a:r>
            <a:r>
              <a:rPr lang="cs-CZ" sz="1800" i="1" dirty="0">
                <a:effectLst/>
                <a:ea typeface="Times New Roman" panose="02020603050405020304" pitchFamily="18" charset="0"/>
              </a:rPr>
              <a:t>. </a:t>
            </a:r>
            <a:r>
              <a:rPr lang="cs-CZ" sz="2000" b="1" i="1" dirty="0">
                <a:effectLst/>
                <a:ea typeface="Times New Roman" panose="02020603050405020304" pitchFamily="18" charset="0"/>
              </a:rPr>
              <a:t>Základní myšlenka otevření nové kapitoly v dějinách lidstva je, že se musí vypnout motor, přeskupit síly a opět nastartovat</a:t>
            </a:r>
            <a:r>
              <a:rPr lang="cs-CZ" sz="1800" i="1" dirty="0">
                <a:effectLst/>
                <a:ea typeface="Times New Roman" panose="02020603050405020304" pitchFamily="18" charset="0"/>
              </a:rPr>
              <a:t>. Zvýšenou pozornost musí vyvolat, že se přitom explicitně odvolává na </a:t>
            </a:r>
            <a:r>
              <a:rPr lang="cs-CZ" sz="1800" i="1" dirty="0" err="1">
                <a:effectLst/>
                <a:ea typeface="Times New Roman" panose="02020603050405020304" pitchFamily="18" charset="0"/>
              </a:rPr>
              <a:t>koronavirovou</a:t>
            </a:r>
            <a:r>
              <a:rPr lang="cs-CZ" sz="1800" i="1" dirty="0">
                <a:effectLst/>
                <a:ea typeface="Times New Roman" panose="02020603050405020304" pitchFamily="18" charset="0"/>
              </a:rPr>
              <a:t> pandemii … </a:t>
            </a:r>
            <a:r>
              <a:rPr lang="cs-CZ" sz="1800" i="1" dirty="0" err="1">
                <a:effectLst/>
                <a:ea typeface="Times New Roman" panose="02020603050405020304" pitchFamily="18" charset="0"/>
              </a:rPr>
              <a:t>Schwabův</a:t>
            </a:r>
            <a:r>
              <a:rPr lang="cs-CZ" sz="1800" i="1" dirty="0">
                <a:effectLst/>
                <a:ea typeface="Times New Roman" panose="02020603050405020304" pitchFamily="18" charset="0"/>
              </a:rPr>
              <a:t> recept nezpochybňuje postavení mocenských elit a vedoucí roli kapitálu, jen obojí staví do nového, centralizovaného globálního rámce … Jinak vyjádřeno: </a:t>
            </a:r>
            <a:r>
              <a:rPr lang="cs-CZ" sz="2000" b="1" i="1" dirty="0">
                <a:effectLst/>
                <a:ea typeface="Times New Roman" panose="02020603050405020304" pitchFamily="18" charset="0"/>
              </a:rPr>
              <a:t>nový start budou dělat ti stejní lidé, ty stejné zájmové skupiny, ty stejné partaje a ty stejné nadnárodní instituce, které mají nynější globální průšvih na svědomí, jen s rozšířenými pravomocemi ke kontrole resetovaného systému</a:t>
            </a:r>
            <a:r>
              <a:rPr lang="cs-CZ" sz="2000" i="1" dirty="0">
                <a:effectLst/>
                <a:ea typeface="Times New Roman" panose="02020603050405020304" pitchFamily="18" charset="0"/>
              </a:rPr>
              <a:t> </a:t>
            </a:r>
            <a:r>
              <a:rPr lang="cs-CZ" sz="1800" i="1" dirty="0">
                <a:effectLst/>
                <a:ea typeface="Times New Roman" panose="02020603050405020304" pitchFamily="18" charset="0"/>
              </a:rPr>
              <a:t>…“ </a:t>
            </a:r>
            <a:r>
              <a:rPr lang="cs-CZ" sz="1800" dirty="0">
                <a:effectLst/>
                <a:ea typeface="Times New Roman" panose="02020603050405020304" pitchFamily="18" charset="0"/>
              </a:rPr>
              <a:t>(P. </a:t>
            </a:r>
            <a:r>
              <a:rPr lang="cs-CZ" sz="1800" dirty="0" err="1">
                <a:effectLst/>
                <a:ea typeface="Times New Roman" panose="02020603050405020304" pitchFamily="18" charset="0"/>
              </a:rPr>
              <a:t>Schnur</a:t>
            </a:r>
            <a:r>
              <a:rPr lang="cs-CZ" sz="1800" dirty="0">
                <a:effectLst/>
                <a:ea typeface="Times New Roman" panose="02020603050405020304" pitchFamily="18" charset="0"/>
              </a:rPr>
              <a:t>, s. 82) </a:t>
            </a:r>
          </a:p>
          <a:p>
            <a:pPr lvl="1">
              <a:buFont typeface="Wingdings" panose="05000000000000000000" pitchFamily="2" charset="2"/>
              <a:buChar char="§"/>
            </a:pPr>
            <a:r>
              <a:rPr lang="cs-CZ" sz="1800" i="1" dirty="0">
                <a:effectLst/>
                <a:ea typeface="Times New Roman" panose="02020603050405020304" pitchFamily="18" charset="0"/>
              </a:rPr>
              <a:t>„Pandemie opět ukázala zásadní slabiny liberálního státu. Nejsou ničím novým, ale pandemií získávají mnohem konkrétnější podobu. Soustředím se na následující pohyby, které mají svoji příčinu v liberálním státu, ale které se čím dál tím silněji vůči němu obracejí: </a:t>
            </a:r>
            <a:r>
              <a:rPr lang="cs-CZ" sz="2000" b="1" i="1" dirty="0">
                <a:effectLst/>
                <a:ea typeface="Times New Roman" panose="02020603050405020304" pitchFamily="18" charset="0"/>
              </a:rPr>
              <a:t>vláda nadnárodních korporací, digitalizace ekonomiky, veřejný dluh, </a:t>
            </a:r>
            <a:r>
              <a:rPr lang="cs-CZ" sz="2000" b="1" i="1" dirty="0" err="1">
                <a:effectLst/>
                <a:ea typeface="Times New Roman" panose="02020603050405020304" pitchFamily="18" charset="0"/>
              </a:rPr>
              <a:t>soudcokracie</a:t>
            </a:r>
            <a:r>
              <a:rPr lang="cs-CZ" sz="2000" b="1" i="1" dirty="0">
                <a:effectLst/>
                <a:ea typeface="Times New Roman" panose="02020603050405020304" pitchFamily="18" charset="0"/>
              </a:rPr>
              <a:t> a nedůvěra vůči elitám</a:t>
            </a:r>
            <a:r>
              <a:rPr lang="cs-CZ" sz="1800" i="1" dirty="0">
                <a:effectLst/>
                <a:ea typeface="Times New Roman" panose="02020603050405020304" pitchFamily="18" charset="0"/>
              </a:rPr>
              <a:t>“ </a:t>
            </a:r>
            <a:r>
              <a:rPr lang="cs-CZ" sz="1800" dirty="0">
                <a:effectLst/>
                <a:ea typeface="Times New Roman" panose="02020603050405020304" pitchFamily="18" charset="0"/>
              </a:rPr>
              <a:t>(P. </a:t>
            </a:r>
            <a:r>
              <a:rPr lang="cs-CZ" sz="1800" dirty="0" err="1">
                <a:effectLst/>
                <a:ea typeface="Times New Roman" panose="02020603050405020304" pitchFamily="18" charset="0"/>
              </a:rPr>
              <a:t>Drulák</a:t>
            </a:r>
            <a:r>
              <a:rPr lang="cs-CZ" sz="1800" dirty="0">
                <a:effectLst/>
                <a:ea typeface="Times New Roman" panose="02020603050405020304" pitchFamily="18" charset="0"/>
              </a:rPr>
              <a:t>, s. 40). </a:t>
            </a:r>
          </a:p>
          <a:p>
            <a:pPr lvl="1">
              <a:buFont typeface="Wingdings" panose="05000000000000000000" pitchFamily="2" charset="2"/>
              <a:buChar char="§"/>
            </a:pPr>
            <a:r>
              <a:rPr lang="cs-CZ" sz="1800" dirty="0">
                <a:effectLst/>
                <a:ea typeface="Times New Roman" panose="02020603050405020304" pitchFamily="18" charset="0"/>
              </a:rPr>
              <a:t>„V této situaci se </a:t>
            </a:r>
            <a:r>
              <a:rPr lang="cs-CZ" sz="2000" b="1" i="1" dirty="0">
                <a:effectLst/>
                <a:ea typeface="Times New Roman" panose="02020603050405020304" pitchFamily="18" charset="0"/>
              </a:rPr>
              <a:t>liberálně demokratický kapitalismus již neprojevuje jako fraška</a:t>
            </a:r>
            <a:r>
              <a:rPr lang="cs-CZ" sz="1800" dirty="0">
                <a:effectLst/>
                <a:ea typeface="Times New Roman" panose="02020603050405020304" pitchFamily="18" charset="0"/>
              </a:rPr>
              <a:t>, jak tomu bylo v době finanční krize roku 2008, nýbrž </a:t>
            </a:r>
            <a:r>
              <a:rPr lang="cs-CZ" sz="2000" b="1" i="1" dirty="0">
                <a:effectLst/>
                <a:ea typeface="Times New Roman" panose="02020603050405020304" pitchFamily="18" charset="0"/>
              </a:rPr>
              <a:t>má povahu tragédie</a:t>
            </a:r>
            <a:r>
              <a:rPr lang="cs-CZ" sz="1800" dirty="0">
                <a:effectLst/>
                <a:ea typeface="Times New Roman" panose="02020603050405020304" pitchFamily="18" charset="0"/>
              </a:rPr>
              <a:t>“ (M. Hauser, s. 103)</a:t>
            </a:r>
          </a:p>
          <a:p>
            <a:pPr algn="just">
              <a:buFont typeface="Wingdings" panose="05000000000000000000" pitchFamily="2" charset="2"/>
              <a:buChar char="§"/>
            </a:pPr>
            <a:endParaRPr lang="cs-CZ" sz="2200" dirty="0"/>
          </a:p>
        </p:txBody>
      </p:sp>
    </p:spTree>
    <p:extLst>
      <p:ext uri="{BB962C8B-B14F-4D97-AF65-F5344CB8AC3E}">
        <p14:creationId xmlns:p14="http://schemas.microsoft.com/office/powerpoint/2010/main" val="2719181112"/>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5860</TotalTime>
  <Words>25054</Words>
  <Application>Microsoft Office PowerPoint</Application>
  <PresentationFormat>Předvádění na obrazovce (4:3)</PresentationFormat>
  <Paragraphs>1207</Paragraphs>
  <Slides>147</Slides>
  <Notes>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147</vt:i4>
      </vt:variant>
    </vt:vector>
  </HeadingPairs>
  <TitlesOfParts>
    <vt:vector size="152" baseType="lpstr">
      <vt:lpstr>Arial</vt:lpstr>
      <vt:lpstr>Calibri</vt:lpstr>
      <vt:lpstr>Times New Roman</vt:lpstr>
      <vt:lpstr>Wingdings</vt:lpstr>
      <vt:lpstr>Motiv systému Office</vt:lpstr>
      <vt:lpstr>O inovacích (a 4.0) trochu jinak                      (provokativním a kritickým prizmatem makroekonomie, teorie cyklů, technologických revolucí i pandemií)                                         – prezentace a podklady k vybraným tématům kurzu 33F407 Management výzkumu a vývoje</vt:lpstr>
      <vt:lpstr>Problémové okruhy (na 90, resp.*180 minut)</vt:lpstr>
      <vt:lpstr>33F407 Sirůček (od LS 2017, průběžně aktualizováno)</vt:lpstr>
      <vt:lpstr>Proč o inovacích nepíší učebnice  standardní ekonomie? Je důležitý technologický pokrok? </vt:lpstr>
      <vt:lpstr>Doporučené minimum</vt:lpstr>
      <vt:lpstr>Problémy a omezení standardních ekonomických teorií </vt:lpstr>
      <vt:lpstr>Nové trendy makroekonomie              na počátku 21. století </vt:lpstr>
      <vt:lpstr>Prezentace aplikace PowerPoint</vt:lpstr>
      <vt:lpstr>Teorie růstu – historický pohled </vt:lpstr>
      <vt:lpstr>Prezentace aplikace PowerPoint</vt:lpstr>
      <vt:lpstr>„Staré“ a „nové“ teorie ekonomického růstu  (v rámci standardní ekonomie)</vt:lpstr>
      <vt:lpstr>Růst a ekonomická teorie inovací  dle Loužek, M.: Ekonomická teorie inovací. Politická ekonomie, 2023, č. 5 </vt:lpstr>
      <vt:lpstr>Proč je Západ posedlý inovacemi?  </vt:lpstr>
      <vt:lpstr>Doporučené minimum</vt:lpstr>
      <vt:lpstr>Inovace jako základ (post)moderního způsobu života</vt:lpstr>
      <vt:lpstr>Stadia hospodářského rozvoje ekonomik (podle Zprávy o globální konkurenceschopnosti 2017 World Economic Forum)</vt:lpstr>
      <vt:lpstr>Global Innovation Index 2022           (podle Global Innovation Index 2022: What is the future of Innovation-driven growth? Geneve, WIPO 2022)</vt:lpstr>
      <vt:lpstr>Nejkonkurenceschopnější ekonomiky (podle IMD World Competitiveness Ranking 2023) </vt:lpstr>
      <vt:lpstr>Inovace a cyklický vývoj</vt:lpstr>
      <vt:lpstr>Posedlost Západu inovacemi,             start-upy apod. </vt:lpstr>
      <vt:lpstr>Všudypřítomnost inovační rétoriky dle Liessmann, K. P.: Vzdělání jako provokace. Praha, Academia 2018 </vt:lpstr>
      <vt:lpstr>Stát jako hybatel inovací </vt:lpstr>
      <vt:lpstr>Inovace a udržitelnost  </vt:lpstr>
      <vt:lpstr>Jak lze inovace vymezit a rozdělit?</vt:lpstr>
      <vt:lpstr>Doporučené minimum</vt:lpstr>
      <vt:lpstr>Inovace – vymezení </vt:lpstr>
      <vt:lpstr>Inovace z hlediska měření inovační výkonnosti</vt:lpstr>
      <vt:lpstr>Inovace – členění </vt:lpstr>
      <vt:lpstr> Teorie vývoje J. A. Schumpetera      (1883–1950) </vt:lpstr>
      <vt:lpstr>Inovace dle Schumpetera </vt:lpstr>
      <vt:lpstr>Hnací síly inovací </vt:lpstr>
      <vt:lpstr>F. Valenta (1928–2002)</vt:lpstr>
      <vt:lpstr>Řády inovací dle Valenty</vt:lpstr>
      <vt:lpstr>Inovační řády – schéma  např. dle Švejda, P. a kol.: Základy inovačního podnikání. Praha, Asociace inovačního podnikání 2002, s. 26 </vt:lpstr>
      <vt:lpstr>Je fenomén 4.0 (či již 5.0) epochální změnou anebo další bublinou?  </vt:lpstr>
      <vt:lpstr>Doporučené minimum</vt:lpstr>
      <vt:lpstr>Technooptimistická hysterie 4.0 (či 5.0)</vt:lpstr>
      <vt:lpstr>Vymývání mozků 4.0 </vt:lpstr>
      <vt:lpstr>Digitální demence a kybernemoc dle Spitzer, M.: Digitální demence: Jak připravujeme sami sebe a naše děti o rozum. Brno, Host 2014 a Kybernemoc! Jak nám digitalizovaný život ničí zdraví. Brno, Host 2016</vt:lpstr>
      <vt:lpstr>Fráze, slogany a hesla 4.0 </vt:lpstr>
      <vt:lpstr>Tuzemská iniciativa i4.0</vt:lpstr>
      <vt:lpstr>Strategické iniciativy i4.0 </vt:lpstr>
      <vt:lpstr>Cíle a priority iniciativ i4.0</vt:lpstr>
      <vt:lpstr>Jak lze tzv. 4IR historicky a společensky zarámovat? </vt:lpstr>
      <vt:lpstr>Doporučené minimum</vt:lpstr>
      <vt:lpstr>Periodizace hospodářských aj. dějin</vt:lpstr>
      <vt:lpstr>Teorie sektorů </vt:lpstr>
      <vt:lpstr>Iluze postindustriální společnosti                  versus realita deindustrializace </vt:lpstr>
      <vt:lpstr>Teorie transformace kapitalismu </vt:lpstr>
      <vt:lpstr>„Staré“ teorie transformace kapitalismu</vt:lpstr>
      <vt:lpstr>„Nové“ teorie transformace kapitalismu</vt:lpstr>
      <vt:lpstr>Fráze znalostní společnosti</vt:lpstr>
      <vt:lpstr>Karikatura informační společnosti dle Klaus, V.: Zánik myšlení. Lidové noviny, 8. 4. 2022, s. 11  </vt:lpstr>
      <vt:lpstr>Koncept kapitalismu sledovacího  dle Zuboffová, S.: Věk kapitalismu dohledu: Boj o budoucnost lidstva u nové hranice moci. Praha, Argo 2022 </vt:lpstr>
      <vt:lpstr>Hledání tzv. nových ekonomik              (a tzv. nových ekonomií) </vt:lpstr>
      <vt:lpstr>Bublina nové ekonomiky (NE) 90. let  </vt:lpstr>
      <vt:lpstr>R. Richta (1924–1983) dle Sirůček, P.: Nové čtení Radovana Richty. Slaný, Melandrium 2023, resp. Praha, Institut české levice 2024 </vt:lpstr>
      <vt:lpstr>Je 4IR průmyslovou revolucí?                        V pořadí čtvrtou? </vt:lpstr>
      <vt:lpstr>Doporučené minimum</vt:lpstr>
      <vt:lpstr>Sled průmyslových,                                  resp. technologických revolucí (IR) – oficiální schémata </vt:lpstr>
      <vt:lpstr>Sled IR podle hlavního ideologa 4IR </vt:lpstr>
      <vt:lpstr>Technologie i4.0 = 3. nebo 4. revoluce?  </vt:lpstr>
      <vt:lpstr>Technologie i4.0 = 2. nebo 6. revoluce? </vt:lpstr>
      <vt:lpstr>Význam vývoje ICT   dle Floridi, L.: Čtvrtá průmyslová revoluce: Jak infosféra mění tvář lidské reality. Praha, Karolinum 2019</vt:lpstr>
      <vt:lpstr>Industriální historie prizmatem technologických změn I.                             (s vazbou na sled inovačních dlouhých K-vln)</vt:lpstr>
      <vt:lpstr>Industriální historie prizmatem technologických změn II.                             (s vazbou na sled inovačních dlouhých K-vln)</vt:lpstr>
      <vt:lpstr>Co je podstatou konceptu 4IR?             Je důležitý pro ČR i kdyby nešlo              o průmyslovou revoluci?   </vt:lpstr>
      <vt:lpstr>Doporučené minimum</vt:lpstr>
      <vt:lpstr>Podstata konceptu 4IR,                               resp. projektů a vizí i4.0 </vt:lpstr>
      <vt:lpstr>Technooptimistické přehlížení rizik</vt:lpstr>
      <vt:lpstr>Země mající profitovat z 4IR dle švýcarské banky UBS – žebříček zemí, které mají i4.0 v příštích 20 letech nejvíce využít ve svůj prospěch, průvodními jevy 4IR je zejména automatizace a robotizace, zohledněna je flexibilita pracovního trhu a zaměstnanců, připravenost vzdělávacího systému na nadcházející změny, odvětvová struktura ekonomiky, právní systém i ochranu soukromého vlastnictví</vt:lpstr>
      <vt:lpstr>Otevření řady otázek</vt:lpstr>
      <vt:lpstr>Význam procesů 4.0 pro ČR </vt:lpstr>
      <vt:lpstr>Strategické iniciativy</vt:lpstr>
      <vt:lpstr>Vize společnosti 4.0 a 5.0 </vt:lpstr>
      <vt:lpstr>Pátý civilizační zlom a vize společnosti 5.0                                        dle Staněk, P., Ivanová, P.: Štvrtá priemyslná revolúcia a piaty civilizačný zlom. Bratislava, Elita 2016, resp. Spoločnosť 5.0: Ekonomika budúcnosti? Bratislava, Wolters Cluwer 2017 </vt:lpstr>
      <vt:lpstr>Ambice ČR (a SR)  </vt:lpstr>
      <vt:lpstr>Splaskává bublina 4.0? Jaké jsou další etapy a perspektivy tzv. 4IR? </vt:lpstr>
      <vt:lpstr>Doporučené minimum</vt:lpstr>
      <vt:lpstr>Bublina 4.0 a bublina dot.com</vt:lpstr>
      <vt:lpstr>Splaskávání bubliny 4.0</vt:lpstr>
      <vt:lpstr>Problémy s identifikací nosných oborů („tahounů“) a zemí 4.0, resp. 5.0</vt:lpstr>
      <vt:lpstr>Snění o alternativních zdrojích          („zelené energetice“) versus fyzikální zákony   </vt:lpstr>
      <vt:lpstr>Zelená etapa 4.0, resp. 5.0 </vt:lpstr>
      <vt:lpstr>AI – byl vypuštěn džin z láhve?</vt:lpstr>
      <vt:lpstr>Tzv. alternativní zelené vize</vt:lpstr>
      <vt:lpstr>Decoupling jako další buzzword</vt:lpstr>
      <vt:lpstr>Jak se dostat do koblihy? dle Raworthová, K.: Ekonomie koblihy: Sedm způsobů ekonomického myšlení pro 21. století. Praha, IDEA 2020 </vt:lpstr>
      <vt:lpstr>Korona etapa 4.0 etc.</vt:lpstr>
      <vt:lpstr>Specifika krize doby kovidové </vt:lpstr>
      <vt:lpstr>Tzv. moderní monetární teorie</vt:lpstr>
      <vt:lpstr>Inflace v postkovidové době</vt:lpstr>
      <vt:lpstr>Přeformátovávání postkovidového světa a neoliberálníhi globalismu</vt:lpstr>
      <vt:lpstr>Vize evropského Průmyslu 5.0 dle Brequeová, M., De Nul, L., Petridis, A.: Industry 5.0: Towards a Sustainable, Human-Centric and Resilient European Industry. Luxembourg, Publications Office of the European Union 2021</vt:lpstr>
      <vt:lpstr>Nový Evropský program inovací  přijatý Evropskou komisí 5. 7. 2022</vt:lpstr>
      <vt:lpstr>Evropská digitální dekáda:               Digitální cíle pro rok 2030 </vt:lpstr>
      <vt:lpstr>Green Deal jako „velká příležitost“, ale pro koho?  </vt:lpstr>
      <vt:lpstr>Projekt Velkého resetu </vt:lpstr>
      <vt:lpstr>Prezentace aplikace PowerPoint</vt:lpstr>
      <vt:lpstr>Globální aliance Velkého resetu</vt:lpstr>
      <vt:lpstr>Vize WEF (Světové ekonomické fórum) Davos 2022</vt:lpstr>
      <vt:lpstr>Destrukce neoliberální globalizace</vt:lpstr>
      <vt:lpstr>Svět po globalizaci?</vt:lpstr>
      <vt:lpstr>Reglobalizace dle Benedikter, R., Gruberová, M., Koflerová, I. (eds.): Re-Globalization: New Frontiers of Political, Economic, and Social Globalization. London, Routledge 2022           </vt:lpstr>
      <vt:lpstr>„5R“ reglobalizace</vt:lpstr>
      <vt:lpstr>Konec anebo                                           změna podob globalizace?</vt:lpstr>
      <vt:lpstr>Existují alternativy?</vt:lpstr>
      <vt:lpstr>Lokalizace, participace, ekonomická demokracie                        dle Švihlíková, I.: Veřejná a participativní ekonomika. Praha, Vydáno vlastním nákladem autorky 2021</vt:lpstr>
      <vt:lpstr>Hledání vize pro ČR                                 v globálním kontextu</vt:lpstr>
      <vt:lpstr>Globální megatrendy I. </vt:lpstr>
      <vt:lpstr>Globální megatrendy II. </vt:lpstr>
      <vt:lpstr>Proměny globální ekonomické moci   historický a prediktivní přehled 15 největších světových ekonomik v několika milnících:             1980, 2000, 2022 a prognózy společnosti Goldman Sachs pro roky 2050 a 2075 dle https://www.visualcapitalist.com/top-economies-in-the-world-1980-2075</vt:lpstr>
      <vt:lpstr>Megahrozby  dle Roubini, N.: Megahrozby: Deset nebezpečí, kterým čelí lidstvo v 21. století, a zda je dokážeme překonat. Voznice, Leda 2023</vt:lpstr>
      <vt:lpstr>Svět není pouze Západ –              megatrendy 2022 prizmatem OIC                             (Organisation of Islamic Cooperation) dle https://www.refinitiv.com/perspectives/market-insights/what-are-the-global-megatrends-for-2022/ </vt:lpstr>
      <vt:lpstr>Islámské finance jako reakce na megatrendy? </vt:lpstr>
      <vt:lpstr>Základní principy islámských financí dle Weberová Babulíková, G.: Islámská ekonomie a bankovnictví. Brandýs nad Labem, Dar Ibn Rushd 2001</vt:lpstr>
      <vt:lpstr>Buddhistická ekonomie                                    dle Ščur, M. (ed.): Buddhistická ekonomie: Malá čítanka (nejen) pro kapitalisty. Červený Kostelec, Pavel Mervart 2022</vt:lpstr>
      <vt:lpstr>Kam dospěla tzv. revoluce 4.0?</vt:lpstr>
      <vt:lpstr>Lze inovacemi vysvětlit cyklický vývoj ekonomik? Jaký je sled                       dlouhých K-vln v industriální historii? </vt:lpstr>
      <vt:lpstr>Doporučené minimum</vt:lpstr>
      <vt:lpstr>Teorie hospodářských cyklů </vt:lpstr>
      <vt:lpstr>Rozvoj podle Schumpetera </vt:lpstr>
      <vt:lpstr>Inovační koncept dlouhých K-vln</vt:lpstr>
      <vt:lpstr>Chronologie dlouhých K-vln                  aneb industriální historie jako sled dlouhých K-vln</vt:lpstr>
      <vt:lpstr>Inovační logika dlouhých K-vln a z ní plynoucí sled IR (s využitím F. Valenty, R. Richty)  </vt:lpstr>
      <vt:lpstr>Korespondence sledu IR s průběhem dlouhých K-vln v industriální historii                        (s využitím N. D. Kondratěva, J. A. Schumpetera, F. Valenty)</vt:lpstr>
      <vt:lpstr>Jaké jsou charakteristiky dlouhých     K-vln? Co zůstává u inovační teorie dlouhých K-vln otevřené?  </vt:lpstr>
      <vt:lpstr>Doporučené minimum</vt:lpstr>
      <vt:lpstr>Mezníky zkoumání dlouhých vln</vt:lpstr>
      <vt:lpstr>Charakteristiky dlouhých K-vln</vt:lpstr>
      <vt:lpstr>Dlouhé K-vlny jako fenomén               nejen ekonomický</vt:lpstr>
      <vt:lpstr>Otevřené otázky inovační teorie dlouhých K-vln</vt:lpstr>
      <vt:lpstr>Kdy skončila IV. dlouhá K-vlny?                 Funguje instrumentarium dlouhých   K-vln i v postindustriální éře?  </vt:lpstr>
      <vt:lpstr>Doporučené minimum</vt:lpstr>
      <vt:lpstr>Magie V. (či VI., VII.) dlouhé K-vlny (1)</vt:lpstr>
      <vt:lpstr>Magie V. (či VI., VII.) dlouhé K-vlny (2)</vt:lpstr>
      <vt:lpstr>Magie V. (či VI., VII.) dlouhé K-vlny (3)</vt:lpstr>
      <vt:lpstr>Magie V. (či VI., VII.) dlouhé K-vlny (4)</vt:lpstr>
      <vt:lpstr>Magie V. (či VI., VII.) dlouhé K-vlny (5)</vt:lpstr>
      <vt:lpstr>Magie V. (či VI., VII.) dlouhé K-vlny (6)</vt:lpstr>
      <vt:lpstr>Globalizace ve světle dlouhých vln </vt:lpstr>
      <vt:lpstr>Globalizace (G) vývoje </vt:lpstr>
      <vt:lpstr>Kdo má prospěch z G? dle Rodrik, D.: The Globalization Paradox: Democracy and the Future of the World Economy. New York and London, W. W. Norton 2011  </vt:lpstr>
      <vt:lpstr>Rozpory a datování G </vt:lpstr>
      <vt:lpstr>Další prameny k inovacím, K-vlnám, futurologii, globalizaci, pandemii</vt:lpstr>
      <vt:lpstr>Další prameny k fenoménu 4.0, 5.0, digisvětu,                 technologickým aj. revolucím, ekonomii etc.</vt:lpstr>
      <vt:lpstr>Prezentace aplikace PowerPoint</vt:lpstr>
    </vt:vector>
  </TitlesOfParts>
  <Company>VŠE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Inovace </dc:title>
  <dc:creator>nobody</dc:creator>
  <cp:lastModifiedBy>Pavel Sirůček</cp:lastModifiedBy>
  <cp:revision>885</cp:revision>
  <cp:lastPrinted>2020-03-14T11:22:20Z</cp:lastPrinted>
  <dcterms:created xsi:type="dcterms:W3CDTF">2016-01-25T07:31:36Z</dcterms:created>
  <dcterms:modified xsi:type="dcterms:W3CDTF">2024-02-28T07:46:32Z</dcterms:modified>
</cp:coreProperties>
</file>