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Styl Středně sytá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21E4AEA4-8DFA-4A89-87EB-49C32662AFE0}" styleName="Střední styl 2 – zvýraznění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Střední styl 2 – zvýraznění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4" d="100"/>
          <a:sy n="74" d="100"/>
        </p:scale>
        <p:origin x="-105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Nadpis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17" name="Podnadpis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Klepnutím lze upravit styl předlohy podnadpisů.</a:t>
            </a:r>
            <a:endParaRPr kumimoji="0" lang="en-US"/>
          </a:p>
        </p:txBody>
      </p:sp>
      <p:sp>
        <p:nvSpPr>
          <p:cNvPr id="30" name="Zástupný symbol pro datum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7" name="Zástupný symbol pro číslo snímku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Klepnutím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Obdélník s odříznutým a zakulaceným jedním rohem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Pravoúhlý trojúhelník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Klepnutím na ikonu přidáte obrázek.</a:t>
            </a:r>
            <a:endParaRPr kumimoji="0" lang="en-US" dirty="0"/>
          </a:p>
        </p:txBody>
      </p:sp>
      <p:sp>
        <p:nvSpPr>
          <p:cNvPr id="10" name="Volný tvar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Volný tvar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Volný tvar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Volný tvar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Zástupný symbol pro nadpis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cs-CZ" smtClean="0"/>
              <a:t>Klepnutím lze upravit styl předlohy nadpisů.</a:t>
            </a:r>
            <a:endParaRPr kumimoji="0" lang="en-US"/>
          </a:p>
        </p:txBody>
      </p:sp>
      <p:sp>
        <p:nvSpPr>
          <p:cNvPr id="30" name="Zástupný symbol pro text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Klepnutím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D857457-7E8A-43B3-96B7-E012CBBFC7E5}" type="datetimeFigureOut">
              <a:rPr lang="cs-CZ" smtClean="0"/>
              <a:pPr/>
              <a:t>5.4.2009</a:t>
            </a:fld>
            <a:endParaRPr lang="cs-CZ"/>
          </a:p>
        </p:txBody>
      </p:sp>
      <p:sp>
        <p:nvSpPr>
          <p:cNvPr id="22" name="Zástupný symbol pro zápatí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18" name="Zástupný symbol pro číslo snímku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F8A43ADE-D9B9-4742-97E0-9A4E5AA6C343}" type="slidenum">
              <a:rPr lang="cs-CZ" smtClean="0"/>
              <a:pPr/>
              <a:t>‹#›</a:t>
            </a:fld>
            <a:endParaRPr lang="cs-CZ"/>
          </a:p>
        </p:txBody>
      </p:sp>
      <p:grpSp>
        <p:nvGrpSpPr>
          <p:cNvPr id="2" name="Skupina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Volný tvar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Volný tvar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7. přednáška</a:t>
            </a:r>
            <a:endParaRPr lang="cs-CZ" dirty="0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Systém MPL </a:t>
            </a:r>
            <a:r>
              <a:rPr lang="cs-CZ" dirty="0" err="1" smtClean="0"/>
              <a:t>for</a:t>
            </a:r>
            <a:r>
              <a:rPr lang="cs-CZ" dirty="0" smtClean="0"/>
              <a:t> Windows</a:t>
            </a:r>
            <a:endParaRPr lang="cs-CZ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BOUNDS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Specifikace horních a dolních mezí</a:t>
            </a:r>
          </a:p>
          <a:p>
            <a:pPr>
              <a:buNone/>
            </a:pPr>
            <a:r>
              <a:rPr lang="cs-CZ" i="1" dirty="0" smtClean="0"/>
              <a:t>JMENO[INDEX1,INDEX2,…]: proměnná ? konstanta;</a:t>
            </a:r>
          </a:p>
          <a:p>
            <a:pPr>
              <a:buNone/>
            </a:pPr>
            <a:endParaRPr lang="cs-CZ" i="1" dirty="0" smtClean="0"/>
          </a:p>
          <a:p>
            <a:pPr>
              <a:buNone/>
            </a:pPr>
            <a:r>
              <a:rPr lang="cs-CZ" i="1" dirty="0" smtClean="0"/>
              <a:t>BOUNDS</a:t>
            </a:r>
          </a:p>
          <a:p>
            <a:pPr>
              <a:buNone/>
            </a:pPr>
            <a:r>
              <a:rPr lang="cs-CZ" i="1" dirty="0" smtClean="0"/>
              <a:t>OBJEM &gt;= DM;</a:t>
            </a:r>
          </a:p>
          <a:p>
            <a:pPr>
              <a:buNone/>
            </a:pPr>
            <a:r>
              <a:rPr lang="cs-CZ" i="1" dirty="0" smtClean="0"/>
              <a:t>OBJEM &lt;= HM;</a:t>
            </a:r>
          </a:p>
          <a:p>
            <a:pPr>
              <a:buNone/>
            </a:pPr>
            <a:endParaRPr lang="cs-CZ" i="1" dirty="0" smtClean="0"/>
          </a:p>
          <a:p>
            <a:endParaRPr lang="cs-CZ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Zápis modelu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dirty="0" smtClean="0"/>
              <a:t>TITLE   </a:t>
            </a:r>
            <a:r>
              <a:rPr lang="cs-CZ" dirty="0" err="1" smtClean="0"/>
              <a:t>Nutricni</a:t>
            </a:r>
            <a:r>
              <a:rPr lang="cs-CZ" dirty="0" smtClean="0"/>
              <a:t>_</a:t>
            </a:r>
            <a:r>
              <a:rPr lang="cs-CZ" dirty="0" err="1" smtClean="0"/>
              <a:t>problem</a:t>
            </a:r>
            <a:r>
              <a:rPr lang="cs-CZ" dirty="0" smtClean="0"/>
              <a:t>;</a:t>
            </a:r>
          </a:p>
          <a:p>
            <a:pPr>
              <a:buNone/>
            </a:pPr>
            <a:r>
              <a:rPr lang="cs-CZ" dirty="0" smtClean="0"/>
              <a:t>INDEX</a:t>
            </a:r>
          </a:p>
          <a:p>
            <a:pPr>
              <a:buNone/>
            </a:pPr>
            <a:r>
              <a:rPr lang="cs-CZ" dirty="0" smtClean="0"/>
              <a:t>POTR:=(MASO,MASLO,CHLEB,BRAM,JABL,SYR,KURE,JOGURT);</a:t>
            </a:r>
          </a:p>
          <a:p>
            <a:pPr>
              <a:buNone/>
            </a:pPr>
            <a:r>
              <a:rPr lang="cs-CZ" dirty="0" smtClean="0"/>
              <a:t>   KOMP:=(ENERGIE,BILKOVINY,ZELEZO,VITAMIN_A);</a:t>
            </a:r>
          </a:p>
          <a:p>
            <a:pPr>
              <a:buNone/>
            </a:pPr>
            <a:r>
              <a:rPr lang="cs-CZ" dirty="0" smtClean="0"/>
              <a:t>   KOMP2[KOMP]:= (ENERGIE);</a:t>
            </a:r>
          </a:p>
          <a:p>
            <a:pPr>
              <a:buNone/>
            </a:pPr>
            <a:r>
              <a:rPr lang="cs-CZ" dirty="0" smtClean="0"/>
              <a:t>DATA</a:t>
            </a:r>
          </a:p>
          <a:p>
            <a:pPr>
              <a:buNone/>
            </a:pPr>
            <a:r>
              <a:rPr lang="cs-CZ" dirty="0" smtClean="0"/>
              <a:t>   CENA[POTR]:= (12,11.2,1.5,0.7,1.8,10.6,6.5,3.2);</a:t>
            </a:r>
          </a:p>
          <a:p>
            <a:pPr>
              <a:buNone/>
            </a:pPr>
            <a:r>
              <a:rPr lang="cs-CZ" dirty="0" smtClean="0"/>
              <a:t>   DM[POTR]  := (1, </a:t>
            </a:r>
            <a:r>
              <a:rPr lang="cs-CZ" dirty="0" err="1" smtClean="0"/>
              <a:t>1</a:t>
            </a:r>
            <a:r>
              <a:rPr lang="cs-CZ" dirty="0" smtClean="0"/>
              <a:t>, </a:t>
            </a:r>
            <a:r>
              <a:rPr lang="cs-CZ" dirty="0" err="1" smtClean="0"/>
              <a:t>1</a:t>
            </a:r>
            <a:r>
              <a:rPr lang="cs-CZ" dirty="0" smtClean="0"/>
              <a:t>, </a:t>
            </a:r>
            <a:r>
              <a:rPr lang="cs-CZ" dirty="0" err="1" smtClean="0"/>
              <a:t>1</a:t>
            </a:r>
            <a:r>
              <a:rPr lang="cs-CZ" dirty="0" smtClean="0"/>
              <a:t>, </a:t>
            </a:r>
            <a:r>
              <a:rPr lang="cs-CZ" dirty="0" err="1" smtClean="0"/>
              <a:t>1</a:t>
            </a:r>
            <a:r>
              <a:rPr lang="cs-CZ" dirty="0" smtClean="0"/>
              <a:t>, </a:t>
            </a:r>
            <a:r>
              <a:rPr lang="cs-CZ" dirty="0" err="1" smtClean="0"/>
              <a:t>1</a:t>
            </a:r>
            <a:r>
              <a:rPr lang="cs-CZ" dirty="0" smtClean="0"/>
              <a:t>, </a:t>
            </a:r>
            <a:r>
              <a:rPr lang="cs-CZ" dirty="0" err="1" smtClean="0"/>
              <a:t>1</a:t>
            </a:r>
            <a:r>
              <a:rPr lang="cs-CZ" dirty="0" smtClean="0"/>
              <a:t>, </a:t>
            </a:r>
            <a:r>
              <a:rPr lang="cs-CZ" dirty="0" err="1" smtClean="0"/>
              <a:t>1</a:t>
            </a:r>
            <a:r>
              <a:rPr lang="cs-CZ" dirty="0" smtClean="0"/>
              <a:t>);</a:t>
            </a:r>
          </a:p>
          <a:p>
            <a:pPr>
              <a:buNone/>
            </a:pPr>
            <a:r>
              <a:rPr lang="cs-CZ" dirty="0" smtClean="0"/>
              <a:t>   HM[POTR]  := (4, </a:t>
            </a:r>
            <a:r>
              <a:rPr lang="cs-CZ" dirty="0" err="1" smtClean="0"/>
              <a:t>4</a:t>
            </a:r>
            <a:r>
              <a:rPr lang="cs-CZ" dirty="0" smtClean="0"/>
              <a:t>, </a:t>
            </a:r>
            <a:r>
              <a:rPr lang="cs-CZ" dirty="0" err="1" smtClean="0"/>
              <a:t>4</a:t>
            </a:r>
            <a:r>
              <a:rPr lang="cs-CZ" dirty="0" smtClean="0"/>
              <a:t>, </a:t>
            </a:r>
            <a:r>
              <a:rPr lang="cs-CZ" dirty="0" err="1" smtClean="0"/>
              <a:t>4</a:t>
            </a:r>
            <a:r>
              <a:rPr lang="cs-CZ" dirty="0" smtClean="0"/>
              <a:t>, </a:t>
            </a:r>
            <a:r>
              <a:rPr lang="cs-CZ" dirty="0" err="1" smtClean="0"/>
              <a:t>4</a:t>
            </a:r>
            <a:r>
              <a:rPr lang="cs-CZ" dirty="0" smtClean="0"/>
              <a:t>, </a:t>
            </a:r>
            <a:r>
              <a:rPr lang="cs-CZ" dirty="0" err="1" smtClean="0"/>
              <a:t>4</a:t>
            </a:r>
            <a:r>
              <a:rPr lang="cs-CZ" dirty="0" smtClean="0"/>
              <a:t>, </a:t>
            </a:r>
            <a:r>
              <a:rPr lang="cs-CZ" dirty="0" err="1" smtClean="0"/>
              <a:t>4</a:t>
            </a:r>
            <a:r>
              <a:rPr lang="cs-CZ" dirty="0" smtClean="0"/>
              <a:t>, </a:t>
            </a:r>
            <a:r>
              <a:rPr lang="cs-CZ" dirty="0" err="1" smtClean="0"/>
              <a:t>4</a:t>
            </a:r>
            <a:r>
              <a:rPr lang="cs-CZ" dirty="0" smtClean="0"/>
              <a:t>);</a:t>
            </a:r>
          </a:p>
          <a:p>
            <a:pPr>
              <a:buNone/>
            </a:pPr>
            <a:r>
              <a:rPr lang="cs-CZ" dirty="0" smtClean="0"/>
              <a:t>   OBSAH[KOMP,POTR] := </a:t>
            </a:r>
          </a:p>
          <a:p>
            <a:pPr>
              <a:buNone/>
            </a:pPr>
            <a:r>
              <a:rPr lang="cs-CZ" dirty="0" smtClean="0"/>
              <a:t>          (1200 3000 1160 300 240 1260 650 450</a:t>
            </a:r>
          </a:p>
          <a:p>
            <a:pPr>
              <a:buNone/>
            </a:pPr>
            <a:r>
              <a:rPr lang="cs-CZ" dirty="0" smtClean="0"/>
              <a:t>           18.4 0.6 7.2 1.6 0 31.2 20.2 7.0</a:t>
            </a:r>
          </a:p>
          <a:p>
            <a:pPr>
              <a:buNone/>
            </a:pPr>
            <a:r>
              <a:rPr lang="cs-CZ" dirty="0" smtClean="0"/>
              <a:t>           3.1  0.2 0.8 0.6 0.5 0.6 1.5 0.2</a:t>
            </a:r>
          </a:p>
          <a:p>
            <a:pPr>
              <a:buNone/>
            </a:pPr>
            <a:r>
              <a:rPr lang="cs-CZ" dirty="0" smtClean="0"/>
              <a:t>           20 2500 0 40 60 1100 0 260);</a:t>
            </a:r>
          </a:p>
          <a:p>
            <a:pPr>
              <a:buNone/>
            </a:pPr>
            <a:r>
              <a:rPr lang="cs-CZ" dirty="0" smtClean="0"/>
              <a:t>   MINPOZ[KOMP]  := (15000, 80, 15, 10000);</a:t>
            </a:r>
          </a:p>
          <a:p>
            <a:pPr>
              <a:buNone/>
            </a:pPr>
            <a:r>
              <a:rPr lang="cs-CZ" dirty="0" smtClean="0"/>
              <a:t>   MAXPOZ[KOMP2] := (20000);</a:t>
            </a:r>
          </a:p>
          <a:p>
            <a:pPr>
              <a:buNone/>
            </a:pPr>
            <a:endParaRPr lang="cs-CZ" dirty="0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cs-CZ" dirty="0" smtClean="0"/>
              <a:t>DECISION VARIABLES</a:t>
            </a:r>
          </a:p>
          <a:p>
            <a:pPr>
              <a:buNone/>
            </a:pPr>
            <a:r>
              <a:rPr lang="cs-CZ" dirty="0" smtClean="0"/>
              <a:t>   OBJEM[POTR];</a:t>
            </a:r>
          </a:p>
          <a:p>
            <a:pPr>
              <a:buNone/>
            </a:pPr>
            <a:r>
              <a:rPr lang="cs-CZ" dirty="0" smtClean="0"/>
              <a:t>MODEL</a:t>
            </a:r>
          </a:p>
          <a:p>
            <a:pPr>
              <a:buNone/>
            </a:pPr>
            <a:r>
              <a:rPr lang="cs-CZ" dirty="0" smtClean="0"/>
              <a:t>   MIN   CENACELKEM = SUM(POTR: CENA*OBJEM);</a:t>
            </a:r>
          </a:p>
          <a:p>
            <a:pPr>
              <a:buNone/>
            </a:pPr>
            <a:r>
              <a:rPr lang="cs-CZ" dirty="0" smtClean="0"/>
              <a:t>SUBJECT TO</a:t>
            </a:r>
          </a:p>
          <a:p>
            <a:pPr>
              <a:buNone/>
            </a:pPr>
            <a:r>
              <a:rPr lang="cs-CZ" dirty="0" smtClean="0"/>
              <a:t>   MINP[KOMP]: SUM(POTR: OBSAH[KOMP,POTR]*</a:t>
            </a:r>
          </a:p>
          <a:p>
            <a:pPr>
              <a:buNone/>
            </a:pPr>
            <a:r>
              <a:rPr lang="cs-CZ" dirty="0" smtClean="0"/>
              <a:t>   OBJEM[POTR]) &gt;= MINPOZ[KOMP];</a:t>
            </a:r>
          </a:p>
          <a:p>
            <a:pPr>
              <a:buNone/>
            </a:pPr>
            <a:r>
              <a:rPr lang="cs-CZ" dirty="0" smtClean="0"/>
              <a:t>   MAXP[KOMP=energie]: SUM(POTR: OBSAH* OBJEM) &lt;=</a:t>
            </a:r>
          </a:p>
          <a:p>
            <a:pPr>
              <a:buNone/>
            </a:pPr>
            <a:r>
              <a:rPr lang="cs-CZ" dirty="0" smtClean="0"/>
              <a:t>   MAXPOZ;</a:t>
            </a:r>
          </a:p>
          <a:p>
            <a:pPr>
              <a:buNone/>
            </a:pPr>
            <a:r>
              <a:rPr lang="cs-CZ" dirty="0" smtClean="0"/>
              <a:t>BOUNDS</a:t>
            </a:r>
          </a:p>
          <a:p>
            <a:pPr>
              <a:buNone/>
            </a:pPr>
            <a:r>
              <a:rPr lang="cs-CZ" dirty="0" smtClean="0"/>
              <a:t>   OBJEM &gt;= DM;</a:t>
            </a:r>
          </a:p>
          <a:p>
            <a:pPr>
              <a:buNone/>
            </a:pPr>
            <a:r>
              <a:rPr lang="cs-CZ" dirty="0" smtClean="0"/>
              <a:t>   OBJEM &lt;= HM;</a:t>
            </a:r>
          </a:p>
          <a:p>
            <a:pPr>
              <a:buNone/>
            </a:pPr>
            <a:r>
              <a:rPr lang="cs-CZ" dirty="0" smtClean="0"/>
              <a:t>END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dirty="0" smtClean="0"/>
              <a:t>Prostředí systému MPL </a:t>
            </a:r>
            <a:r>
              <a:rPr lang="cs-CZ" dirty="0" err="1" smtClean="0"/>
              <a:t>for</a:t>
            </a:r>
            <a:r>
              <a:rPr lang="cs-CZ" dirty="0" smtClean="0"/>
              <a:t> Windows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dirty="0" smtClean="0"/>
              <a:t>okno, do kterého se zapisuje vlastní model – toto okno je označeno jménem souboru, které má typicky příponu .</a:t>
            </a:r>
            <a:r>
              <a:rPr lang="cs-CZ" dirty="0" err="1" smtClean="0"/>
              <a:t>mpl</a:t>
            </a:r>
            <a:r>
              <a:rPr lang="cs-CZ" dirty="0" smtClean="0"/>
              <a:t>,</a:t>
            </a:r>
          </a:p>
          <a:p>
            <a:pPr lvl="0"/>
            <a:r>
              <a:rPr lang="cs-CZ" dirty="0" smtClean="0"/>
              <a:t>okno </a:t>
            </a:r>
            <a:r>
              <a:rPr lang="cs-CZ" i="1" dirty="0" smtClean="0"/>
              <a:t>Model </a:t>
            </a:r>
            <a:r>
              <a:rPr lang="cs-CZ" i="1" dirty="0" err="1" smtClean="0"/>
              <a:t>Definitions</a:t>
            </a:r>
            <a:r>
              <a:rPr lang="cs-CZ" dirty="0" smtClean="0"/>
              <a:t>, ve kterém je zobrazena struktura modelu (proměnné, omezující podmínky, parametry apod.),</a:t>
            </a:r>
          </a:p>
          <a:p>
            <a:pPr lvl="0"/>
            <a:r>
              <a:rPr lang="cs-CZ" dirty="0" smtClean="0"/>
              <a:t>okno </a:t>
            </a:r>
            <a:r>
              <a:rPr lang="cs-CZ" i="1" dirty="0" err="1" smtClean="0"/>
              <a:t>Messages</a:t>
            </a:r>
            <a:r>
              <a:rPr lang="cs-CZ" dirty="0" smtClean="0"/>
              <a:t>, které obsahuje zprávy o průběhu řešení.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rázek 1" descr="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076709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Příkazy hlavního menu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err="1" smtClean="0"/>
              <a:t>File</a:t>
            </a:r>
            <a:r>
              <a:rPr lang="cs-CZ" dirty="0" smtClean="0"/>
              <a:t>, Edit, </a:t>
            </a:r>
            <a:r>
              <a:rPr lang="cs-CZ" dirty="0" err="1" smtClean="0"/>
              <a:t>Search</a:t>
            </a:r>
            <a:r>
              <a:rPr lang="cs-CZ" dirty="0" smtClean="0"/>
              <a:t>, Windows, Help</a:t>
            </a:r>
          </a:p>
          <a:p>
            <a:r>
              <a:rPr lang="cs-CZ" dirty="0" smtClean="0"/>
              <a:t>Project</a:t>
            </a:r>
          </a:p>
          <a:p>
            <a:r>
              <a:rPr lang="cs-CZ" dirty="0" smtClean="0"/>
              <a:t>Run</a:t>
            </a:r>
          </a:p>
          <a:p>
            <a:pPr lvl="1"/>
            <a:r>
              <a:rPr lang="cs-CZ" dirty="0" err="1" smtClean="0"/>
              <a:t>Check</a:t>
            </a:r>
            <a:r>
              <a:rPr lang="cs-CZ" dirty="0" smtClean="0"/>
              <a:t> syntax</a:t>
            </a:r>
          </a:p>
          <a:p>
            <a:pPr lvl="1"/>
            <a:r>
              <a:rPr lang="cs-CZ" dirty="0" err="1" smtClean="0"/>
              <a:t>Solve</a:t>
            </a:r>
            <a:endParaRPr lang="cs-CZ" dirty="0" smtClean="0"/>
          </a:p>
          <a:p>
            <a:pPr lvl="1"/>
            <a:r>
              <a:rPr lang="cs-CZ" dirty="0" err="1" smtClean="0"/>
              <a:t>Parse</a:t>
            </a:r>
            <a:r>
              <a:rPr lang="cs-CZ" dirty="0" smtClean="0"/>
              <a:t> model</a:t>
            </a:r>
          </a:p>
          <a:p>
            <a:pPr lvl="1"/>
            <a:r>
              <a:rPr lang="cs-CZ" dirty="0" err="1" smtClean="0"/>
              <a:t>Clear</a:t>
            </a:r>
            <a:r>
              <a:rPr lang="cs-CZ" dirty="0" smtClean="0"/>
              <a:t> model</a:t>
            </a:r>
          </a:p>
          <a:p>
            <a:r>
              <a:rPr lang="cs-CZ" dirty="0" err="1" smtClean="0"/>
              <a:t>View</a:t>
            </a:r>
            <a:endParaRPr lang="cs-CZ" dirty="0" smtClean="0"/>
          </a:p>
          <a:p>
            <a:r>
              <a:rPr lang="cs-CZ" dirty="0" err="1" smtClean="0"/>
              <a:t>Graph</a:t>
            </a:r>
            <a:endParaRPr lang="cs-CZ" dirty="0" smtClean="0"/>
          </a:p>
          <a:p>
            <a:r>
              <a:rPr lang="cs-CZ" dirty="0" err="1" smtClean="0"/>
              <a:t>Options</a:t>
            </a:r>
            <a:endParaRPr lang="cs-CZ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Kontejnerový dopravní problém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dirty="0" smtClean="0"/>
              <a:t>TITLE </a:t>
            </a:r>
            <a:r>
              <a:rPr lang="cs-CZ" dirty="0" err="1" smtClean="0"/>
              <a:t>kontejnerovy</a:t>
            </a:r>
            <a:r>
              <a:rPr lang="cs-CZ" dirty="0" smtClean="0"/>
              <a:t>_</a:t>
            </a:r>
            <a:r>
              <a:rPr lang="cs-CZ" dirty="0" err="1" smtClean="0"/>
              <a:t>dopravni</a:t>
            </a:r>
            <a:r>
              <a:rPr lang="cs-CZ" dirty="0" smtClean="0"/>
              <a:t>_</a:t>
            </a:r>
            <a:r>
              <a:rPr lang="cs-CZ" dirty="0" err="1" smtClean="0"/>
              <a:t>problem</a:t>
            </a:r>
            <a:r>
              <a:rPr lang="cs-CZ" dirty="0" smtClean="0"/>
              <a:t>;</a:t>
            </a:r>
          </a:p>
          <a:p>
            <a:pPr>
              <a:buNone/>
            </a:pPr>
            <a:r>
              <a:rPr lang="cs-CZ" dirty="0" smtClean="0"/>
              <a:t>INDEX</a:t>
            </a:r>
          </a:p>
          <a:p>
            <a:pPr>
              <a:buNone/>
            </a:pPr>
            <a:r>
              <a:rPr lang="cs-CZ" dirty="0" smtClean="0"/>
              <a:t>   DOD := (1..3);</a:t>
            </a:r>
          </a:p>
          <a:p>
            <a:pPr>
              <a:buNone/>
            </a:pPr>
            <a:r>
              <a:rPr lang="cs-CZ" dirty="0" smtClean="0"/>
              <a:t>   ODB := (1..3);</a:t>
            </a:r>
          </a:p>
          <a:p>
            <a:pPr>
              <a:buNone/>
            </a:pPr>
            <a:r>
              <a:rPr lang="cs-CZ" dirty="0" smtClean="0"/>
              <a:t>DATA</a:t>
            </a:r>
          </a:p>
          <a:p>
            <a:pPr>
              <a:buNone/>
            </a:pPr>
            <a:r>
              <a:rPr lang="cs-CZ" dirty="0" smtClean="0"/>
              <a:t>   KAPACITA[DOD]  := (250,310,190);</a:t>
            </a:r>
          </a:p>
          <a:p>
            <a:pPr>
              <a:buNone/>
            </a:pPr>
            <a:r>
              <a:rPr lang="cs-CZ" dirty="0" smtClean="0"/>
              <a:t>   POZADAVEK[ODB] := (150,110,210,260);</a:t>
            </a:r>
          </a:p>
          <a:p>
            <a:pPr>
              <a:buNone/>
            </a:pPr>
            <a:r>
              <a:rPr lang="cs-CZ" dirty="0" smtClean="0"/>
              <a:t>   NAKLV[DOD,ODB] := (15,8,22,9,</a:t>
            </a:r>
          </a:p>
          <a:p>
            <a:pPr>
              <a:buNone/>
            </a:pPr>
            <a:r>
              <a:rPr lang="cs-CZ" dirty="0" smtClean="0"/>
              <a:t>                      13,6,12,19,</a:t>
            </a:r>
          </a:p>
          <a:p>
            <a:pPr>
              <a:buNone/>
            </a:pPr>
            <a:r>
              <a:rPr lang="cs-CZ" dirty="0" smtClean="0"/>
              <a:t>                      4,11,6,14);</a:t>
            </a:r>
          </a:p>
          <a:p>
            <a:pPr>
              <a:buNone/>
            </a:pPr>
            <a:r>
              <a:rPr lang="cs-CZ" dirty="0" smtClean="0"/>
              <a:t>   NAKLM[DOD,ODB] := 0.6*NAKLV;</a:t>
            </a:r>
          </a:p>
          <a:p>
            <a:pPr>
              <a:buNone/>
            </a:pPr>
            <a:r>
              <a:rPr lang="cs-CZ" dirty="0" smtClean="0"/>
              <a:t>   K1 := 14; K2 := 7; 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dirty="0" smtClean="0"/>
              <a:t>DECISION VARIABLES</a:t>
            </a:r>
          </a:p>
          <a:p>
            <a:pPr>
              <a:buNone/>
            </a:pPr>
            <a:r>
              <a:rPr lang="cs-CZ" dirty="0" smtClean="0"/>
              <a:t>   OBJEM[DOD,ODB];</a:t>
            </a:r>
          </a:p>
          <a:p>
            <a:pPr>
              <a:buNone/>
            </a:pPr>
            <a:r>
              <a:rPr lang="cs-CZ" dirty="0" smtClean="0"/>
              <a:t>INTEGER VARIABLES</a:t>
            </a:r>
          </a:p>
          <a:p>
            <a:pPr>
              <a:buNone/>
            </a:pPr>
            <a:r>
              <a:rPr lang="cs-CZ" dirty="0" smtClean="0"/>
              <a:t>   KONTV[DOD,ODB];</a:t>
            </a:r>
          </a:p>
          <a:p>
            <a:pPr>
              <a:buNone/>
            </a:pPr>
            <a:r>
              <a:rPr lang="cs-CZ" dirty="0" smtClean="0"/>
              <a:t>   KONTM[DOD,ODB];</a:t>
            </a:r>
          </a:p>
          <a:p>
            <a:pPr>
              <a:buNone/>
            </a:pPr>
            <a:r>
              <a:rPr lang="cs-CZ" dirty="0" smtClean="0"/>
              <a:t>MODEL</a:t>
            </a:r>
          </a:p>
          <a:p>
            <a:pPr>
              <a:buNone/>
            </a:pPr>
            <a:r>
              <a:rPr lang="cs-CZ" dirty="0" smtClean="0"/>
              <a:t>   MIN  NAKLADYCELKEM = SUM(DOD,ODB:NAKLV*KONTV+</a:t>
            </a:r>
          </a:p>
          <a:p>
            <a:pPr>
              <a:buNone/>
            </a:pPr>
            <a:r>
              <a:rPr lang="cs-CZ" dirty="0" smtClean="0"/>
              <a:t>        NAKLM*KONTM)</a:t>
            </a:r>
          </a:p>
          <a:p>
            <a:pPr>
              <a:buNone/>
            </a:pPr>
            <a:r>
              <a:rPr lang="cs-CZ" dirty="0" smtClean="0"/>
              <a:t>SUBJECT TO</a:t>
            </a:r>
          </a:p>
          <a:p>
            <a:pPr>
              <a:buNone/>
            </a:pPr>
            <a:r>
              <a:rPr lang="cs-CZ" dirty="0" smtClean="0"/>
              <a:t>   RADEK[DOD]:   SUM(ODB: OBJEM) &lt;= KAPACITA;</a:t>
            </a:r>
          </a:p>
          <a:p>
            <a:pPr>
              <a:buNone/>
            </a:pPr>
            <a:r>
              <a:rPr lang="cs-CZ" dirty="0" smtClean="0"/>
              <a:t>   SLOUPEC[ODB]: SUM(DOD: OBJEM) = POZADAVEK;</a:t>
            </a:r>
          </a:p>
          <a:p>
            <a:pPr>
              <a:buNone/>
            </a:pPr>
            <a:r>
              <a:rPr lang="cs-CZ" dirty="0" smtClean="0"/>
              <a:t>   KONT[DOD,ODB]: K1*KONTV+K2*KONTM &gt;= OBJEM;</a:t>
            </a:r>
          </a:p>
          <a:p>
            <a:pPr>
              <a:buNone/>
            </a:pPr>
            <a:r>
              <a:rPr lang="cs-CZ" dirty="0" smtClean="0"/>
              <a:t>END</a:t>
            </a:r>
          </a:p>
          <a:p>
            <a:pPr>
              <a:buNone/>
            </a:pPr>
            <a:endParaRPr lang="cs-CZ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Výstup z MPL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dirty="0" smtClean="0"/>
              <a:t>SOLUTION RESULT</a:t>
            </a:r>
          </a:p>
          <a:p>
            <a:pPr>
              <a:buNone/>
            </a:pPr>
            <a:endParaRPr lang="cs-CZ" dirty="0" smtClean="0"/>
          </a:p>
          <a:p>
            <a:pPr>
              <a:buNone/>
            </a:pPr>
            <a:r>
              <a:rPr lang="cs-CZ" dirty="0" smtClean="0"/>
              <a:t>  </a:t>
            </a:r>
            <a:r>
              <a:rPr lang="cs-CZ" dirty="0" err="1" smtClean="0"/>
              <a:t>Optimal</a:t>
            </a:r>
            <a:r>
              <a:rPr lang="cs-CZ" dirty="0" smtClean="0"/>
              <a:t> </a:t>
            </a:r>
            <a:r>
              <a:rPr lang="cs-CZ" dirty="0" err="1" smtClean="0"/>
              <a:t>integer</a:t>
            </a:r>
            <a:r>
              <a:rPr lang="cs-CZ" dirty="0" smtClean="0"/>
              <a:t> </a:t>
            </a:r>
            <a:r>
              <a:rPr lang="cs-CZ" dirty="0" err="1" smtClean="0"/>
              <a:t>solution</a:t>
            </a:r>
            <a:r>
              <a:rPr lang="cs-CZ" dirty="0" smtClean="0"/>
              <a:t> </a:t>
            </a:r>
            <a:r>
              <a:rPr lang="cs-CZ" dirty="0" err="1" smtClean="0"/>
              <a:t>found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dirty="0" smtClean="0"/>
              <a:t>    MIN NAKLADYC =        227.0000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dirty="0" smtClean="0"/>
              <a:t>DECISION VARIABLES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dirty="0" smtClean="0"/>
              <a:t>VARIABLE OBJEM[DOD,ODB] :</a:t>
            </a:r>
          </a:p>
          <a:p>
            <a:pPr>
              <a:buNone/>
            </a:pPr>
            <a:r>
              <a:rPr lang="cs-CZ" dirty="0" smtClean="0"/>
              <a:t>    DOD  ODB          </a:t>
            </a:r>
            <a:r>
              <a:rPr lang="cs-CZ" dirty="0" err="1" smtClean="0"/>
              <a:t>Activity</a:t>
            </a:r>
            <a:r>
              <a:rPr lang="cs-CZ" dirty="0" smtClean="0"/>
              <a:t>     </a:t>
            </a:r>
            <a:r>
              <a:rPr lang="cs-CZ" dirty="0" err="1" smtClean="0"/>
              <a:t>Reduced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----------------------------------------------</a:t>
            </a:r>
          </a:p>
          <a:p>
            <a:pPr>
              <a:buNone/>
            </a:pPr>
            <a:r>
              <a:rPr lang="cs-CZ" dirty="0" smtClean="0"/>
              <a:t>     1    2          110.0000           0.0000 </a:t>
            </a:r>
          </a:p>
          <a:p>
            <a:pPr>
              <a:buNone/>
            </a:pPr>
            <a:r>
              <a:rPr lang="cs-CZ" dirty="0" smtClean="0"/>
              <a:t>     2    1          150.0000           0.0000 </a:t>
            </a:r>
          </a:p>
          <a:p>
            <a:pPr>
              <a:buNone/>
            </a:pPr>
            <a:r>
              <a:rPr lang="cs-CZ" dirty="0" smtClean="0"/>
              <a:t>     2    3           21.0000           0.0000 </a:t>
            </a:r>
          </a:p>
          <a:p>
            <a:pPr>
              <a:buNone/>
            </a:pPr>
            <a:r>
              <a:rPr lang="cs-CZ" dirty="0" smtClean="0"/>
              <a:t>     3    </a:t>
            </a:r>
            <a:r>
              <a:rPr lang="cs-CZ" dirty="0" err="1" smtClean="0"/>
              <a:t>3</a:t>
            </a:r>
            <a:r>
              <a:rPr lang="cs-CZ" dirty="0" smtClean="0"/>
              <a:t>          189.0000           0.0000 </a:t>
            </a:r>
          </a:p>
          <a:p>
            <a:pPr>
              <a:buNone/>
            </a:pPr>
            <a:r>
              <a:rPr lang="cs-CZ" dirty="0" smtClean="0"/>
              <a:t>  ----------------------------------------------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endParaRPr lang="cs-CZ" dirty="0" smtClean="0"/>
          </a:p>
          <a:p>
            <a:endParaRPr lang="cs-CZ" dirty="0"/>
          </a:p>
        </p:txBody>
      </p:sp>
      <p:sp>
        <p:nvSpPr>
          <p:cNvPr id="5" name="Zástupný symbol pro obsah 4"/>
          <p:cNvSpPr>
            <a:spLocks noGrp="1"/>
          </p:cNvSpPr>
          <p:nvPr>
            <p:ph sz="half" idx="2"/>
          </p:nvPr>
        </p:nvSpPr>
        <p:spPr/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cs-CZ" dirty="0" smtClean="0"/>
              <a:t>VARIABLE KONTV[DOD,ODB] :</a:t>
            </a:r>
          </a:p>
          <a:p>
            <a:pPr>
              <a:buNone/>
            </a:pPr>
            <a:r>
              <a:rPr lang="cs-CZ" dirty="0" smtClean="0"/>
              <a:t>    DOD  ODB          </a:t>
            </a:r>
            <a:r>
              <a:rPr lang="cs-CZ" dirty="0" err="1" smtClean="0"/>
              <a:t>Activity</a:t>
            </a:r>
            <a:r>
              <a:rPr lang="cs-CZ" dirty="0" smtClean="0"/>
              <a:t>     </a:t>
            </a:r>
            <a:r>
              <a:rPr lang="cs-CZ" dirty="0" err="1" smtClean="0"/>
              <a:t>Reduced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----------------------------------------------</a:t>
            </a:r>
          </a:p>
          <a:p>
            <a:pPr>
              <a:buNone/>
            </a:pPr>
            <a:r>
              <a:rPr lang="cs-CZ" dirty="0" smtClean="0"/>
              <a:t>     1    2            8.0000           </a:t>
            </a:r>
            <a:r>
              <a:rPr lang="cs-CZ" dirty="0" err="1" smtClean="0"/>
              <a:t>8.0000</a:t>
            </a:r>
            <a:r>
              <a:rPr lang="cs-CZ" dirty="0" smtClean="0"/>
              <a:t> </a:t>
            </a:r>
          </a:p>
          <a:p>
            <a:pPr>
              <a:buNone/>
            </a:pPr>
            <a:r>
              <a:rPr lang="cs-CZ" dirty="0" smtClean="0"/>
              <a:t>     2    1           11.0000           9.0000 </a:t>
            </a:r>
          </a:p>
          <a:p>
            <a:pPr>
              <a:buNone/>
            </a:pPr>
            <a:r>
              <a:rPr lang="cs-CZ" dirty="0" smtClean="0"/>
              <a:t>     2    3            1.0000           6.0000 </a:t>
            </a:r>
          </a:p>
          <a:p>
            <a:pPr>
              <a:buNone/>
            </a:pPr>
            <a:r>
              <a:rPr lang="cs-CZ" dirty="0" smtClean="0"/>
              <a:t>     3    </a:t>
            </a:r>
            <a:r>
              <a:rPr lang="cs-CZ" dirty="0" err="1" smtClean="0"/>
              <a:t>3</a:t>
            </a:r>
            <a:r>
              <a:rPr lang="cs-CZ" dirty="0" smtClean="0"/>
              <a:t>           13.0000           4.0000 </a:t>
            </a:r>
          </a:p>
          <a:p>
            <a:pPr>
              <a:buNone/>
            </a:pPr>
            <a:r>
              <a:rPr lang="cs-CZ" dirty="0" smtClean="0"/>
              <a:t>  ----------------------------------------------</a:t>
            </a:r>
          </a:p>
          <a:p>
            <a:pPr>
              <a:buNone/>
            </a:pPr>
            <a:r>
              <a:rPr lang="cs-CZ" dirty="0" smtClean="0"/>
              <a:t> </a:t>
            </a:r>
          </a:p>
          <a:p>
            <a:pPr>
              <a:buNone/>
            </a:pPr>
            <a:r>
              <a:rPr lang="cs-CZ" dirty="0" smtClean="0"/>
              <a:t>VARIABLE KONTM[DOD,ODB] :</a:t>
            </a:r>
          </a:p>
          <a:p>
            <a:pPr>
              <a:buNone/>
            </a:pPr>
            <a:r>
              <a:rPr lang="cs-CZ" dirty="0" smtClean="0"/>
              <a:t>    DOD  ODB          </a:t>
            </a:r>
            <a:r>
              <a:rPr lang="cs-CZ" dirty="0" err="1" smtClean="0"/>
              <a:t>Activity</a:t>
            </a:r>
            <a:r>
              <a:rPr lang="cs-CZ" dirty="0" smtClean="0"/>
              <a:t>     </a:t>
            </a:r>
            <a:r>
              <a:rPr lang="cs-CZ" dirty="0" err="1" smtClean="0"/>
              <a:t>Reduced</a:t>
            </a:r>
            <a:r>
              <a:rPr lang="cs-CZ" dirty="0" smtClean="0"/>
              <a:t> </a:t>
            </a:r>
            <a:r>
              <a:rPr lang="cs-CZ" dirty="0" err="1" smtClean="0"/>
              <a:t>Cost</a:t>
            </a:r>
            <a:endParaRPr lang="cs-CZ" dirty="0" smtClean="0"/>
          </a:p>
          <a:p>
            <a:pPr>
              <a:buNone/>
            </a:pPr>
            <a:r>
              <a:rPr lang="cs-CZ" dirty="0" smtClean="0"/>
              <a:t>  ----------------------------------------------</a:t>
            </a:r>
          </a:p>
          <a:p>
            <a:pPr>
              <a:buNone/>
            </a:pPr>
            <a:r>
              <a:rPr lang="cs-CZ" dirty="0" smtClean="0"/>
              <a:t>     2    1            0.0000           5.4000 </a:t>
            </a:r>
          </a:p>
          <a:p>
            <a:pPr>
              <a:buNone/>
            </a:pPr>
            <a:r>
              <a:rPr lang="cs-CZ" dirty="0" smtClean="0"/>
              <a:t>     2    3            1.0000           3.6000 </a:t>
            </a:r>
          </a:p>
          <a:p>
            <a:pPr>
              <a:buNone/>
            </a:pPr>
            <a:r>
              <a:rPr lang="cs-CZ" dirty="0" smtClean="0"/>
              <a:t>     3    1            0.0000           7.2000 </a:t>
            </a:r>
          </a:p>
          <a:p>
            <a:pPr>
              <a:buNone/>
            </a:pPr>
            <a:r>
              <a:rPr lang="cs-CZ" dirty="0" smtClean="0"/>
              <a:t>     3    </a:t>
            </a:r>
            <a:r>
              <a:rPr lang="cs-CZ" dirty="0" err="1" smtClean="0"/>
              <a:t>3</a:t>
            </a:r>
            <a:r>
              <a:rPr lang="cs-CZ" dirty="0" smtClean="0"/>
              <a:t>            1.0000           2.4000 </a:t>
            </a:r>
          </a:p>
          <a:p>
            <a:pPr>
              <a:buNone/>
            </a:pPr>
            <a:r>
              <a:rPr lang="cs-CZ" dirty="0" smtClean="0"/>
              <a:t>  ----------------------------------------------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00034" y="428604"/>
            <a:ext cx="8229600" cy="1143000"/>
          </a:xfrm>
        </p:spPr>
        <p:txBody>
          <a:bodyPr/>
          <a:lstStyle/>
          <a:p>
            <a:r>
              <a:rPr lang="cs-CZ" dirty="0" smtClean="0"/>
              <a:t>Sekce modelu MPL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43050"/>
            <a:ext cx="8229600" cy="5214950"/>
          </a:xfrm>
        </p:spPr>
        <p:txBody>
          <a:bodyPr>
            <a:normAutofit fontScale="40000" lnSpcReduction="20000"/>
          </a:bodyPr>
          <a:lstStyle/>
          <a:p>
            <a:r>
              <a:rPr lang="cs-CZ" sz="3500" dirty="0" smtClean="0"/>
              <a:t>TITLE</a:t>
            </a:r>
          </a:p>
          <a:p>
            <a:pPr lvl="1"/>
            <a:r>
              <a:rPr lang="cs-CZ" sz="3500" i="1" dirty="0" smtClean="0"/>
              <a:t>název/označení modelu</a:t>
            </a:r>
            <a:endParaRPr lang="cs-CZ" sz="3500" dirty="0" smtClean="0"/>
          </a:p>
          <a:p>
            <a:r>
              <a:rPr lang="cs-CZ" sz="3500" dirty="0" err="1" smtClean="0"/>
              <a:t>OPTIONSl</a:t>
            </a:r>
            <a:endParaRPr lang="cs-CZ" sz="3500" dirty="0" smtClean="0"/>
          </a:p>
          <a:p>
            <a:pPr lvl="1"/>
            <a:r>
              <a:rPr lang="cs-CZ" sz="3500" i="1" dirty="0" smtClean="0"/>
              <a:t>nastavení parametrů modelu</a:t>
            </a:r>
            <a:endParaRPr lang="cs-CZ" sz="3500" dirty="0" smtClean="0"/>
          </a:p>
          <a:p>
            <a:r>
              <a:rPr lang="cs-CZ" sz="3500" dirty="0" smtClean="0"/>
              <a:t>INDEX</a:t>
            </a:r>
          </a:p>
          <a:p>
            <a:pPr lvl="1"/>
            <a:r>
              <a:rPr lang="cs-CZ" sz="3500" i="1" dirty="0" smtClean="0"/>
              <a:t>definice indexů a dimenze modelu</a:t>
            </a:r>
            <a:endParaRPr lang="cs-CZ" sz="3500" dirty="0" smtClean="0"/>
          </a:p>
          <a:p>
            <a:r>
              <a:rPr lang="cs-CZ" sz="3500" dirty="0" smtClean="0"/>
              <a:t>DATA</a:t>
            </a:r>
          </a:p>
          <a:p>
            <a:pPr lvl="1"/>
            <a:r>
              <a:rPr lang="cs-CZ" sz="3500" i="1" dirty="0" smtClean="0"/>
              <a:t>specifikace vstupních dat (skaláry, vektory, matice, datové soubory)</a:t>
            </a:r>
            <a:endParaRPr lang="cs-CZ" sz="3500" dirty="0" smtClean="0"/>
          </a:p>
          <a:p>
            <a:r>
              <a:rPr lang="cs-CZ" sz="3500" dirty="0" smtClean="0"/>
              <a:t>(DECISION) VARIABLES (INTEGER, BINARY, FREE)</a:t>
            </a:r>
          </a:p>
          <a:p>
            <a:pPr lvl="1"/>
            <a:r>
              <a:rPr lang="cs-CZ" sz="3500" i="1" dirty="0" smtClean="0"/>
              <a:t>definice rozhodovacích proměnných (slovo DECISION může být uvedeno</a:t>
            </a:r>
            <a:r>
              <a:rPr lang="cs-CZ" sz="3500" dirty="0" smtClean="0"/>
              <a:t>,</a:t>
            </a:r>
            <a:r>
              <a:rPr lang="cs-CZ" sz="3500" i="1" dirty="0" smtClean="0"/>
              <a:t> ale nemusí)</a:t>
            </a:r>
            <a:endParaRPr lang="cs-CZ" sz="3500" dirty="0" smtClean="0"/>
          </a:p>
          <a:p>
            <a:pPr lvl="1"/>
            <a:r>
              <a:rPr lang="cs-CZ" sz="3500" i="1" dirty="0" smtClean="0"/>
              <a:t>jsou-li některé proměnné celočíselné (binární, bez podmínek </a:t>
            </a:r>
            <a:r>
              <a:rPr lang="cs-CZ" sz="3500" i="1" dirty="0" err="1" smtClean="0"/>
              <a:t>celočíselnosti</a:t>
            </a:r>
            <a:r>
              <a:rPr lang="cs-CZ" sz="3500" i="1" dirty="0" smtClean="0"/>
              <a:t>) definují se v sekci INTEGER (BINARY nebo FREE) VARIABLES</a:t>
            </a:r>
            <a:endParaRPr lang="cs-CZ" sz="3500" dirty="0" smtClean="0"/>
          </a:p>
          <a:p>
            <a:r>
              <a:rPr lang="cs-CZ" sz="3500" dirty="0" smtClean="0"/>
              <a:t>MACROS</a:t>
            </a:r>
          </a:p>
          <a:p>
            <a:pPr lvl="1"/>
            <a:r>
              <a:rPr lang="cs-CZ" sz="3500" i="1" dirty="0" smtClean="0"/>
              <a:t>definice vlastních funkcí a maker</a:t>
            </a:r>
            <a:endParaRPr lang="cs-CZ" sz="3500" dirty="0" smtClean="0"/>
          </a:p>
          <a:p>
            <a:r>
              <a:rPr lang="cs-CZ" sz="3500" dirty="0" smtClean="0"/>
              <a:t>MODEL</a:t>
            </a:r>
          </a:p>
          <a:p>
            <a:pPr lvl="1"/>
            <a:r>
              <a:rPr lang="cs-CZ" sz="3500" i="1" dirty="0" smtClean="0"/>
              <a:t>začátek zápisu modelu</a:t>
            </a:r>
            <a:endParaRPr lang="cs-CZ" sz="3500" dirty="0" smtClean="0"/>
          </a:p>
          <a:p>
            <a:r>
              <a:rPr lang="cs-CZ" sz="3500" dirty="0" smtClean="0"/>
              <a:t>MAX nebo MIN</a:t>
            </a:r>
          </a:p>
          <a:p>
            <a:pPr lvl="1"/>
            <a:r>
              <a:rPr lang="cs-CZ" sz="3500" i="1" dirty="0" smtClean="0"/>
              <a:t>zápis optimalizačního kritéria</a:t>
            </a:r>
            <a:endParaRPr lang="cs-CZ" sz="3500" dirty="0" smtClean="0"/>
          </a:p>
          <a:p>
            <a:r>
              <a:rPr lang="cs-CZ" sz="3500" dirty="0" smtClean="0"/>
              <a:t>SUBJECT TO</a:t>
            </a:r>
          </a:p>
          <a:p>
            <a:pPr lvl="1"/>
            <a:r>
              <a:rPr lang="cs-CZ" sz="3500" i="1" dirty="0" smtClean="0"/>
              <a:t>zápis omezujících podmínek</a:t>
            </a:r>
            <a:endParaRPr lang="cs-CZ" sz="3500" dirty="0" smtClean="0"/>
          </a:p>
          <a:p>
            <a:r>
              <a:rPr lang="cs-CZ" sz="3500" dirty="0" smtClean="0"/>
              <a:t>BOUNDS</a:t>
            </a:r>
          </a:p>
          <a:p>
            <a:pPr lvl="1"/>
            <a:r>
              <a:rPr lang="cs-CZ" sz="3500" i="1" dirty="0" smtClean="0"/>
              <a:t>zápis dolních a horních mezí (jsou-li v modelu obsaženy)</a:t>
            </a:r>
            <a:endParaRPr lang="cs-CZ" sz="3500" dirty="0" smtClean="0"/>
          </a:p>
          <a:p>
            <a:r>
              <a:rPr lang="cs-CZ" sz="3500" dirty="0" smtClean="0"/>
              <a:t>END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TITLE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Obsahuje název daného modelu</a:t>
            </a:r>
          </a:p>
          <a:p>
            <a:r>
              <a:rPr lang="cs-CZ" dirty="0" smtClean="0"/>
              <a:t>Nesmí obsahovat mezery a může (ale nemusí) být ukončený středníkem</a:t>
            </a:r>
          </a:p>
          <a:p>
            <a:pPr>
              <a:buNone/>
            </a:pPr>
            <a:r>
              <a:rPr lang="cs-CZ" i="1" dirty="0" smtClean="0"/>
              <a:t>TITLE   </a:t>
            </a:r>
            <a:r>
              <a:rPr lang="cs-CZ" i="1" dirty="0" err="1" smtClean="0"/>
              <a:t>Nutricni</a:t>
            </a:r>
            <a:r>
              <a:rPr lang="cs-CZ" i="1" dirty="0" smtClean="0"/>
              <a:t>_</a:t>
            </a:r>
            <a:r>
              <a:rPr lang="cs-CZ" i="1" dirty="0" err="1" smtClean="0"/>
              <a:t>problem</a:t>
            </a:r>
            <a:r>
              <a:rPr lang="cs-CZ" i="1" dirty="0" smtClean="0"/>
              <a:t>;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28596" y="0"/>
            <a:ext cx="8229600" cy="1143000"/>
          </a:xfrm>
        </p:spPr>
        <p:txBody>
          <a:bodyPr/>
          <a:lstStyle/>
          <a:p>
            <a:r>
              <a:rPr lang="cs-CZ" dirty="0" smtClean="0"/>
              <a:t>Sekce OPTIONS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00034" y="1357274"/>
            <a:ext cx="8229600" cy="5500726"/>
          </a:xfrm>
        </p:spPr>
        <p:txBody>
          <a:bodyPr>
            <a:normAutofit fontScale="92500" lnSpcReduction="20000"/>
          </a:bodyPr>
          <a:lstStyle/>
          <a:p>
            <a:r>
              <a:rPr lang="cs-CZ" dirty="0" err="1" smtClean="0"/>
              <a:t>ModelType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1 (</a:t>
            </a:r>
            <a:r>
              <a:rPr lang="cs-CZ" dirty="0" err="1" smtClean="0"/>
              <a:t>Linear</a:t>
            </a:r>
            <a:r>
              <a:rPr lang="cs-CZ" dirty="0" smtClean="0"/>
              <a:t>)</a:t>
            </a:r>
          </a:p>
          <a:p>
            <a:pPr lvl="1"/>
            <a:r>
              <a:rPr lang="cs-CZ" dirty="0" smtClean="0"/>
              <a:t>2 (</a:t>
            </a:r>
            <a:r>
              <a:rPr lang="cs-CZ" dirty="0" err="1" smtClean="0"/>
              <a:t>Quadratic</a:t>
            </a:r>
            <a:r>
              <a:rPr lang="cs-CZ" dirty="0" smtClean="0"/>
              <a:t>),</a:t>
            </a:r>
          </a:p>
          <a:p>
            <a:pPr lvl="1"/>
            <a:r>
              <a:rPr lang="cs-CZ" dirty="0" smtClean="0"/>
              <a:t>3 (</a:t>
            </a:r>
            <a:r>
              <a:rPr lang="cs-CZ" dirty="0" err="1" smtClean="0"/>
              <a:t>NonLinear</a:t>
            </a:r>
            <a:r>
              <a:rPr lang="cs-CZ" dirty="0" smtClean="0"/>
              <a:t>) – </a:t>
            </a:r>
          </a:p>
          <a:p>
            <a:pPr lvl="1"/>
            <a:r>
              <a:rPr lang="cs-CZ" dirty="0" smtClean="0"/>
              <a:t>první volba je standardní (default) hodnota,</a:t>
            </a:r>
          </a:p>
          <a:p>
            <a:r>
              <a:rPr lang="cs-CZ" dirty="0" err="1" smtClean="0"/>
              <a:t>DatabaseType</a:t>
            </a:r>
            <a:r>
              <a:rPr lang="cs-CZ" dirty="0" smtClean="0"/>
              <a:t> </a:t>
            </a:r>
          </a:p>
          <a:p>
            <a:pPr lvl="1"/>
            <a:r>
              <a:rPr lang="cs-CZ" dirty="0" smtClean="0"/>
              <a:t>Access (ODBC, Excel, FoxPro, </a:t>
            </a:r>
            <a:r>
              <a:rPr lang="cs-CZ" dirty="0" err="1" smtClean="0"/>
              <a:t>DBase</a:t>
            </a:r>
            <a:r>
              <a:rPr lang="cs-CZ" dirty="0" smtClean="0"/>
              <a:t>),</a:t>
            </a:r>
          </a:p>
          <a:p>
            <a:r>
              <a:rPr lang="cs-CZ" dirty="0" err="1" smtClean="0"/>
              <a:t>DatabaseAccess</a:t>
            </a:r>
            <a:r>
              <a:rPr lang="cs-CZ" dirty="0" smtClean="0"/>
              <a:t> =</a:t>
            </a:r>
          </a:p>
          <a:p>
            <a:pPr lvl="1"/>
            <a:r>
              <a:rPr lang="cs-CZ" dirty="0" smtClean="0"/>
              <a:t>“název souboru *.</a:t>
            </a:r>
            <a:r>
              <a:rPr lang="cs-CZ" dirty="0" err="1" smtClean="0"/>
              <a:t>mdb</a:t>
            </a:r>
            <a:r>
              <a:rPr lang="cs-CZ" dirty="0" smtClean="0"/>
              <a:t>“ – určuje název databázového souboru, ze kterého se budou načítat data, je-li typ databáze Access,</a:t>
            </a:r>
          </a:p>
          <a:p>
            <a:r>
              <a:rPr lang="cs-CZ" dirty="0" err="1" smtClean="0"/>
              <a:t>ExcelWorkBook</a:t>
            </a:r>
            <a:r>
              <a:rPr lang="cs-CZ" dirty="0" smtClean="0"/>
              <a:t> = </a:t>
            </a:r>
          </a:p>
          <a:p>
            <a:pPr lvl="1"/>
            <a:r>
              <a:rPr lang="cs-CZ" dirty="0" smtClean="0"/>
              <a:t>“název souboru *.</a:t>
            </a:r>
            <a:r>
              <a:rPr lang="cs-CZ" dirty="0" err="1" smtClean="0"/>
              <a:t>xls</a:t>
            </a:r>
            <a:r>
              <a:rPr lang="cs-CZ" dirty="0" smtClean="0"/>
              <a:t>“ – určuje, z jakého </a:t>
            </a:r>
            <a:r>
              <a:rPr lang="cs-CZ" dirty="0" err="1" smtClean="0"/>
              <a:t>excelovského</a:t>
            </a:r>
            <a:r>
              <a:rPr lang="cs-CZ" dirty="0" smtClean="0"/>
              <a:t> souboru se budou načítat data.</a:t>
            </a:r>
          </a:p>
          <a:p>
            <a:r>
              <a:rPr lang="cs-CZ" dirty="0" err="1" smtClean="0"/>
              <a:t>ExcelSheetName</a:t>
            </a:r>
            <a:r>
              <a:rPr lang="cs-CZ" smtClean="0"/>
              <a:t> </a:t>
            </a:r>
            <a:r>
              <a:rPr lang="cs-CZ" dirty="0" smtClean="0"/>
              <a:t>= </a:t>
            </a:r>
          </a:p>
          <a:p>
            <a:pPr lvl="1"/>
            <a:r>
              <a:rPr lang="cs-CZ" dirty="0" smtClean="0"/>
              <a:t>název listu Excelu, se kterým se „komunikuje“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INDEX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ekvivalent sekce SETS v systému LINGO</a:t>
            </a:r>
          </a:p>
          <a:p>
            <a:r>
              <a:rPr lang="cs-CZ" dirty="0" smtClean="0"/>
              <a:t>Numerické indexy</a:t>
            </a:r>
          </a:p>
          <a:p>
            <a:pPr lvl="1"/>
            <a:r>
              <a:rPr lang="cs-CZ" dirty="0" smtClean="0"/>
              <a:t>i := (1..12);</a:t>
            </a:r>
          </a:p>
          <a:p>
            <a:r>
              <a:rPr lang="cs-CZ" dirty="0" smtClean="0"/>
              <a:t>Textové indexy</a:t>
            </a:r>
          </a:p>
          <a:p>
            <a:pPr lvl="1"/>
            <a:r>
              <a:rPr lang="cs-CZ" dirty="0" err="1" smtClean="0"/>
              <a:t>mesic</a:t>
            </a:r>
            <a:r>
              <a:rPr lang="cs-CZ" dirty="0" smtClean="0"/>
              <a:t> := (leden,</a:t>
            </a:r>
            <a:r>
              <a:rPr lang="cs-CZ" dirty="0" err="1" smtClean="0"/>
              <a:t>unor</a:t>
            </a:r>
            <a:r>
              <a:rPr lang="cs-CZ" dirty="0" smtClean="0"/>
              <a:t>,</a:t>
            </a:r>
            <a:r>
              <a:rPr lang="cs-CZ" dirty="0" err="1" smtClean="0"/>
              <a:t>brezen</a:t>
            </a:r>
            <a:r>
              <a:rPr lang="cs-CZ" dirty="0" smtClean="0"/>
              <a:t>,duben,kveten,</a:t>
            </a:r>
            <a:r>
              <a:rPr lang="cs-CZ" dirty="0" err="1" smtClean="0"/>
              <a:t>cerven</a:t>
            </a:r>
            <a:r>
              <a:rPr lang="cs-CZ" dirty="0" smtClean="0"/>
              <a:t>, </a:t>
            </a:r>
            <a:r>
              <a:rPr lang="cs-CZ" dirty="0" err="1" smtClean="0"/>
              <a:t>cervenec</a:t>
            </a:r>
            <a:r>
              <a:rPr lang="cs-CZ" dirty="0" smtClean="0"/>
              <a:t>,srpen,</a:t>
            </a:r>
            <a:r>
              <a:rPr lang="cs-CZ" dirty="0" err="1" smtClean="0"/>
              <a:t>zari</a:t>
            </a:r>
            <a:r>
              <a:rPr lang="cs-CZ" dirty="0" smtClean="0"/>
              <a:t>,</a:t>
            </a:r>
            <a:r>
              <a:rPr lang="cs-CZ" dirty="0" err="1" smtClean="0"/>
              <a:t>rijen</a:t>
            </a:r>
            <a:r>
              <a:rPr lang="cs-CZ" dirty="0" smtClean="0"/>
              <a:t>,listopad,prosinec);</a:t>
            </a:r>
          </a:p>
          <a:p>
            <a:pPr>
              <a:buNone/>
            </a:pPr>
            <a:endParaRPr lang="cs-CZ" sz="1900" i="1" dirty="0" smtClean="0"/>
          </a:p>
          <a:p>
            <a:pPr>
              <a:buNone/>
            </a:pPr>
            <a:r>
              <a:rPr lang="cs-CZ" sz="1900" i="1" dirty="0" smtClean="0"/>
              <a:t>POTR:=(MASO,MASLO,CHLEB,BRAM,JABL,SYR,KURE,JOGURT);</a:t>
            </a:r>
          </a:p>
          <a:p>
            <a:pPr>
              <a:buNone/>
            </a:pPr>
            <a:r>
              <a:rPr lang="cs-CZ" sz="1900" i="1" dirty="0" smtClean="0"/>
              <a:t>KOMP:=(ENERGIE,BILKOVINY,ZELEZO,VITAMIN_A);</a:t>
            </a:r>
          </a:p>
          <a:p>
            <a:pPr>
              <a:buNone/>
            </a:pPr>
            <a:r>
              <a:rPr lang="cs-CZ" sz="1900" i="1" dirty="0" smtClean="0"/>
              <a:t>KOMP2[KOMP]:= (ENERGIE);</a:t>
            </a:r>
          </a:p>
          <a:p>
            <a:endParaRPr lang="cs-CZ" dirty="0" smtClean="0"/>
          </a:p>
          <a:p>
            <a:pPr lvl="1"/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DATA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dirty="0" smtClean="0"/>
              <a:t>Koeficienty a parametry používané v modelu</a:t>
            </a:r>
          </a:p>
          <a:p>
            <a:pPr>
              <a:buNone/>
            </a:pPr>
            <a:r>
              <a:rPr lang="cs-CZ" i="1" dirty="0" smtClean="0"/>
              <a:t>DATA</a:t>
            </a:r>
          </a:p>
          <a:p>
            <a:pPr>
              <a:buNone/>
            </a:pPr>
            <a:r>
              <a:rPr lang="cs-CZ" i="1" dirty="0" smtClean="0"/>
              <a:t>CENA[POTR] := (12,11.2,1.5,0.7,1.8,10.6,6.5,3.2);</a:t>
            </a:r>
          </a:p>
          <a:p>
            <a:pPr>
              <a:buNone/>
            </a:pPr>
            <a:r>
              <a:rPr lang="cs-CZ" i="1" dirty="0" smtClean="0"/>
              <a:t>DM[POTR] := (1, </a:t>
            </a:r>
            <a:r>
              <a:rPr lang="cs-CZ" i="1" dirty="0" err="1" smtClean="0"/>
              <a:t>1</a:t>
            </a:r>
            <a:r>
              <a:rPr lang="cs-CZ" i="1" dirty="0" smtClean="0"/>
              <a:t>, </a:t>
            </a:r>
            <a:r>
              <a:rPr lang="cs-CZ" i="1" dirty="0" err="1" smtClean="0"/>
              <a:t>1</a:t>
            </a:r>
            <a:r>
              <a:rPr lang="cs-CZ" i="1" dirty="0" smtClean="0"/>
              <a:t>, </a:t>
            </a:r>
            <a:r>
              <a:rPr lang="cs-CZ" i="1" dirty="0" err="1" smtClean="0"/>
              <a:t>1</a:t>
            </a:r>
            <a:r>
              <a:rPr lang="cs-CZ" i="1" dirty="0" smtClean="0"/>
              <a:t>, </a:t>
            </a:r>
            <a:r>
              <a:rPr lang="cs-CZ" i="1" dirty="0" err="1" smtClean="0"/>
              <a:t>1</a:t>
            </a:r>
            <a:r>
              <a:rPr lang="cs-CZ" i="1" dirty="0" smtClean="0"/>
              <a:t>, </a:t>
            </a:r>
            <a:r>
              <a:rPr lang="cs-CZ" i="1" dirty="0" err="1" smtClean="0"/>
              <a:t>1</a:t>
            </a:r>
            <a:r>
              <a:rPr lang="cs-CZ" i="1" dirty="0" smtClean="0"/>
              <a:t>, </a:t>
            </a:r>
            <a:r>
              <a:rPr lang="cs-CZ" i="1" dirty="0" err="1" smtClean="0"/>
              <a:t>1</a:t>
            </a:r>
            <a:r>
              <a:rPr lang="cs-CZ" i="1" dirty="0" smtClean="0"/>
              <a:t>, </a:t>
            </a:r>
            <a:r>
              <a:rPr lang="cs-CZ" i="1" dirty="0" err="1" smtClean="0"/>
              <a:t>1</a:t>
            </a:r>
            <a:r>
              <a:rPr lang="cs-CZ" i="1" dirty="0" smtClean="0"/>
              <a:t>);</a:t>
            </a:r>
          </a:p>
          <a:p>
            <a:pPr>
              <a:buNone/>
            </a:pPr>
            <a:r>
              <a:rPr lang="cs-CZ" i="1" dirty="0" smtClean="0"/>
              <a:t>HM[POTR] := (4, </a:t>
            </a:r>
            <a:r>
              <a:rPr lang="cs-CZ" i="1" dirty="0" err="1" smtClean="0"/>
              <a:t>4</a:t>
            </a:r>
            <a:r>
              <a:rPr lang="cs-CZ" i="1" dirty="0" smtClean="0"/>
              <a:t>, </a:t>
            </a:r>
            <a:r>
              <a:rPr lang="cs-CZ" i="1" dirty="0" err="1" smtClean="0"/>
              <a:t>4</a:t>
            </a:r>
            <a:r>
              <a:rPr lang="cs-CZ" i="1" dirty="0" smtClean="0"/>
              <a:t>, </a:t>
            </a:r>
            <a:r>
              <a:rPr lang="cs-CZ" i="1" dirty="0" err="1" smtClean="0"/>
              <a:t>4</a:t>
            </a:r>
            <a:r>
              <a:rPr lang="cs-CZ" i="1" dirty="0" smtClean="0"/>
              <a:t>, </a:t>
            </a:r>
            <a:r>
              <a:rPr lang="cs-CZ" i="1" dirty="0" err="1" smtClean="0"/>
              <a:t>4</a:t>
            </a:r>
            <a:r>
              <a:rPr lang="cs-CZ" i="1" dirty="0" smtClean="0"/>
              <a:t>, </a:t>
            </a:r>
            <a:r>
              <a:rPr lang="cs-CZ" i="1" dirty="0" err="1" smtClean="0"/>
              <a:t>4</a:t>
            </a:r>
            <a:r>
              <a:rPr lang="cs-CZ" i="1" dirty="0" smtClean="0"/>
              <a:t>, </a:t>
            </a:r>
            <a:r>
              <a:rPr lang="cs-CZ" i="1" dirty="0" err="1" smtClean="0"/>
              <a:t>4</a:t>
            </a:r>
            <a:r>
              <a:rPr lang="cs-CZ" i="1" dirty="0" smtClean="0"/>
              <a:t>, </a:t>
            </a:r>
            <a:r>
              <a:rPr lang="cs-CZ" i="1" dirty="0" err="1" smtClean="0"/>
              <a:t>4</a:t>
            </a:r>
            <a:r>
              <a:rPr lang="cs-CZ" i="1" dirty="0" smtClean="0"/>
              <a:t>);</a:t>
            </a:r>
          </a:p>
          <a:p>
            <a:pPr>
              <a:buNone/>
            </a:pPr>
            <a:r>
              <a:rPr lang="cs-CZ" i="1" dirty="0" smtClean="0"/>
              <a:t>OBSAH[KOMP,POTR] := </a:t>
            </a:r>
          </a:p>
          <a:p>
            <a:pPr>
              <a:buNone/>
            </a:pPr>
            <a:r>
              <a:rPr lang="cs-CZ" i="1" dirty="0" smtClean="0"/>
              <a:t>       (1200 3000 1160 300 240 1260 650 450</a:t>
            </a:r>
          </a:p>
          <a:p>
            <a:pPr>
              <a:buNone/>
            </a:pPr>
            <a:r>
              <a:rPr lang="cs-CZ" i="1" dirty="0" smtClean="0"/>
              <a:t>        18.4 0.6 7.2 1.6 0 31.2 20.2 7.0</a:t>
            </a:r>
          </a:p>
          <a:p>
            <a:pPr>
              <a:buNone/>
            </a:pPr>
            <a:r>
              <a:rPr lang="cs-CZ" i="1" dirty="0" smtClean="0"/>
              <a:t>        3.1  0.2 0.8 0.6 0.5 0.6 1.5 0.2</a:t>
            </a:r>
          </a:p>
          <a:p>
            <a:pPr>
              <a:buNone/>
            </a:pPr>
            <a:r>
              <a:rPr lang="cs-CZ" i="1" dirty="0" smtClean="0"/>
              <a:t>        20 2500 0 40 60 1100 0 260);</a:t>
            </a:r>
          </a:p>
          <a:p>
            <a:pPr>
              <a:buNone/>
            </a:pPr>
            <a:r>
              <a:rPr lang="cs-CZ" i="1" dirty="0" smtClean="0"/>
              <a:t>MINPOZ[KOMP]  := (15000, 80, 15, 10000);</a:t>
            </a:r>
          </a:p>
          <a:p>
            <a:pPr>
              <a:buNone/>
            </a:pPr>
            <a:r>
              <a:rPr lang="cs-CZ" i="1" dirty="0" smtClean="0"/>
              <a:t>MAXPOZ[KOMP2] := (20000);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VARIABLES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Definuje indexované proměnné modelu</a:t>
            </a:r>
          </a:p>
          <a:p>
            <a:r>
              <a:rPr lang="cs-CZ" dirty="0" smtClean="0"/>
              <a:t>DECISION VARIABLES</a:t>
            </a:r>
          </a:p>
          <a:p>
            <a:pPr lvl="1"/>
            <a:r>
              <a:rPr lang="cs-CZ" dirty="0" smtClean="0"/>
              <a:t>spojité proměnné s podmínkami nezápornosti</a:t>
            </a:r>
          </a:p>
          <a:p>
            <a:r>
              <a:rPr lang="cs-CZ" dirty="0" smtClean="0"/>
              <a:t>INTEGER VARIABLES</a:t>
            </a:r>
          </a:p>
          <a:p>
            <a:pPr lvl="1"/>
            <a:r>
              <a:rPr lang="cs-CZ" dirty="0" smtClean="0"/>
              <a:t>celočíselné proměnné s podmínkami nezápornosti</a:t>
            </a:r>
          </a:p>
          <a:p>
            <a:r>
              <a:rPr lang="cs-CZ" dirty="0" smtClean="0"/>
              <a:t>BINARY VARIABLES</a:t>
            </a:r>
          </a:p>
          <a:p>
            <a:pPr lvl="1"/>
            <a:r>
              <a:rPr lang="cs-CZ" dirty="0" smtClean="0"/>
              <a:t>bivalentní proměnné</a:t>
            </a:r>
          </a:p>
          <a:p>
            <a:r>
              <a:rPr lang="cs-CZ" dirty="0" smtClean="0"/>
              <a:t>FREE VARIABLES</a:t>
            </a:r>
          </a:p>
          <a:p>
            <a:pPr lvl="1"/>
            <a:r>
              <a:rPr lang="cs-CZ" dirty="0" smtClean="0"/>
              <a:t>spojité proměnné bez podmínek nezápornosti</a:t>
            </a:r>
            <a:endParaRPr lang="cs-CZ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MACROS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Definice vlastních uživatelských maker</a:t>
            </a:r>
          </a:p>
          <a:p>
            <a:r>
              <a:rPr lang="cs-CZ" dirty="0" smtClean="0"/>
              <a:t>Vhodné kvůli strukturovanosti a přehlednosti modelu</a:t>
            </a:r>
            <a:endParaRPr lang="cs-CZ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Sekce MODEL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zápis začíná slovem MODEL</a:t>
            </a:r>
          </a:p>
          <a:p>
            <a:r>
              <a:rPr lang="cs-CZ" dirty="0" smtClean="0"/>
              <a:t>následuje optimalizační kriterium MIN nebo MAX</a:t>
            </a:r>
          </a:p>
          <a:p>
            <a:r>
              <a:rPr lang="cs-CZ" dirty="0" smtClean="0"/>
              <a:t>následuje SUBJECT TO a pak všechny omezující podmínky</a:t>
            </a:r>
          </a:p>
          <a:p>
            <a:pPr>
              <a:buNone/>
            </a:pPr>
            <a:r>
              <a:rPr lang="cs-CZ" i="1" dirty="0" smtClean="0"/>
              <a:t>SUBJECT TO</a:t>
            </a:r>
          </a:p>
          <a:p>
            <a:pPr>
              <a:buNone/>
            </a:pPr>
            <a:r>
              <a:rPr lang="cs-CZ" i="1" dirty="0" smtClean="0"/>
              <a:t>MINP[KOMP]: SUM(POTR: OBSAH*OBJEM) &gt;= MINPOZ);</a:t>
            </a:r>
          </a:p>
          <a:p>
            <a:pPr>
              <a:buNone/>
            </a:pPr>
            <a:r>
              <a:rPr lang="cs-CZ" i="1" dirty="0" smtClean="0"/>
              <a:t>MAXP[KOMP=ENERGIE]: SUM(POTR: OBSAH*OBJEM) &lt;= MAXPOZ ;</a:t>
            </a:r>
          </a:p>
          <a:p>
            <a:endParaRPr lang="cs-CZ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ok">
  <a:themeElements>
    <a:clrScheme name="Tok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Tok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ok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77</TotalTime>
  <Words>838</Words>
  <Application>Microsoft Office PowerPoint</Application>
  <PresentationFormat>Předvádění na obrazovce (4:3)</PresentationFormat>
  <Paragraphs>200</Paragraphs>
  <Slides>16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Tok</vt:lpstr>
      <vt:lpstr>7. přednáška</vt:lpstr>
      <vt:lpstr>Sekce modelu MPL</vt:lpstr>
      <vt:lpstr>Sekce TITLE</vt:lpstr>
      <vt:lpstr>Sekce OPTIONS</vt:lpstr>
      <vt:lpstr>Sekce INDEX</vt:lpstr>
      <vt:lpstr>Sekce DATA</vt:lpstr>
      <vt:lpstr>Sekce VARIABLES</vt:lpstr>
      <vt:lpstr>Sekce MACROS</vt:lpstr>
      <vt:lpstr>Sekce MODEL</vt:lpstr>
      <vt:lpstr>Sekce BOUNDS</vt:lpstr>
      <vt:lpstr>Zápis modelu</vt:lpstr>
      <vt:lpstr>Prostředí systému MPL for Windows</vt:lpstr>
      <vt:lpstr>Snímek 13</vt:lpstr>
      <vt:lpstr>Příkazy hlavního menu</vt:lpstr>
      <vt:lpstr>Kontejnerový dopravní problém</vt:lpstr>
      <vt:lpstr>Výstup z MPL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Programy pro matematické modelování 1. přednáška</dc:title>
  <dc:creator>Bára</dc:creator>
  <cp:lastModifiedBy>NOBODY</cp:lastModifiedBy>
  <cp:revision>55</cp:revision>
  <dcterms:created xsi:type="dcterms:W3CDTF">2008-10-09T08:53:52Z</dcterms:created>
  <dcterms:modified xsi:type="dcterms:W3CDTF">2009-04-05T18:04:33Z</dcterms:modified>
</cp:coreProperties>
</file>