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9"/>
  </p:notesMasterIdLst>
  <p:sldIdLst>
    <p:sldId id="256" r:id="rId2"/>
    <p:sldId id="272" r:id="rId3"/>
    <p:sldId id="273" r:id="rId4"/>
    <p:sldId id="274" r:id="rId5"/>
    <p:sldId id="275" r:id="rId6"/>
    <p:sldId id="276" r:id="rId7"/>
    <p:sldId id="277" r:id="rId8"/>
    <p:sldId id="278" r:id="rId9"/>
    <p:sldId id="281" r:id="rId10"/>
    <p:sldId id="283" r:id="rId11"/>
    <p:sldId id="284" r:id="rId12"/>
    <p:sldId id="285" r:id="rId13"/>
    <p:sldId id="286" r:id="rId14"/>
    <p:sldId id="287" r:id="rId15"/>
    <p:sldId id="288" r:id="rId16"/>
    <p:sldId id="289" r:id="rId17"/>
    <p:sldId id="290" r:id="rId18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Styl Středně sytá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Střední styl 2 – zvýraznění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Střední styl 2 – zvýraznění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BC89EF96-8CEA-46FF-86C4-4CE0E7609802}" styleName="Světlý styl 3 – zvýraznění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DA37D80-6434-44D0-A028-1B22A696006F}" styleName="Světlý styl 3 – zvýraznění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5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6.wmf"/><Relationship Id="rId1" Type="http://schemas.openxmlformats.org/officeDocument/2006/relationships/image" Target="../media/image5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9.wmf"/><Relationship Id="rId1" Type="http://schemas.openxmlformats.org/officeDocument/2006/relationships/image" Target="../media/image8.wmf"/><Relationship Id="rId5" Type="http://schemas.openxmlformats.org/officeDocument/2006/relationships/image" Target="../media/image12.wmf"/><Relationship Id="rId4" Type="http://schemas.openxmlformats.org/officeDocument/2006/relationships/image" Target="../media/image11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17.wmf"/><Relationship Id="rId2" Type="http://schemas.openxmlformats.org/officeDocument/2006/relationships/image" Target="../media/image16.wmf"/><Relationship Id="rId1" Type="http://schemas.openxmlformats.org/officeDocument/2006/relationships/image" Target="../media/image15.wmf"/><Relationship Id="rId4" Type="http://schemas.openxmlformats.org/officeDocument/2006/relationships/image" Target="../media/image18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9A86859-1CB9-4539-B57C-CDE1A41A8607}" type="datetimeFigureOut">
              <a:rPr lang="cs-CZ" smtClean="0"/>
              <a:t>24.3.2009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17A081F-B09B-4D33-ADAD-2D85847545B6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7A081F-B09B-4D33-ADAD-2D85847545B6}" type="slidenum">
              <a:rPr lang="cs-CZ" smtClean="0"/>
              <a:t>1</a:t>
            </a:fld>
            <a:endParaRPr lang="cs-CZ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Nadpis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17" name="Podnadpis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Klepnutím lze upravit styl předlohy podnadpisů.</a:t>
            </a:r>
            <a:endParaRPr kumimoji="0" lang="en-US"/>
          </a:p>
        </p:txBody>
      </p:sp>
      <p:sp>
        <p:nvSpPr>
          <p:cNvPr id="30" name="Zástupný symbol pro datum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857457-7E8A-43B3-96B7-E012CBBFC7E5}" type="datetimeFigureOut">
              <a:rPr lang="cs-CZ" smtClean="0"/>
              <a:pPr/>
              <a:t>24.3.2009</a:t>
            </a:fld>
            <a:endParaRPr lang="cs-CZ"/>
          </a:p>
        </p:txBody>
      </p: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27" name="Zástupný symbol pro číslo snímku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A43ADE-D9B9-4742-97E0-9A4E5AA6C343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857457-7E8A-43B3-96B7-E012CBBFC7E5}" type="datetimeFigureOut">
              <a:rPr lang="cs-CZ" smtClean="0"/>
              <a:pPr/>
              <a:t>24.3.2009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A43ADE-D9B9-4742-97E0-9A4E5AA6C343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857457-7E8A-43B3-96B7-E012CBBFC7E5}" type="datetimeFigureOut">
              <a:rPr lang="cs-CZ" smtClean="0"/>
              <a:pPr/>
              <a:t>24.3.2009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A43ADE-D9B9-4742-97E0-9A4E5AA6C343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857457-7E8A-43B3-96B7-E012CBBFC7E5}" type="datetimeFigureOut">
              <a:rPr lang="cs-CZ" smtClean="0"/>
              <a:pPr/>
              <a:t>24.3.2009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A43ADE-D9B9-4742-97E0-9A4E5AA6C343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857457-7E8A-43B3-96B7-E012CBBFC7E5}" type="datetimeFigureOut">
              <a:rPr lang="cs-CZ" smtClean="0"/>
              <a:pPr/>
              <a:t>24.3.2009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A43ADE-D9B9-4742-97E0-9A4E5AA6C343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857457-7E8A-43B3-96B7-E012CBBFC7E5}" type="datetimeFigureOut">
              <a:rPr lang="cs-CZ" smtClean="0"/>
              <a:pPr/>
              <a:t>24.3.2009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A43ADE-D9B9-4742-97E0-9A4E5AA6C343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857457-7E8A-43B3-96B7-E012CBBFC7E5}" type="datetimeFigureOut">
              <a:rPr lang="cs-CZ" smtClean="0"/>
              <a:pPr/>
              <a:t>24.3.2009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A43ADE-D9B9-4742-97E0-9A4E5AA6C343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857457-7E8A-43B3-96B7-E012CBBFC7E5}" type="datetimeFigureOut">
              <a:rPr lang="cs-CZ" smtClean="0"/>
              <a:pPr/>
              <a:t>24.3.2009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A43ADE-D9B9-4742-97E0-9A4E5AA6C343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857457-7E8A-43B3-96B7-E012CBBFC7E5}" type="datetimeFigureOut">
              <a:rPr lang="cs-CZ" smtClean="0"/>
              <a:pPr/>
              <a:t>24.3.2009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A43ADE-D9B9-4742-97E0-9A4E5AA6C343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857457-7E8A-43B3-96B7-E012CBBFC7E5}" type="datetimeFigureOut">
              <a:rPr lang="cs-CZ" smtClean="0"/>
              <a:pPr/>
              <a:t>24.3.2009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A43ADE-D9B9-4742-97E0-9A4E5AA6C343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délník s odříznutým a zakulaceným jedním rohem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Pravoúhlý trojúhelník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857457-7E8A-43B3-96B7-E012CBBFC7E5}" type="datetimeFigureOut">
              <a:rPr lang="cs-CZ" smtClean="0"/>
              <a:pPr/>
              <a:t>24.3.2009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F8A43ADE-D9B9-4742-97E0-9A4E5AA6C343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cs-CZ" smtClean="0"/>
              <a:t>Klepnutím na ikonu přidáte obrázek.</a:t>
            </a:r>
            <a:endParaRPr kumimoji="0" lang="en-US" dirty="0"/>
          </a:p>
        </p:txBody>
      </p:sp>
      <p:sp>
        <p:nvSpPr>
          <p:cNvPr id="10" name="Volný tvar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Volný tvar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Volný tvar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Volný tvar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Zástupný symbol pro nadpis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0" name="Zástupný symbol pro text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10" name="Zástupný symbol pro datum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FD857457-7E8A-43B3-96B7-E012CBBFC7E5}" type="datetimeFigureOut">
              <a:rPr lang="cs-CZ" smtClean="0"/>
              <a:pPr/>
              <a:t>24.3.2009</a:t>
            </a:fld>
            <a:endParaRPr lang="cs-CZ"/>
          </a:p>
        </p:txBody>
      </p:sp>
      <p:sp>
        <p:nvSpPr>
          <p:cNvPr id="22" name="Zástupný symbol pro zápatí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18" name="Zástupný symbol pro číslo snímku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F8A43ADE-D9B9-4742-97E0-9A4E5AA6C343}" type="slidenum">
              <a:rPr lang="cs-CZ" smtClean="0"/>
              <a:pPr/>
              <a:t>‹#›</a:t>
            </a:fld>
            <a:endParaRPr lang="cs-CZ"/>
          </a:p>
        </p:txBody>
      </p:sp>
      <p:grpSp>
        <p:nvGrpSpPr>
          <p:cNvPr id="2" name="Skupina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Volný tvar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Volný tvar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oleObject" Target="../embeddings/oleObject6.bin"/><Relationship Id="rId4" Type="http://schemas.openxmlformats.org/officeDocument/2006/relationships/oleObject" Target="../embeddings/oleObject5.bin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7" Type="http://schemas.openxmlformats.org/officeDocument/2006/relationships/oleObject" Target="../embeddings/oleObject1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10.bin"/><Relationship Id="rId5" Type="http://schemas.openxmlformats.org/officeDocument/2006/relationships/oleObject" Target="../embeddings/oleObject9.bin"/><Relationship Id="rId4" Type="http://schemas.openxmlformats.org/officeDocument/2006/relationships/oleObject" Target="../embeddings/oleObject8.bin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17.bin"/><Relationship Id="rId5" Type="http://schemas.openxmlformats.org/officeDocument/2006/relationships/oleObject" Target="../embeddings/oleObject16.bin"/><Relationship Id="rId4" Type="http://schemas.openxmlformats.org/officeDocument/2006/relationships/oleObject" Target="../embeddings/oleObject15.bin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oleObject" Target="../embeddings/oleObject3.bin"/><Relationship Id="rId4" Type="http://schemas.openxmlformats.org/officeDocument/2006/relationships/oleObject" Target="../embeddings/oleObject2.bin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6. </a:t>
            </a:r>
            <a:r>
              <a:rPr lang="cs-CZ" dirty="0" smtClean="0"/>
              <a:t>přednáška</a:t>
            </a:r>
            <a:endParaRPr lang="cs-CZ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smtClean="0"/>
              <a:t>Diskrétní </a:t>
            </a:r>
            <a:r>
              <a:rPr lang="cs-CZ" dirty="0" err="1" smtClean="0"/>
              <a:t>linearizace</a:t>
            </a:r>
            <a:endParaRPr lang="cs-CZ" dirty="0" smtClean="0"/>
          </a:p>
          <a:p>
            <a:r>
              <a:rPr lang="cs-CZ" dirty="0" smtClean="0"/>
              <a:t>	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Logické vztahy v omezujících podmínkách „buď – anebo“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cs-CZ" dirty="0" smtClean="0"/>
          </a:p>
          <a:p>
            <a:pPr>
              <a:buNone/>
            </a:pPr>
            <a:r>
              <a:rPr lang="en-US" dirty="0" smtClean="0"/>
              <a:t>m</a:t>
            </a:r>
            <a:r>
              <a:rPr lang="cs-CZ" dirty="0" err="1" smtClean="0"/>
              <a:t>aximalizovat</a:t>
            </a:r>
            <a:endParaRPr lang="cs-CZ" dirty="0" smtClean="0"/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r>
              <a:rPr lang="en-US" dirty="0" smtClean="0"/>
              <a:t>z</a:t>
            </a:r>
            <a:r>
              <a:rPr lang="cs-CZ" dirty="0" smtClean="0"/>
              <a:t>a podmínek</a:t>
            </a:r>
            <a:endParaRPr lang="cs-CZ" dirty="0"/>
          </a:p>
        </p:txBody>
      </p:sp>
      <p:graphicFrame>
        <p:nvGraphicFramePr>
          <p:cNvPr id="2050" name="Object 2"/>
          <p:cNvGraphicFramePr>
            <a:graphicFrameLocks noChangeAspect="1"/>
          </p:cNvGraphicFramePr>
          <p:nvPr/>
        </p:nvGraphicFramePr>
        <p:xfrm>
          <a:off x="2857488" y="2214554"/>
          <a:ext cx="1643074" cy="1026921"/>
        </p:xfrm>
        <a:graphic>
          <a:graphicData uri="http://schemas.openxmlformats.org/presentationml/2006/ole">
            <p:oleObj spid="_x0000_s2050" name="Rovnice" r:id="rId3" imgW="711000" imgH="444240" progId="Equation.3">
              <p:embed/>
            </p:oleObj>
          </a:graphicData>
        </a:graphic>
      </p:graphicFrame>
      <p:graphicFrame>
        <p:nvGraphicFramePr>
          <p:cNvPr id="2051" name="Object 3"/>
          <p:cNvGraphicFramePr>
            <a:graphicFrameLocks noChangeAspect="1"/>
          </p:cNvGraphicFramePr>
          <p:nvPr/>
        </p:nvGraphicFramePr>
        <p:xfrm>
          <a:off x="2571736" y="3643314"/>
          <a:ext cx="6098764" cy="857256"/>
        </p:xfrm>
        <a:graphic>
          <a:graphicData uri="http://schemas.openxmlformats.org/presentationml/2006/ole">
            <p:oleObj spid="_x0000_s2051" name="Rovnice" r:id="rId4" imgW="3162240" imgH="444240" progId="Equation.3">
              <p:embed/>
            </p:oleObj>
          </a:graphicData>
        </a:graphic>
      </p:graphicFrame>
      <p:graphicFrame>
        <p:nvGraphicFramePr>
          <p:cNvPr id="2052" name="Object 4"/>
          <p:cNvGraphicFramePr>
            <a:graphicFrameLocks noChangeAspect="1"/>
          </p:cNvGraphicFramePr>
          <p:nvPr/>
        </p:nvGraphicFramePr>
        <p:xfrm>
          <a:off x="3214678" y="4572008"/>
          <a:ext cx="5474407" cy="500066"/>
        </p:xfrm>
        <a:graphic>
          <a:graphicData uri="http://schemas.openxmlformats.org/presentationml/2006/ole">
            <p:oleObj spid="_x0000_s2052" name="Rovnice" r:id="rId5" imgW="2641320" imgH="241200" progId="Equation.3">
              <p:embed/>
            </p:oleObj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Logické vztahy v omezujících podmínkách „buď - anebo“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m</a:t>
            </a:r>
            <a:r>
              <a:rPr lang="cs-CZ" dirty="0" err="1" smtClean="0"/>
              <a:t>aximalizovat</a:t>
            </a:r>
            <a:endParaRPr lang="cs-CZ" dirty="0" smtClean="0"/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r>
              <a:rPr lang="en-US" dirty="0" smtClean="0"/>
              <a:t>z</a:t>
            </a:r>
            <a:r>
              <a:rPr lang="cs-CZ" dirty="0" smtClean="0"/>
              <a:t>a podmínek</a:t>
            </a:r>
            <a:endParaRPr lang="cs-CZ" dirty="0"/>
          </a:p>
        </p:txBody>
      </p:sp>
      <p:graphicFrame>
        <p:nvGraphicFramePr>
          <p:cNvPr id="3074" name="Object 2"/>
          <p:cNvGraphicFramePr>
            <a:graphicFrameLocks noChangeAspect="1"/>
          </p:cNvGraphicFramePr>
          <p:nvPr/>
        </p:nvGraphicFramePr>
        <p:xfrm>
          <a:off x="3214678" y="1857364"/>
          <a:ext cx="1357322" cy="848326"/>
        </p:xfrm>
        <a:graphic>
          <a:graphicData uri="http://schemas.openxmlformats.org/presentationml/2006/ole">
            <p:oleObj spid="_x0000_s3074" name="Rovnice" r:id="rId3" imgW="711000" imgH="444240" progId="Equation.3">
              <p:embed/>
            </p:oleObj>
          </a:graphicData>
        </a:graphic>
      </p:graphicFrame>
      <p:graphicFrame>
        <p:nvGraphicFramePr>
          <p:cNvPr id="3075" name="Object 3"/>
          <p:cNvGraphicFramePr>
            <a:graphicFrameLocks noChangeAspect="1"/>
          </p:cNvGraphicFramePr>
          <p:nvPr/>
        </p:nvGraphicFramePr>
        <p:xfrm>
          <a:off x="3143240" y="2786058"/>
          <a:ext cx="2228867" cy="857256"/>
        </p:xfrm>
        <a:graphic>
          <a:graphicData uri="http://schemas.openxmlformats.org/presentationml/2006/ole">
            <p:oleObj spid="_x0000_s3075" name="Rovnice" r:id="rId4" imgW="1155600" imgH="444240" progId="Equation.3">
              <p:embed/>
            </p:oleObj>
          </a:graphicData>
        </a:graphic>
      </p:graphicFrame>
      <p:graphicFrame>
        <p:nvGraphicFramePr>
          <p:cNvPr id="3076" name="Object 4"/>
          <p:cNvGraphicFramePr>
            <a:graphicFrameLocks noChangeAspect="1"/>
          </p:cNvGraphicFramePr>
          <p:nvPr/>
        </p:nvGraphicFramePr>
        <p:xfrm>
          <a:off x="3143240" y="3714752"/>
          <a:ext cx="2671781" cy="785818"/>
        </p:xfrm>
        <a:graphic>
          <a:graphicData uri="http://schemas.openxmlformats.org/presentationml/2006/ole">
            <p:oleObj spid="_x0000_s3076" name="Rovnice" r:id="rId5" imgW="1511280" imgH="444240" progId="Equation.3">
              <p:embed/>
            </p:oleObj>
          </a:graphicData>
        </a:graphic>
      </p:graphicFrame>
      <p:graphicFrame>
        <p:nvGraphicFramePr>
          <p:cNvPr id="3077" name="Object 5"/>
          <p:cNvGraphicFramePr>
            <a:graphicFrameLocks noChangeAspect="1"/>
          </p:cNvGraphicFramePr>
          <p:nvPr/>
        </p:nvGraphicFramePr>
        <p:xfrm>
          <a:off x="3143240" y="4643446"/>
          <a:ext cx="4000528" cy="571504"/>
        </p:xfrm>
        <a:graphic>
          <a:graphicData uri="http://schemas.openxmlformats.org/presentationml/2006/ole">
            <p:oleObj spid="_x0000_s3077" name="Rovnice" r:id="rId6" imgW="1688760" imgH="241200" progId="Equation.3">
              <p:embed/>
            </p:oleObj>
          </a:graphicData>
        </a:graphic>
      </p:graphicFrame>
      <p:graphicFrame>
        <p:nvGraphicFramePr>
          <p:cNvPr id="3078" name="Object 6"/>
          <p:cNvGraphicFramePr>
            <a:graphicFrameLocks noChangeAspect="1"/>
          </p:cNvGraphicFramePr>
          <p:nvPr/>
        </p:nvGraphicFramePr>
        <p:xfrm>
          <a:off x="3214678" y="5357826"/>
          <a:ext cx="1406436" cy="500066"/>
        </p:xfrm>
        <a:graphic>
          <a:graphicData uri="http://schemas.openxmlformats.org/presentationml/2006/ole">
            <p:oleObj spid="_x0000_s3078" name="Rovnice" r:id="rId7" imgW="571320" imgH="203040" progId="Equation.3">
              <p:embed/>
            </p:oleObj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Logické vztahy v omezujících podmínkách „IF – THEN“</a:t>
            </a:r>
            <a:endParaRPr lang="cs-CZ" dirty="0"/>
          </a:p>
        </p:txBody>
      </p:sp>
      <p:graphicFrame>
        <p:nvGraphicFramePr>
          <p:cNvPr id="4098" name="Object 2"/>
          <p:cNvGraphicFramePr>
            <a:graphicFrameLocks noChangeAspect="1"/>
          </p:cNvGraphicFramePr>
          <p:nvPr/>
        </p:nvGraphicFramePr>
        <p:xfrm>
          <a:off x="500034" y="2357430"/>
          <a:ext cx="7358114" cy="1214783"/>
        </p:xfrm>
        <a:graphic>
          <a:graphicData uri="http://schemas.openxmlformats.org/presentationml/2006/ole">
            <p:oleObj spid="_x0000_s4098" name="Rovnice" r:id="rId3" imgW="2692080" imgH="444240" progId="Equation.3">
              <p:embed/>
            </p:oleObj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Logické vztahy v omezujících podmínkách „IF – THEN“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cs-CZ" sz="2800" b="1" dirty="0" smtClean="0">
                <a:solidFill>
                  <a:srgbClr val="000000"/>
                </a:solidFill>
              </a:rPr>
              <a:t>            (A </a:t>
            </a:r>
            <a:r>
              <a:rPr lang="cs-CZ" sz="2800" b="1" dirty="0" smtClean="0">
                <a:solidFill>
                  <a:srgbClr val="000000"/>
                </a:solidFill>
                <a:sym typeface="Symbol" pitchFamily="18" charset="2"/>
              </a:rPr>
              <a:t></a:t>
            </a:r>
            <a:r>
              <a:rPr lang="cs-CZ" sz="2800" b="1" dirty="0" smtClean="0">
                <a:solidFill>
                  <a:srgbClr val="000000"/>
                </a:solidFill>
              </a:rPr>
              <a:t> B) </a:t>
            </a:r>
            <a:r>
              <a:rPr lang="cs-CZ" sz="2800" b="1" dirty="0" smtClean="0">
                <a:solidFill>
                  <a:srgbClr val="000000"/>
                </a:solidFill>
                <a:sym typeface="Symbol" pitchFamily="18" charset="2"/>
              </a:rPr>
              <a:t></a:t>
            </a:r>
            <a:r>
              <a:rPr lang="cs-CZ" sz="2800" b="1" dirty="0" smtClean="0">
                <a:solidFill>
                  <a:srgbClr val="000000"/>
                </a:solidFill>
              </a:rPr>
              <a:t> (</a:t>
            </a:r>
            <a:r>
              <a:rPr lang="cs-CZ" sz="2800" b="1" dirty="0" smtClean="0">
                <a:solidFill>
                  <a:srgbClr val="000000"/>
                </a:solidFill>
                <a:sym typeface="Symbol" pitchFamily="18" charset="2"/>
              </a:rPr>
              <a:t></a:t>
            </a:r>
            <a:r>
              <a:rPr lang="cs-CZ" sz="2800" b="1" dirty="0" smtClean="0">
                <a:solidFill>
                  <a:srgbClr val="000000"/>
                </a:solidFill>
              </a:rPr>
              <a:t>A </a:t>
            </a:r>
            <a:r>
              <a:rPr lang="cs-CZ" sz="2800" b="1" dirty="0" smtClean="0">
                <a:solidFill>
                  <a:srgbClr val="000000"/>
                </a:solidFill>
                <a:sym typeface="Symbol" pitchFamily="18" charset="2"/>
              </a:rPr>
              <a:t></a:t>
            </a:r>
            <a:r>
              <a:rPr lang="cs-CZ" sz="2800" b="1" dirty="0" smtClean="0">
                <a:solidFill>
                  <a:srgbClr val="000000"/>
                </a:solidFill>
              </a:rPr>
              <a:t> B)</a:t>
            </a:r>
            <a:r>
              <a:rPr lang="cs-CZ" sz="2800" b="1" dirty="0" smtClean="0">
                <a:solidFill>
                  <a:srgbClr val="000000"/>
                </a:solidFill>
                <a:sym typeface="Symbol" pitchFamily="18" charset="2"/>
              </a:rPr>
              <a:t> </a:t>
            </a:r>
          </a:p>
          <a:p>
            <a:endParaRPr lang="cs-CZ" dirty="0"/>
          </a:p>
        </p:txBody>
      </p:sp>
      <p:graphicFrame>
        <p:nvGraphicFramePr>
          <p:cNvPr id="4" name="Tabulka 3"/>
          <p:cNvGraphicFramePr>
            <a:graphicFrameLocks noGrp="1"/>
          </p:cNvGraphicFramePr>
          <p:nvPr/>
        </p:nvGraphicFramePr>
        <p:xfrm>
          <a:off x="1643042" y="2857496"/>
          <a:ext cx="6096000" cy="1849120"/>
        </p:xfrm>
        <a:graphic>
          <a:graphicData uri="http://schemas.openxmlformats.org/drawingml/2006/table">
            <a:tbl>
              <a:tblPr firstRow="1" bandRow="1">
                <a:tableStyleId>{5DA37D80-6434-44D0-A028-1B22A696006F}</a:tableStyleId>
              </a:tblPr>
              <a:tblGrid>
                <a:gridCol w="1219200"/>
                <a:gridCol w="1219200"/>
                <a:gridCol w="1219200"/>
                <a:gridCol w="1219200"/>
                <a:gridCol w="1219200"/>
              </a:tblGrid>
              <a:tr h="22796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ms Rmn" charset="0"/>
                          <a:cs typeface="Times New Roman" pitchFamily="18" charset="0"/>
                        </a:rPr>
                        <a:t>A</a:t>
                      </a:r>
                      <a:endParaRPr kumimoji="0" lang="cs-CZ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ms Rmn" charset="0"/>
                          <a:cs typeface="Times New Roman" pitchFamily="18" charset="0"/>
                        </a:rPr>
                        <a:t>B</a:t>
                      </a:r>
                      <a:endParaRPr kumimoji="0" lang="cs-CZ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ms Rmn" charset="0"/>
                          <a:cs typeface="Times New Roman" pitchFamily="18" charset="0"/>
                        </a:rPr>
                        <a:t>A </a:t>
                      </a:r>
                      <a:r>
                        <a:rPr kumimoji="0" 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ms Rmn" charset="0"/>
                          <a:cs typeface="Times New Roman" pitchFamily="18" charset="0"/>
                          <a:sym typeface="Symbol" pitchFamily="18" charset="2"/>
                        </a:rPr>
                        <a:t></a:t>
                      </a:r>
                      <a:r>
                        <a:rPr kumimoji="0" 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ms Rmn" charset="0"/>
                          <a:cs typeface="Times New Roman" pitchFamily="18" charset="0"/>
                        </a:rPr>
                        <a:t> B</a:t>
                      </a:r>
                      <a:endParaRPr kumimoji="0" lang="cs-CZ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ms Rmn" charset="0"/>
                        <a:cs typeface="Times New Roman" pitchFamily="18" charset="0"/>
                        <a:sym typeface="Symbol" pitchFamily="18" charset="2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ms Rmn" charset="0"/>
                          <a:cs typeface="Times New Roman" pitchFamily="18" charset="0"/>
                          <a:sym typeface="Symbol" pitchFamily="18" charset="2"/>
                        </a:rPr>
                        <a:t></a:t>
                      </a: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ms Rmn" charset="0"/>
                          <a:cs typeface="Times New Roman" pitchFamily="18" charset="0"/>
                        </a:rPr>
                        <a:t>A</a:t>
                      </a:r>
                      <a:endParaRPr kumimoji="0" lang="cs-CZ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ms Rmn" charset="0"/>
                        <a:cs typeface="Times New Roman" pitchFamily="18" charset="0"/>
                        <a:sym typeface="Symbol" pitchFamily="18" charset="2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ms Rmn" charset="0"/>
                          <a:cs typeface="Times New Roman" pitchFamily="18" charset="0"/>
                          <a:sym typeface="Symbol" pitchFamily="18" charset="2"/>
                        </a:rPr>
                        <a:t></a:t>
                      </a: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ms Rmn" charset="0"/>
                          <a:cs typeface="Times New Roman" pitchFamily="18" charset="0"/>
                        </a:rPr>
                        <a:t>A </a:t>
                      </a: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ms Rmn" charset="0"/>
                          <a:cs typeface="Times New Roman" pitchFamily="18" charset="0"/>
                          <a:sym typeface="Symbol" pitchFamily="18" charset="2"/>
                        </a:rPr>
                        <a:t></a:t>
                      </a: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ms Rmn" charset="0"/>
                          <a:cs typeface="Times New Roman" pitchFamily="18" charset="0"/>
                        </a:rPr>
                        <a:t> B</a:t>
                      </a:r>
                      <a:endParaRPr kumimoji="0" lang="cs-CZ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ms Rmn" charset="0"/>
                        <a:cs typeface="Times New Roman" pitchFamily="18" charset="0"/>
                        <a:sym typeface="Symbol" pitchFamily="18" charset="2"/>
                      </a:endParaRPr>
                    </a:p>
                  </a:txBody>
                  <a:tcPr horzOverflow="overflow"/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ms Rmn" charset="0"/>
                          <a:cs typeface="Times New Roman" pitchFamily="18" charset="0"/>
                        </a:rPr>
                        <a:t>1</a:t>
                      </a:r>
                      <a:endParaRPr kumimoji="0" lang="cs-CZ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ms Rmn" charset="0"/>
                          <a:cs typeface="Times New Roman" pitchFamily="18" charset="0"/>
                        </a:rPr>
                        <a:t>1</a:t>
                      </a:r>
                      <a:endParaRPr kumimoji="0" lang="cs-CZ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ms Rmn" charset="0"/>
                          <a:cs typeface="Times New Roman" pitchFamily="18" charset="0"/>
                        </a:rPr>
                        <a:t>1</a:t>
                      </a:r>
                      <a:endParaRPr kumimoji="0" lang="cs-CZ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ms Rmn" charset="0"/>
                          <a:cs typeface="Times New Roman" pitchFamily="18" charset="0"/>
                        </a:rPr>
                        <a:t>0</a:t>
                      </a:r>
                      <a:endParaRPr kumimoji="0" lang="cs-CZ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ms Rmn" charset="0"/>
                          <a:cs typeface="Times New Roman" pitchFamily="18" charset="0"/>
                        </a:rPr>
                        <a:t>1</a:t>
                      </a:r>
                      <a:endParaRPr kumimoji="0" lang="cs-CZ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/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ms Rmn" charset="0"/>
                          <a:cs typeface="Times New Roman" pitchFamily="18" charset="0"/>
                        </a:rPr>
                        <a:t>1</a:t>
                      </a:r>
                      <a:endParaRPr kumimoji="0" lang="cs-CZ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ms Rmn" charset="0"/>
                          <a:cs typeface="Times New Roman" pitchFamily="18" charset="0"/>
                        </a:rPr>
                        <a:t>0</a:t>
                      </a:r>
                      <a:endParaRPr kumimoji="0" lang="cs-CZ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ms Rmn" charset="0"/>
                          <a:cs typeface="Times New Roman" pitchFamily="18" charset="0"/>
                        </a:rPr>
                        <a:t>0</a:t>
                      </a:r>
                      <a:endParaRPr kumimoji="0" lang="cs-CZ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ms Rmn" charset="0"/>
                          <a:cs typeface="Times New Roman" pitchFamily="18" charset="0"/>
                        </a:rPr>
                        <a:t>0</a:t>
                      </a:r>
                      <a:endParaRPr kumimoji="0" lang="cs-CZ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ms Rmn" charset="0"/>
                          <a:cs typeface="Times New Roman" pitchFamily="18" charset="0"/>
                        </a:rPr>
                        <a:t>0</a:t>
                      </a:r>
                      <a:endParaRPr kumimoji="0" lang="cs-CZ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/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ms Rmn" charset="0"/>
                          <a:cs typeface="Times New Roman" pitchFamily="18" charset="0"/>
                        </a:rPr>
                        <a:t>0</a:t>
                      </a:r>
                      <a:endParaRPr kumimoji="0" lang="cs-CZ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ms Rmn" charset="0"/>
                          <a:cs typeface="Times New Roman" pitchFamily="18" charset="0"/>
                        </a:rPr>
                        <a:t>1</a:t>
                      </a:r>
                      <a:endParaRPr kumimoji="0" lang="cs-CZ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ms Rmn" charset="0"/>
                          <a:cs typeface="Times New Roman" pitchFamily="18" charset="0"/>
                        </a:rPr>
                        <a:t>1</a:t>
                      </a:r>
                      <a:endParaRPr kumimoji="0" lang="cs-CZ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ms Rmn" charset="0"/>
                          <a:cs typeface="Times New Roman" pitchFamily="18" charset="0"/>
                        </a:rPr>
                        <a:t>1</a:t>
                      </a:r>
                      <a:endParaRPr kumimoji="0" lang="cs-CZ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ms Rmn" charset="0"/>
                          <a:cs typeface="Times New Roman" pitchFamily="18" charset="0"/>
                        </a:rPr>
                        <a:t>1</a:t>
                      </a:r>
                      <a:endParaRPr kumimoji="0" lang="cs-CZ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/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ms Rmn" charset="0"/>
                          <a:cs typeface="Times New Roman" pitchFamily="18" charset="0"/>
                        </a:rPr>
                        <a:t>0</a:t>
                      </a:r>
                      <a:endParaRPr kumimoji="0" lang="cs-CZ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ms Rmn" charset="0"/>
                          <a:cs typeface="Times New Roman" pitchFamily="18" charset="0"/>
                        </a:rPr>
                        <a:t>0</a:t>
                      </a:r>
                      <a:endParaRPr kumimoji="0" lang="cs-CZ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ms Rmn" charset="0"/>
                          <a:cs typeface="Times New Roman" pitchFamily="18" charset="0"/>
                        </a:rPr>
                        <a:t>1</a:t>
                      </a:r>
                      <a:endParaRPr kumimoji="0" lang="cs-CZ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ms Rmn" charset="0"/>
                          <a:cs typeface="Times New Roman" pitchFamily="18" charset="0"/>
                        </a:rPr>
                        <a:t>1</a:t>
                      </a:r>
                      <a:endParaRPr kumimoji="0" lang="cs-CZ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ms Rmn" charset="0"/>
                          <a:cs typeface="Times New Roman" pitchFamily="18" charset="0"/>
                        </a:rPr>
                        <a:t>1</a:t>
                      </a:r>
                      <a:endParaRPr kumimoji="0" lang="cs-CZ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/>
                </a:tc>
              </a:tr>
            </a:tbl>
          </a:graphicData>
        </a:graphic>
      </p:graphicFrame>
      <p:graphicFrame>
        <p:nvGraphicFramePr>
          <p:cNvPr id="5122" name="Object 2"/>
          <p:cNvGraphicFramePr>
            <a:graphicFrameLocks noChangeAspect="1"/>
          </p:cNvGraphicFramePr>
          <p:nvPr/>
        </p:nvGraphicFramePr>
        <p:xfrm>
          <a:off x="1643042" y="5214950"/>
          <a:ext cx="4335266" cy="857256"/>
        </p:xfrm>
        <a:graphic>
          <a:graphicData uri="http://schemas.openxmlformats.org/presentationml/2006/ole">
            <p:oleObj spid="_x0000_s5122" name="Rovnice" r:id="rId3" imgW="2247840" imgH="444240" progId="Equation.3">
              <p:embed/>
            </p:oleObj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Logické vztahy v omezujících podmínkách „IF – THEN“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/>
          </a:p>
        </p:txBody>
      </p:sp>
      <p:graphicFrame>
        <p:nvGraphicFramePr>
          <p:cNvPr id="6146" name="Object 2"/>
          <p:cNvGraphicFramePr>
            <a:graphicFrameLocks noChangeAspect="1"/>
          </p:cNvGraphicFramePr>
          <p:nvPr/>
        </p:nvGraphicFramePr>
        <p:xfrm>
          <a:off x="785786" y="2071678"/>
          <a:ext cx="4429156" cy="875822"/>
        </p:xfrm>
        <a:graphic>
          <a:graphicData uri="http://schemas.openxmlformats.org/presentationml/2006/ole">
            <p:oleObj spid="_x0000_s6146" name="Rovnice" r:id="rId3" imgW="2247840" imgH="444240" progId="Equation.3">
              <p:embed/>
            </p:oleObj>
          </a:graphicData>
        </a:graphic>
      </p:graphicFrame>
      <p:graphicFrame>
        <p:nvGraphicFramePr>
          <p:cNvPr id="6147" name="Object 3"/>
          <p:cNvGraphicFramePr>
            <a:graphicFrameLocks noChangeAspect="1"/>
          </p:cNvGraphicFramePr>
          <p:nvPr/>
        </p:nvGraphicFramePr>
        <p:xfrm>
          <a:off x="785786" y="2928934"/>
          <a:ext cx="4759812" cy="785818"/>
        </p:xfrm>
        <a:graphic>
          <a:graphicData uri="http://schemas.openxmlformats.org/presentationml/2006/ole">
            <p:oleObj spid="_x0000_s6147" name="Rovnice" r:id="rId4" imgW="2692080" imgH="444240" progId="Equation.3">
              <p:embed/>
            </p:oleObj>
          </a:graphicData>
        </a:graphic>
      </p:graphicFrame>
      <p:graphicFrame>
        <p:nvGraphicFramePr>
          <p:cNvPr id="6148" name="Object 4"/>
          <p:cNvGraphicFramePr>
            <a:graphicFrameLocks noChangeAspect="1"/>
          </p:cNvGraphicFramePr>
          <p:nvPr/>
        </p:nvGraphicFramePr>
        <p:xfrm>
          <a:off x="857224" y="3929066"/>
          <a:ext cx="2514622" cy="785819"/>
        </p:xfrm>
        <a:graphic>
          <a:graphicData uri="http://schemas.openxmlformats.org/presentationml/2006/ole">
            <p:oleObj spid="_x0000_s6148" name="Rovnice" r:id="rId5" imgW="1422360" imgH="444240" progId="Equation.3">
              <p:embed/>
            </p:oleObj>
          </a:graphicData>
        </a:graphic>
      </p:graphicFrame>
      <p:graphicFrame>
        <p:nvGraphicFramePr>
          <p:cNvPr id="6149" name="Object 5"/>
          <p:cNvGraphicFramePr>
            <a:graphicFrameLocks noChangeAspect="1"/>
          </p:cNvGraphicFramePr>
          <p:nvPr/>
        </p:nvGraphicFramePr>
        <p:xfrm>
          <a:off x="857224" y="4929198"/>
          <a:ext cx="2643206" cy="1219941"/>
        </p:xfrm>
        <a:graphic>
          <a:graphicData uri="http://schemas.openxmlformats.org/presentationml/2006/ole">
            <p:oleObj spid="_x0000_s6149" name="Rovnice" r:id="rId6" imgW="1485720" imgH="685800" progId="Equation.3">
              <p:embed/>
            </p:oleObj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Logické vztahy v omezujících podmínkách „IF – THEN“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28596" y="1857364"/>
            <a:ext cx="8229600" cy="4389120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cs-CZ" sz="2800" dirty="0" smtClean="0">
                <a:solidFill>
                  <a:srgbClr val="000000"/>
                </a:solidFill>
              </a:rPr>
              <a:t>maximalizovat</a:t>
            </a:r>
          </a:p>
          <a:p>
            <a:pPr>
              <a:buNone/>
            </a:pPr>
            <a:r>
              <a:rPr lang="cs-CZ" sz="2800" b="1" dirty="0" smtClean="0">
                <a:solidFill>
                  <a:srgbClr val="000000"/>
                </a:solidFill>
              </a:rPr>
              <a:t>			</a:t>
            </a:r>
            <a:r>
              <a:rPr lang="cs-CZ" sz="2800" i="1" dirty="0" smtClean="0">
                <a:solidFill>
                  <a:srgbClr val="000000"/>
                </a:solidFill>
              </a:rPr>
              <a:t>z</a:t>
            </a:r>
            <a:r>
              <a:rPr lang="cs-CZ" sz="2800" dirty="0" smtClean="0">
                <a:solidFill>
                  <a:srgbClr val="000000"/>
                </a:solidFill>
              </a:rPr>
              <a:t> = 250</a:t>
            </a:r>
            <a:r>
              <a:rPr lang="cs-CZ" sz="2800" i="1" dirty="0" smtClean="0">
                <a:solidFill>
                  <a:srgbClr val="000000"/>
                </a:solidFill>
              </a:rPr>
              <a:t>x</a:t>
            </a:r>
            <a:r>
              <a:rPr lang="cs-CZ" sz="2800" dirty="0" smtClean="0">
                <a:solidFill>
                  <a:srgbClr val="000000"/>
                </a:solidFill>
              </a:rPr>
              <a:t>1 </a:t>
            </a:r>
            <a:r>
              <a:rPr lang="en-US" sz="2800" dirty="0" smtClean="0">
                <a:solidFill>
                  <a:srgbClr val="000000"/>
                </a:solidFill>
              </a:rPr>
              <a:t>+ 630</a:t>
            </a:r>
            <a:r>
              <a:rPr lang="en-US" sz="2800" i="1" dirty="0" smtClean="0">
                <a:solidFill>
                  <a:srgbClr val="000000"/>
                </a:solidFill>
              </a:rPr>
              <a:t>x</a:t>
            </a:r>
            <a:r>
              <a:rPr lang="cs-CZ" sz="2800" dirty="0" smtClean="0">
                <a:solidFill>
                  <a:srgbClr val="000000"/>
                </a:solidFill>
              </a:rPr>
              <a:t>2</a:t>
            </a:r>
            <a:r>
              <a:rPr lang="en-US" sz="2800" dirty="0" smtClean="0">
                <a:solidFill>
                  <a:srgbClr val="000000"/>
                </a:solidFill>
              </a:rPr>
              <a:t> + </a:t>
            </a:r>
            <a:r>
              <a:rPr lang="cs-CZ" sz="2800" dirty="0" smtClean="0">
                <a:solidFill>
                  <a:srgbClr val="000000"/>
                </a:solidFill>
              </a:rPr>
              <a:t>120</a:t>
            </a:r>
            <a:r>
              <a:rPr lang="cs-CZ" sz="2800" i="1" dirty="0" smtClean="0">
                <a:solidFill>
                  <a:srgbClr val="000000"/>
                </a:solidFill>
              </a:rPr>
              <a:t>x</a:t>
            </a:r>
            <a:r>
              <a:rPr lang="cs-CZ" sz="2800" dirty="0" smtClean="0">
                <a:solidFill>
                  <a:srgbClr val="000000"/>
                </a:solidFill>
              </a:rPr>
              <a:t>3 </a:t>
            </a:r>
            <a:r>
              <a:rPr lang="en-US" sz="2800" dirty="0" smtClean="0">
                <a:solidFill>
                  <a:srgbClr val="000000"/>
                </a:solidFill>
              </a:rPr>
              <a:t>+ 580</a:t>
            </a:r>
            <a:r>
              <a:rPr lang="en-US" sz="2800" i="1" dirty="0" smtClean="0">
                <a:solidFill>
                  <a:srgbClr val="000000"/>
                </a:solidFill>
              </a:rPr>
              <a:t>x</a:t>
            </a:r>
            <a:r>
              <a:rPr lang="cs-CZ" sz="2800" dirty="0" smtClean="0">
                <a:solidFill>
                  <a:srgbClr val="000000"/>
                </a:solidFill>
              </a:rPr>
              <a:t>4 ,</a:t>
            </a:r>
          </a:p>
          <a:p>
            <a:pPr>
              <a:buNone/>
            </a:pPr>
            <a:r>
              <a:rPr lang="cs-CZ" sz="2800" dirty="0" smtClean="0">
                <a:solidFill>
                  <a:srgbClr val="000000"/>
                </a:solidFill>
              </a:rPr>
              <a:t>za podmínek </a:t>
            </a:r>
          </a:p>
          <a:p>
            <a:pPr>
              <a:buNone/>
            </a:pPr>
            <a:r>
              <a:rPr lang="cs-CZ" sz="2800" dirty="0" smtClean="0">
                <a:solidFill>
                  <a:srgbClr val="000000"/>
                </a:solidFill>
              </a:rPr>
              <a:t>			2</a:t>
            </a:r>
            <a:r>
              <a:rPr lang="cs-CZ" sz="2800" i="1" dirty="0" smtClean="0">
                <a:solidFill>
                  <a:srgbClr val="000000"/>
                </a:solidFill>
              </a:rPr>
              <a:t>x</a:t>
            </a:r>
            <a:r>
              <a:rPr lang="cs-CZ" sz="2800" dirty="0" smtClean="0">
                <a:solidFill>
                  <a:srgbClr val="000000"/>
                </a:solidFill>
              </a:rPr>
              <a:t>1 + 5</a:t>
            </a:r>
            <a:r>
              <a:rPr lang="cs-CZ" sz="2800" i="1" dirty="0" smtClean="0">
                <a:solidFill>
                  <a:srgbClr val="000000"/>
                </a:solidFill>
              </a:rPr>
              <a:t>x</a:t>
            </a:r>
            <a:r>
              <a:rPr lang="cs-CZ" sz="2800" dirty="0" smtClean="0">
                <a:solidFill>
                  <a:srgbClr val="000000"/>
                </a:solidFill>
              </a:rPr>
              <a:t>2 </a:t>
            </a:r>
            <a:r>
              <a:rPr lang="en-US" sz="2800" dirty="0" smtClean="0">
                <a:solidFill>
                  <a:srgbClr val="000000"/>
                </a:solidFill>
              </a:rPr>
              <a:t>+ </a:t>
            </a:r>
            <a:r>
              <a:rPr lang="cs-CZ" sz="2800" dirty="0" smtClean="0">
                <a:solidFill>
                  <a:srgbClr val="000000"/>
                </a:solidFill>
              </a:rPr>
              <a:t>2</a:t>
            </a:r>
            <a:r>
              <a:rPr lang="cs-CZ" sz="2800" i="1" dirty="0" smtClean="0">
                <a:solidFill>
                  <a:srgbClr val="000000"/>
                </a:solidFill>
              </a:rPr>
              <a:t>x</a:t>
            </a:r>
            <a:r>
              <a:rPr lang="cs-CZ" sz="2800" dirty="0" smtClean="0">
                <a:solidFill>
                  <a:srgbClr val="000000"/>
                </a:solidFill>
              </a:rPr>
              <a:t>3 + 4</a:t>
            </a:r>
            <a:r>
              <a:rPr lang="cs-CZ" sz="2800" i="1" dirty="0" smtClean="0">
                <a:solidFill>
                  <a:srgbClr val="000000"/>
                </a:solidFill>
              </a:rPr>
              <a:t>x</a:t>
            </a:r>
            <a:r>
              <a:rPr lang="cs-CZ" sz="2800" dirty="0" smtClean="0">
                <a:solidFill>
                  <a:srgbClr val="000000"/>
                </a:solidFill>
              </a:rPr>
              <a:t>4 ≤ 3200 </a:t>
            </a:r>
            <a:r>
              <a:rPr lang="en-US" sz="2800" dirty="0" smtClean="0">
                <a:solidFill>
                  <a:srgbClr val="000000"/>
                </a:solidFill>
              </a:rPr>
              <a:t>+ </a:t>
            </a:r>
            <a:r>
              <a:rPr lang="en-US" sz="2800" i="1" dirty="0" smtClean="0">
                <a:solidFill>
                  <a:srgbClr val="000000"/>
                </a:solidFill>
              </a:rPr>
              <a:t>M</a:t>
            </a:r>
            <a:r>
              <a:rPr lang="cs-CZ" sz="2800" dirty="0" smtClean="0">
                <a:solidFill>
                  <a:srgbClr val="000000"/>
                </a:solidFill>
              </a:rPr>
              <a:t>y,</a:t>
            </a:r>
          </a:p>
          <a:p>
            <a:pPr>
              <a:buNone/>
            </a:pPr>
            <a:r>
              <a:rPr lang="cs-CZ" sz="2800" dirty="0" smtClean="0">
                <a:solidFill>
                  <a:srgbClr val="000000"/>
                </a:solidFill>
              </a:rPr>
              <a:t>			3</a:t>
            </a:r>
            <a:r>
              <a:rPr lang="cs-CZ" sz="2800" i="1" dirty="0" smtClean="0">
                <a:solidFill>
                  <a:srgbClr val="000000"/>
                </a:solidFill>
              </a:rPr>
              <a:t>x</a:t>
            </a:r>
            <a:r>
              <a:rPr lang="cs-CZ" sz="2800" dirty="0" smtClean="0">
                <a:solidFill>
                  <a:srgbClr val="000000"/>
                </a:solidFill>
              </a:rPr>
              <a:t>1 + 2</a:t>
            </a:r>
            <a:r>
              <a:rPr lang="cs-CZ" sz="2800" i="1" dirty="0" smtClean="0">
                <a:solidFill>
                  <a:srgbClr val="000000"/>
                </a:solidFill>
              </a:rPr>
              <a:t>x</a:t>
            </a:r>
            <a:r>
              <a:rPr lang="cs-CZ" sz="2800" dirty="0" smtClean="0">
                <a:solidFill>
                  <a:srgbClr val="000000"/>
                </a:solidFill>
              </a:rPr>
              <a:t>2 </a:t>
            </a:r>
            <a:r>
              <a:rPr lang="fr-FR" sz="2800" dirty="0" smtClean="0">
                <a:solidFill>
                  <a:srgbClr val="000000"/>
                </a:solidFill>
              </a:rPr>
              <a:t>+   </a:t>
            </a:r>
            <a:r>
              <a:rPr lang="cs-CZ" sz="2800" i="1" dirty="0" smtClean="0">
                <a:solidFill>
                  <a:srgbClr val="000000"/>
                </a:solidFill>
              </a:rPr>
              <a:t>x</a:t>
            </a:r>
            <a:r>
              <a:rPr lang="cs-CZ" sz="2800" dirty="0" smtClean="0">
                <a:solidFill>
                  <a:srgbClr val="000000"/>
                </a:solidFill>
              </a:rPr>
              <a:t>3 + 3</a:t>
            </a:r>
            <a:r>
              <a:rPr lang="cs-CZ" sz="2800" i="1" dirty="0" smtClean="0">
                <a:solidFill>
                  <a:srgbClr val="000000"/>
                </a:solidFill>
              </a:rPr>
              <a:t>x</a:t>
            </a:r>
            <a:r>
              <a:rPr lang="cs-CZ" sz="2800" dirty="0" smtClean="0">
                <a:solidFill>
                  <a:srgbClr val="000000"/>
                </a:solidFill>
              </a:rPr>
              <a:t>4 ≤ 2800 + </a:t>
            </a:r>
            <a:r>
              <a:rPr lang="cs-CZ" sz="2800" i="1" dirty="0" smtClean="0">
                <a:solidFill>
                  <a:srgbClr val="000000"/>
                </a:solidFill>
              </a:rPr>
              <a:t>M</a:t>
            </a:r>
            <a:r>
              <a:rPr lang="cs-CZ" sz="2800" dirty="0" smtClean="0">
                <a:solidFill>
                  <a:srgbClr val="000000"/>
                </a:solidFill>
              </a:rPr>
              <a:t>(1 – </a:t>
            </a:r>
            <a:r>
              <a:rPr lang="cs-CZ" sz="2800" i="1" dirty="0" smtClean="0">
                <a:solidFill>
                  <a:srgbClr val="000000"/>
                </a:solidFill>
              </a:rPr>
              <a:t>y</a:t>
            </a:r>
            <a:r>
              <a:rPr lang="cs-CZ" sz="2800" dirty="0" smtClean="0">
                <a:solidFill>
                  <a:srgbClr val="000000"/>
                </a:solidFill>
              </a:rPr>
              <a:t>),</a:t>
            </a:r>
          </a:p>
          <a:p>
            <a:pPr>
              <a:buNone/>
            </a:pPr>
            <a:r>
              <a:rPr lang="cs-CZ" sz="2800" dirty="0" smtClean="0">
                <a:solidFill>
                  <a:srgbClr val="000000"/>
                </a:solidFill>
              </a:rPr>
              <a:t>	  		</a:t>
            </a:r>
            <a:r>
              <a:rPr lang="cs-CZ" sz="2800" i="1" dirty="0" smtClean="0">
                <a:solidFill>
                  <a:srgbClr val="000000"/>
                </a:solidFill>
              </a:rPr>
              <a:t>x</a:t>
            </a:r>
            <a:r>
              <a:rPr lang="cs-CZ" sz="2800" dirty="0" smtClean="0">
                <a:solidFill>
                  <a:srgbClr val="000000"/>
                </a:solidFill>
              </a:rPr>
              <a:t>1 + 4</a:t>
            </a:r>
            <a:r>
              <a:rPr lang="cs-CZ" sz="2800" i="1" dirty="0" smtClean="0">
                <a:solidFill>
                  <a:srgbClr val="000000"/>
                </a:solidFill>
              </a:rPr>
              <a:t>x</a:t>
            </a:r>
            <a:r>
              <a:rPr lang="cs-CZ" sz="2800" dirty="0" smtClean="0">
                <a:solidFill>
                  <a:srgbClr val="000000"/>
                </a:solidFill>
              </a:rPr>
              <a:t>2 </a:t>
            </a:r>
            <a:r>
              <a:rPr lang="fr-FR" sz="2800" dirty="0" smtClean="0">
                <a:solidFill>
                  <a:srgbClr val="000000"/>
                </a:solidFill>
              </a:rPr>
              <a:t>+ </a:t>
            </a:r>
            <a:r>
              <a:rPr lang="cs-CZ" sz="2800" dirty="0" smtClean="0">
                <a:solidFill>
                  <a:srgbClr val="000000"/>
                </a:solidFill>
              </a:rPr>
              <a:t>2</a:t>
            </a:r>
            <a:r>
              <a:rPr lang="cs-CZ" sz="2800" i="1" dirty="0" smtClean="0">
                <a:solidFill>
                  <a:srgbClr val="000000"/>
                </a:solidFill>
              </a:rPr>
              <a:t>x</a:t>
            </a:r>
            <a:r>
              <a:rPr lang="cs-CZ" sz="2800" dirty="0" smtClean="0">
                <a:solidFill>
                  <a:srgbClr val="000000"/>
                </a:solidFill>
              </a:rPr>
              <a:t>3 + 3</a:t>
            </a:r>
            <a:r>
              <a:rPr lang="cs-CZ" sz="2800" i="1" dirty="0" smtClean="0">
                <a:solidFill>
                  <a:srgbClr val="000000"/>
                </a:solidFill>
              </a:rPr>
              <a:t>x</a:t>
            </a:r>
            <a:r>
              <a:rPr lang="cs-CZ" sz="2800" dirty="0" smtClean="0">
                <a:solidFill>
                  <a:srgbClr val="000000"/>
                </a:solidFill>
              </a:rPr>
              <a:t>4 ≤ 1800,</a:t>
            </a:r>
          </a:p>
          <a:p>
            <a:pPr>
              <a:buNone/>
            </a:pPr>
            <a:r>
              <a:rPr lang="cs-CZ" sz="2800" dirty="0" smtClean="0">
                <a:solidFill>
                  <a:srgbClr val="000000"/>
                </a:solidFill>
              </a:rPr>
              <a:t>			</a:t>
            </a:r>
            <a:r>
              <a:rPr lang="cs-CZ" sz="2800" i="1" dirty="0" err="1" smtClean="0">
                <a:solidFill>
                  <a:srgbClr val="000000"/>
                </a:solidFill>
              </a:rPr>
              <a:t>x</a:t>
            </a:r>
            <a:r>
              <a:rPr lang="cs-CZ" sz="2800" dirty="0" err="1" smtClean="0">
                <a:solidFill>
                  <a:srgbClr val="000000"/>
                </a:solidFill>
              </a:rPr>
              <a:t>j</a:t>
            </a:r>
            <a:r>
              <a:rPr lang="cs-CZ" sz="2800" dirty="0" smtClean="0">
                <a:solidFill>
                  <a:srgbClr val="000000"/>
                </a:solidFill>
              </a:rPr>
              <a:t> ≥ 0 (celé), </a:t>
            </a:r>
            <a:r>
              <a:rPr lang="cs-CZ" sz="2800" i="1" dirty="0" smtClean="0">
                <a:solidFill>
                  <a:srgbClr val="000000"/>
                </a:solidFill>
              </a:rPr>
              <a:t>j</a:t>
            </a:r>
            <a:r>
              <a:rPr lang="cs-CZ" sz="2800" dirty="0" smtClean="0">
                <a:solidFill>
                  <a:srgbClr val="000000"/>
                </a:solidFill>
              </a:rPr>
              <a:t> = 1,2,3,4,</a:t>
            </a:r>
          </a:p>
          <a:p>
            <a:pPr>
              <a:buNone/>
            </a:pPr>
            <a:r>
              <a:rPr lang="cs-CZ" sz="2800" dirty="0" smtClean="0">
                <a:solidFill>
                  <a:srgbClr val="000000"/>
                </a:solidFill>
              </a:rPr>
              <a:t>			</a:t>
            </a:r>
            <a:r>
              <a:rPr lang="cs-CZ" sz="2800" i="1" dirty="0" smtClean="0">
                <a:solidFill>
                  <a:srgbClr val="000000"/>
                </a:solidFill>
              </a:rPr>
              <a:t>y</a:t>
            </a:r>
            <a:r>
              <a:rPr lang="cs-CZ" sz="2800" dirty="0" smtClean="0">
                <a:solidFill>
                  <a:srgbClr val="000000"/>
                </a:solidFill>
              </a:rPr>
              <a:t> = 0 (1).</a:t>
            </a:r>
          </a:p>
          <a:p>
            <a:pPr>
              <a:buNone/>
            </a:pPr>
            <a:endParaRPr lang="cs-CZ" sz="2800" dirty="0" smtClean="0">
              <a:solidFill>
                <a:srgbClr val="000000"/>
              </a:solidFill>
            </a:endParaRPr>
          </a:p>
          <a:p>
            <a:pPr>
              <a:buNone/>
            </a:pPr>
            <a:r>
              <a:rPr lang="cs-CZ" sz="2800" b="1" dirty="0" err="1" smtClean="0">
                <a:solidFill>
                  <a:srgbClr val="000000"/>
                </a:solidFill>
                <a:latin typeface="Times New Roman" pitchFamily="18" charset="0"/>
              </a:rPr>
              <a:t>x</a:t>
            </a:r>
            <a:r>
              <a:rPr lang="cs-CZ" sz="2800" b="1" baseline="30000" dirty="0" err="1" smtClean="0">
                <a:solidFill>
                  <a:srgbClr val="000000"/>
                </a:solidFill>
                <a:latin typeface="Times New Roman" pitchFamily="18" charset="0"/>
              </a:rPr>
              <a:t>opt</a:t>
            </a:r>
            <a:r>
              <a:rPr lang="cs-CZ" sz="2800" b="1" dirty="0" smtClean="0">
                <a:solidFill>
                  <a:srgbClr val="000000"/>
                </a:solidFill>
                <a:latin typeface="Times New Roman" pitchFamily="18" charset="0"/>
              </a:rPr>
              <a:t> = (1200, 0, </a:t>
            </a:r>
            <a:r>
              <a:rPr lang="cs-CZ" sz="2800" b="1" dirty="0" err="1" smtClean="0">
                <a:solidFill>
                  <a:srgbClr val="000000"/>
                </a:solidFill>
                <a:latin typeface="Times New Roman" pitchFamily="18" charset="0"/>
              </a:rPr>
              <a:t>0</a:t>
            </a:r>
            <a:r>
              <a:rPr lang="cs-CZ" sz="2800" b="1" dirty="0" smtClean="0">
                <a:solidFill>
                  <a:srgbClr val="000000"/>
                </a:solidFill>
                <a:latin typeface="Times New Roman" pitchFamily="18" charset="0"/>
              </a:rPr>
              <a:t>, 200), </a:t>
            </a:r>
            <a:r>
              <a:rPr lang="cs-CZ" sz="2800" b="1" dirty="0" err="1" smtClean="0">
                <a:solidFill>
                  <a:srgbClr val="000000"/>
                </a:solidFill>
                <a:latin typeface="Times New Roman" pitchFamily="18" charset="0"/>
              </a:rPr>
              <a:t>z</a:t>
            </a:r>
            <a:r>
              <a:rPr lang="cs-CZ" sz="2800" b="1" baseline="30000" dirty="0" err="1" smtClean="0">
                <a:solidFill>
                  <a:srgbClr val="000000"/>
                </a:solidFill>
                <a:latin typeface="Times New Roman" pitchFamily="18" charset="0"/>
              </a:rPr>
              <a:t>opt</a:t>
            </a:r>
            <a:r>
              <a:rPr lang="cs-CZ" sz="2800" b="1" dirty="0" smtClean="0">
                <a:solidFill>
                  <a:srgbClr val="000000"/>
                </a:solidFill>
                <a:latin typeface="Times New Roman" pitchFamily="18" charset="0"/>
              </a:rPr>
              <a:t> = 416 000  </a:t>
            </a:r>
          </a:p>
          <a:p>
            <a:pPr>
              <a:buNone/>
            </a:pPr>
            <a:endParaRPr lang="cs-CZ" sz="2800" dirty="0" smtClean="0">
              <a:solidFill>
                <a:srgbClr val="000000"/>
              </a:solidFill>
            </a:endParaRPr>
          </a:p>
          <a:p>
            <a:pPr>
              <a:buNone/>
            </a:pPr>
            <a:endParaRPr lang="cs-CZ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85786" y="571480"/>
            <a:ext cx="7643866" cy="1143000"/>
          </a:xfrm>
        </p:spPr>
        <p:txBody>
          <a:bodyPr/>
          <a:lstStyle/>
          <a:p>
            <a:r>
              <a:rPr lang="cs-CZ" dirty="0" smtClean="0"/>
              <a:t>Součin dvou proměnných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  <a:tabLst>
                <a:tab pos="4860925" algn="l"/>
              </a:tabLst>
            </a:pPr>
            <a:r>
              <a:rPr lang="cs-CZ" sz="2800" b="1" i="1" dirty="0" smtClean="0"/>
              <a:t>	</a:t>
            </a:r>
            <a:r>
              <a:rPr lang="cs-CZ" sz="2800" b="1" i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y</a:t>
            </a:r>
            <a:r>
              <a:rPr lang="cs-CZ" sz="2800" b="1" baseline="-250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cs-CZ" sz="28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= 1  iff  x</a:t>
            </a:r>
            <a:r>
              <a:rPr lang="cs-CZ" sz="2800" b="1" baseline="-250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cs-CZ" sz="28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&gt; 0</a:t>
            </a:r>
            <a:r>
              <a:rPr lang="cs-CZ" sz="28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  <a:tabLst>
                <a:tab pos="4860925" algn="l"/>
              </a:tabLst>
            </a:pPr>
            <a:r>
              <a:rPr lang="cs-CZ" sz="2800" b="1" i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	y</a:t>
            </a:r>
            <a:r>
              <a:rPr lang="en-US" sz="2800" b="1" baseline="-250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cs-CZ" sz="28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= 1  iff </a:t>
            </a:r>
            <a:r>
              <a:rPr lang="cs-CZ" sz="28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2800" b="1" baseline="-250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8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&gt;</a:t>
            </a:r>
            <a:r>
              <a:rPr lang="cs-CZ" sz="28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0	</a:t>
            </a:r>
          </a:p>
          <a:p>
            <a:pPr>
              <a:buNone/>
              <a:tabLst>
                <a:tab pos="4860925" algn="l"/>
              </a:tabLst>
            </a:pPr>
            <a:r>
              <a:rPr lang="cs-CZ" sz="2800" b="1" i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endParaRPr lang="cs-CZ" sz="2800" b="1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  <a:sym typeface="Symbol" pitchFamily="18" charset="2"/>
            </a:endParaRPr>
          </a:p>
          <a:p>
            <a:pPr>
              <a:buNone/>
              <a:tabLst>
                <a:tab pos="4860925" algn="l"/>
              </a:tabLst>
            </a:pPr>
            <a:r>
              <a:rPr lang="cs-CZ" sz="2800" b="1" i="1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cs-CZ" sz="2800" b="1" i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z</a:t>
            </a:r>
            <a:r>
              <a:rPr lang="cs-CZ" sz="28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≤ </a:t>
            </a:r>
            <a:r>
              <a:rPr lang="cs-CZ" sz="2800" b="1" i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y</a:t>
            </a:r>
            <a:r>
              <a:rPr lang="cs-CZ" sz="2800" b="1" baseline="-250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cs-CZ" sz="28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,</a:t>
            </a:r>
          </a:p>
          <a:p>
            <a:pPr>
              <a:buNone/>
              <a:tabLst>
                <a:tab pos="4860925" algn="l"/>
              </a:tabLst>
            </a:pPr>
            <a:r>
              <a:rPr lang="cs-CZ" sz="2800" b="1" i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	z</a:t>
            </a:r>
            <a:r>
              <a:rPr lang="cs-CZ" sz="28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≤ </a:t>
            </a:r>
            <a:r>
              <a:rPr lang="cs-CZ" sz="2800" b="1" i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y</a:t>
            </a:r>
            <a:r>
              <a:rPr lang="en-US" sz="2800" b="1" baseline="-250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cs-CZ" sz="28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,	</a:t>
            </a:r>
          </a:p>
          <a:p>
            <a:pPr>
              <a:buNone/>
              <a:tabLst>
                <a:tab pos="4860925" algn="l"/>
              </a:tabLst>
            </a:pPr>
            <a:r>
              <a:rPr lang="cs-CZ" sz="2800" b="1" i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	z</a:t>
            </a:r>
            <a:r>
              <a:rPr lang="cs-CZ" sz="28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≥ </a:t>
            </a:r>
            <a:r>
              <a:rPr lang="cs-CZ" sz="2800" b="1" i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y</a:t>
            </a:r>
            <a:r>
              <a:rPr lang="cs-CZ" sz="2800" b="1" baseline="-250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cs-CZ" sz="28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cs-CZ" sz="2800" b="1" i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y</a:t>
            </a:r>
            <a:r>
              <a:rPr lang="en-US" sz="2800" b="1" baseline="-250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cs-CZ" sz="28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8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</a:t>
            </a:r>
            <a:r>
              <a:rPr lang="cs-CZ" sz="28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1 ,</a:t>
            </a:r>
            <a:endParaRPr lang="cs-CZ" sz="2800" b="1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  <a:sym typeface="Symbol" pitchFamily="18" charset="2"/>
            </a:endParaRPr>
          </a:p>
          <a:p>
            <a:pPr>
              <a:buNone/>
              <a:tabLst>
                <a:tab pos="4860925" algn="l"/>
              </a:tabLst>
            </a:pPr>
            <a:r>
              <a:rPr lang="cs-CZ" sz="2800" b="1" i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	z</a:t>
            </a:r>
            <a:r>
              <a:rPr lang="cs-CZ" sz="28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= 0 (1).</a:t>
            </a:r>
          </a:p>
          <a:p>
            <a:pPr>
              <a:buNone/>
            </a:pPr>
            <a:endParaRPr lang="cs-CZ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Součin dvou proměnných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  <a:tabLst>
                <a:tab pos="1169988" algn="l"/>
              </a:tabLst>
            </a:pPr>
            <a:r>
              <a:rPr lang="cs-CZ" sz="2800" dirty="0" smtClean="0">
                <a:solidFill>
                  <a:srgbClr val="000000"/>
                </a:solidFill>
              </a:rPr>
              <a:t>maximalizovat</a:t>
            </a:r>
          </a:p>
          <a:p>
            <a:pPr>
              <a:buNone/>
              <a:tabLst>
                <a:tab pos="1169988" algn="l"/>
              </a:tabLst>
            </a:pPr>
            <a:r>
              <a:rPr lang="cs-CZ" sz="2800" dirty="0" smtClean="0">
                <a:solidFill>
                  <a:srgbClr val="000000"/>
                </a:solidFill>
              </a:rPr>
              <a:t>			z = 250x1 + 630x2 + 120x3 + 580x4 ,</a:t>
            </a:r>
          </a:p>
          <a:p>
            <a:pPr>
              <a:buNone/>
              <a:tabLst>
                <a:tab pos="1169988" algn="l"/>
              </a:tabLst>
            </a:pPr>
            <a:r>
              <a:rPr lang="cs-CZ" sz="2800" dirty="0" smtClean="0">
                <a:solidFill>
                  <a:srgbClr val="000000"/>
                </a:solidFill>
              </a:rPr>
              <a:t>za podmínek </a:t>
            </a:r>
          </a:p>
          <a:p>
            <a:pPr>
              <a:buNone/>
              <a:tabLst>
                <a:tab pos="1169988" algn="l"/>
              </a:tabLst>
            </a:pPr>
            <a:r>
              <a:rPr lang="cs-CZ" sz="2800" dirty="0" smtClean="0">
                <a:solidFill>
                  <a:srgbClr val="000000"/>
                </a:solidFill>
              </a:rPr>
              <a:t>			2x1 + 5x2 </a:t>
            </a:r>
            <a:r>
              <a:rPr lang="it-IT" sz="2800" dirty="0" smtClean="0">
                <a:solidFill>
                  <a:srgbClr val="000000"/>
                </a:solidFill>
              </a:rPr>
              <a:t>+ </a:t>
            </a:r>
            <a:r>
              <a:rPr lang="cs-CZ" sz="2800" dirty="0" smtClean="0">
                <a:solidFill>
                  <a:srgbClr val="000000"/>
                </a:solidFill>
              </a:rPr>
              <a:t>2x3 + 4x4 ≤ 3200,</a:t>
            </a:r>
          </a:p>
          <a:p>
            <a:pPr>
              <a:buNone/>
              <a:tabLst>
                <a:tab pos="1169988" algn="l"/>
              </a:tabLst>
            </a:pPr>
            <a:r>
              <a:rPr lang="cs-CZ" sz="2800" dirty="0" smtClean="0">
                <a:solidFill>
                  <a:srgbClr val="000000"/>
                </a:solidFill>
              </a:rPr>
              <a:t>			3x1 + 2x2 </a:t>
            </a:r>
            <a:r>
              <a:rPr lang="en-US" sz="2800" dirty="0" smtClean="0">
                <a:solidFill>
                  <a:srgbClr val="000000"/>
                </a:solidFill>
              </a:rPr>
              <a:t>+   </a:t>
            </a:r>
            <a:r>
              <a:rPr lang="cs-CZ" sz="2800" dirty="0" smtClean="0">
                <a:solidFill>
                  <a:srgbClr val="000000"/>
                </a:solidFill>
              </a:rPr>
              <a:t>x3 + 3x4 ≤ 2800,</a:t>
            </a:r>
          </a:p>
          <a:p>
            <a:pPr>
              <a:buNone/>
              <a:tabLst>
                <a:tab pos="1169988" algn="l"/>
              </a:tabLst>
            </a:pPr>
            <a:r>
              <a:rPr lang="cs-CZ" sz="2800" dirty="0" smtClean="0">
                <a:solidFill>
                  <a:srgbClr val="000000"/>
                </a:solidFill>
              </a:rPr>
              <a:t>		 	 x1 + 4x2 </a:t>
            </a:r>
            <a:r>
              <a:rPr lang="en-US" sz="2800" dirty="0" smtClean="0">
                <a:solidFill>
                  <a:srgbClr val="000000"/>
                </a:solidFill>
              </a:rPr>
              <a:t>+ </a:t>
            </a:r>
            <a:r>
              <a:rPr lang="cs-CZ" sz="2800" dirty="0" smtClean="0">
                <a:solidFill>
                  <a:srgbClr val="000000"/>
                </a:solidFill>
              </a:rPr>
              <a:t>2x3 + 3x4 ≤ 1800,</a:t>
            </a:r>
          </a:p>
          <a:p>
            <a:pPr>
              <a:buNone/>
              <a:tabLst>
                <a:tab pos="1169988" algn="l"/>
              </a:tabLst>
            </a:pPr>
            <a:r>
              <a:rPr lang="cs-CZ" sz="2800" dirty="0" smtClean="0">
                <a:solidFill>
                  <a:srgbClr val="000000"/>
                </a:solidFill>
              </a:rPr>
              <a:t>			x1 ≤ My1 ,</a:t>
            </a:r>
          </a:p>
          <a:p>
            <a:pPr>
              <a:buNone/>
              <a:tabLst>
                <a:tab pos="1169988" algn="l"/>
              </a:tabLst>
            </a:pPr>
            <a:r>
              <a:rPr lang="cs-CZ" sz="2800" dirty="0" smtClean="0">
                <a:solidFill>
                  <a:srgbClr val="000000"/>
                </a:solidFill>
              </a:rPr>
              <a:t>			x4 ≤ My4 ,</a:t>
            </a:r>
          </a:p>
          <a:p>
            <a:pPr>
              <a:buNone/>
              <a:tabLst>
                <a:tab pos="1169988" algn="l"/>
              </a:tabLst>
            </a:pPr>
            <a:r>
              <a:rPr lang="cs-CZ" sz="2800" dirty="0" smtClean="0">
                <a:solidFill>
                  <a:srgbClr val="000000"/>
                </a:solidFill>
              </a:rPr>
              <a:t>			y1 </a:t>
            </a:r>
            <a:r>
              <a:rPr lang="fr-FR" sz="2800" dirty="0" smtClean="0">
                <a:solidFill>
                  <a:srgbClr val="000000"/>
                </a:solidFill>
              </a:rPr>
              <a:t>+ </a:t>
            </a:r>
            <a:r>
              <a:rPr lang="cs-CZ" sz="2800" dirty="0" smtClean="0">
                <a:solidFill>
                  <a:srgbClr val="000000"/>
                </a:solidFill>
              </a:rPr>
              <a:t>y2 ≤ 1,</a:t>
            </a:r>
          </a:p>
          <a:p>
            <a:pPr>
              <a:buNone/>
              <a:tabLst>
                <a:tab pos="1169988" algn="l"/>
              </a:tabLst>
            </a:pPr>
            <a:r>
              <a:rPr lang="cs-CZ" sz="2800" dirty="0" smtClean="0">
                <a:solidFill>
                  <a:srgbClr val="000000"/>
                </a:solidFill>
              </a:rPr>
              <a:t>			</a:t>
            </a:r>
            <a:r>
              <a:rPr lang="cs-CZ" sz="2800" dirty="0" err="1" smtClean="0">
                <a:solidFill>
                  <a:srgbClr val="000000"/>
                </a:solidFill>
              </a:rPr>
              <a:t>xj</a:t>
            </a:r>
            <a:r>
              <a:rPr lang="cs-CZ" sz="2800" dirty="0" smtClean="0">
                <a:solidFill>
                  <a:srgbClr val="000000"/>
                </a:solidFill>
              </a:rPr>
              <a:t> ≥ 0 (celé), j = 1,2,3,4,</a:t>
            </a:r>
          </a:p>
          <a:p>
            <a:pPr>
              <a:buNone/>
              <a:tabLst>
                <a:tab pos="1169988" algn="l"/>
              </a:tabLst>
            </a:pPr>
            <a:r>
              <a:rPr lang="cs-CZ" sz="2800" dirty="0" smtClean="0">
                <a:solidFill>
                  <a:srgbClr val="000000"/>
                </a:solidFill>
              </a:rPr>
              <a:t>			y1, y4  = 0 (1).</a:t>
            </a:r>
          </a:p>
          <a:p>
            <a:pPr>
              <a:buNone/>
              <a:tabLst>
                <a:tab pos="1169988" algn="l"/>
              </a:tabLst>
            </a:pPr>
            <a:endParaRPr lang="cs-CZ" sz="2800" b="1" dirty="0" smtClean="0">
              <a:solidFill>
                <a:srgbClr val="000000"/>
              </a:solidFill>
            </a:endParaRPr>
          </a:p>
          <a:p>
            <a:pPr>
              <a:buNone/>
              <a:tabLst>
                <a:tab pos="1169988" algn="l"/>
              </a:tabLst>
            </a:pPr>
            <a:r>
              <a:rPr lang="cs-CZ" sz="2800" b="1" dirty="0" err="1" smtClean="0">
                <a:solidFill>
                  <a:srgbClr val="000000"/>
                </a:solidFill>
                <a:latin typeface="Times New Roman" pitchFamily="18" charset="0"/>
              </a:rPr>
              <a:t>x</a:t>
            </a:r>
            <a:r>
              <a:rPr lang="cs-CZ" sz="2800" b="1" baseline="30000" dirty="0" err="1" smtClean="0">
                <a:solidFill>
                  <a:srgbClr val="000000"/>
                </a:solidFill>
                <a:latin typeface="Times New Roman" pitchFamily="18" charset="0"/>
              </a:rPr>
              <a:t>opt</a:t>
            </a:r>
            <a:r>
              <a:rPr lang="cs-CZ" sz="2800" b="1" dirty="0" smtClean="0">
                <a:solidFill>
                  <a:srgbClr val="000000"/>
                </a:solidFill>
                <a:latin typeface="Times New Roman" pitchFamily="18" charset="0"/>
              </a:rPr>
              <a:t> = (760, 260, 0, </a:t>
            </a:r>
            <a:r>
              <a:rPr lang="cs-CZ" sz="2800" b="1" dirty="0" err="1" smtClean="0">
                <a:solidFill>
                  <a:srgbClr val="000000"/>
                </a:solidFill>
                <a:latin typeface="Times New Roman" pitchFamily="18" charset="0"/>
              </a:rPr>
              <a:t>0</a:t>
            </a:r>
            <a:r>
              <a:rPr lang="cs-CZ" sz="2800" b="1" dirty="0" smtClean="0">
                <a:solidFill>
                  <a:srgbClr val="000000"/>
                </a:solidFill>
                <a:latin typeface="Times New Roman" pitchFamily="18" charset="0"/>
              </a:rPr>
              <a:t>), </a:t>
            </a:r>
            <a:r>
              <a:rPr lang="cs-CZ" sz="2800" b="1" dirty="0" err="1" smtClean="0">
                <a:solidFill>
                  <a:srgbClr val="000000"/>
                </a:solidFill>
                <a:latin typeface="Times New Roman" pitchFamily="18" charset="0"/>
              </a:rPr>
              <a:t>z</a:t>
            </a:r>
            <a:r>
              <a:rPr lang="cs-CZ" sz="2800" b="1" baseline="30000" dirty="0" err="1" smtClean="0">
                <a:solidFill>
                  <a:srgbClr val="000000"/>
                </a:solidFill>
                <a:latin typeface="Times New Roman" pitchFamily="18" charset="0"/>
              </a:rPr>
              <a:t>opt</a:t>
            </a:r>
            <a:r>
              <a:rPr lang="cs-CZ" sz="2800" b="1" dirty="0" smtClean="0">
                <a:solidFill>
                  <a:srgbClr val="000000"/>
                </a:solidFill>
                <a:latin typeface="Times New Roman" pitchFamily="18" charset="0"/>
              </a:rPr>
              <a:t> = 353 800 .  </a:t>
            </a:r>
          </a:p>
          <a:p>
            <a:pPr>
              <a:buNone/>
              <a:tabLst>
                <a:tab pos="1169988" algn="l"/>
              </a:tabLst>
            </a:pPr>
            <a:endParaRPr lang="cs-CZ" sz="2800" b="1" dirty="0" smtClean="0">
              <a:solidFill>
                <a:srgbClr val="000000"/>
              </a:solidFill>
            </a:endParaRPr>
          </a:p>
          <a:p>
            <a:pPr>
              <a:buNone/>
            </a:pPr>
            <a:endParaRPr lang="cs-CZ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Diskrétní </a:t>
            </a:r>
            <a:r>
              <a:rPr lang="cs-CZ" dirty="0" err="1" smtClean="0"/>
              <a:t>linearizace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Nespojité hodnoty proměnných</a:t>
            </a:r>
          </a:p>
          <a:p>
            <a:r>
              <a:rPr lang="cs-CZ" dirty="0" smtClean="0"/>
              <a:t>Fixní náklady</a:t>
            </a:r>
          </a:p>
          <a:p>
            <a:r>
              <a:rPr lang="cs-CZ" dirty="0" smtClean="0"/>
              <a:t>logické vztahy v omezeních</a:t>
            </a:r>
          </a:p>
          <a:p>
            <a:r>
              <a:rPr lang="cs-CZ" dirty="0" smtClean="0"/>
              <a:t>součin dvou proměnných</a:t>
            </a:r>
            <a:endParaRPr lang="cs-CZ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28596" y="428604"/>
            <a:ext cx="8229600" cy="1143000"/>
          </a:xfrm>
        </p:spPr>
        <p:txBody>
          <a:bodyPr/>
          <a:lstStyle/>
          <a:p>
            <a:r>
              <a:rPr lang="cs-CZ" dirty="0" smtClean="0"/>
              <a:t>Nespojité hodnoty proměnných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cs-CZ" sz="2800" b="1" i="1" dirty="0" smtClean="0">
                <a:solidFill>
                  <a:srgbClr val="000000"/>
                </a:solidFill>
                <a:latin typeface="Times New Roman" pitchFamily="18" charset="0"/>
              </a:rPr>
              <a:t>	</a:t>
            </a:r>
            <a:r>
              <a:rPr lang="cs-CZ" sz="2800" b="1" i="1" dirty="0" err="1" smtClean="0">
                <a:solidFill>
                  <a:srgbClr val="000000"/>
                </a:solidFill>
                <a:latin typeface="Times New Roman" pitchFamily="18" charset="0"/>
              </a:rPr>
              <a:t>x</a:t>
            </a:r>
            <a:r>
              <a:rPr lang="cs-CZ" sz="2800" b="1" baseline="-25000" dirty="0" err="1" smtClean="0">
                <a:solidFill>
                  <a:srgbClr val="000000"/>
                </a:solidFill>
                <a:latin typeface="Times New Roman" pitchFamily="18" charset="0"/>
              </a:rPr>
              <a:t>j</a:t>
            </a:r>
            <a:r>
              <a:rPr lang="cs-CZ" sz="2800" b="1" dirty="0" smtClean="0">
                <a:solidFill>
                  <a:srgbClr val="000000"/>
                </a:solidFill>
                <a:latin typeface="Times New Roman" pitchFamily="18" charset="0"/>
              </a:rPr>
              <a:t> = 0	nebo	</a:t>
            </a:r>
            <a:r>
              <a:rPr lang="cs-CZ" sz="2800" b="1" i="1" dirty="0" err="1" smtClean="0">
                <a:solidFill>
                  <a:srgbClr val="000000"/>
                </a:solidFill>
                <a:latin typeface="Times New Roman" pitchFamily="18" charset="0"/>
              </a:rPr>
              <a:t>d</a:t>
            </a:r>
            <a:r>
              <a:rPr lang="cs-CZ" sz="2800" b="1" baseline="-25000" dirty="0" err="1" smtClean="0">
                <a:solidFill>
                  <a:srgbClr val="000000"/>
                </a:solidFill>
                <a:latin typeface="Times New Roman" pitchFamily="18" charset="0"/>
              </a:rPr>
              <a:t>j</a:t>
            </a:r>
            <a:r>
              <a:rPr lang="cs-CZ" sz="2800" b="1" dirty="0" smtClean="0">
                <a:solidFill>
                  <a:srgbClr val="000000"/>
                </a:solidFill>
                <a:latin typeface="Times New Roman" pitchFamily="18" charset="0"/>
              </a:rPr>
              <a:t> ≤ </a:t>
            </a:r>
            <a:r>
              <a:rPr lang="cs-CZ" sz="2800" b="1" i="1" dirty="0" err="1" smtClean="0">
                <a:solidFill>
                  <a:srgbClr val="000000"/>
                </a:solidFill>
                <a:latin typeface="Times New Roman" pitchFamily="18" charset="0"/>
              </a:rPr>
              <a:t>x</a:t>
            </a:r>
            <a:r>
              <a:rPr lang="cs-CZ" sz="2800" b="1" baseline="-25000" dirty="0" err="1" smtClean="0">
                <a:solidFill>
                  <a:srgbClr val="000000"/>
                </a:solidFill>
                <a:latin typeface="Times New Roman" pitchFamily="18" charset="0"/>
              </a:rPr>
              <a:t>j</a:t>
            </a:r>
            <a:r>
              <a:rPr lang="cs-CZ" sz="2800" b="1" dirty="0" smtClean="0">
                <a:solidFill>
                  <a:srgbClr val="000000"/>
                </a:solidFill>
                <a:latin typeface="Times New Roman" pitchFamily="18" charset="0"/>
              </a:rPr>
              <a:t> ≤ </a:t>
            </a:r>
            <a:r>
              <a:rPr lang="cs-CZ" sz="2800" b="1" i="1" dirty="0" err="1" smtClean="0">
                <a:solidFill>
                  <a:srgbClr val="000000"/>
                </a:solidFill>
                <a:latin typeface="Times New Roman" pitchFamily="18" charset="0"/>
              </a:rPr>
              <a:t>h</a:t>
            </a:r>
            <a:r>
              <a:rPr lang="cs-CZ" sz="2800" b="1" baseline="-25000" dirty="0" err="1" smtClean="0">
                <a:solidFill>
                  <a:srgbClr val="000000"/>
                </a:solidFill>
                <a:latin typeface="Times New Roman" pitchFamily="18" charset="0"/>
              </a:rPr>
              <a:t>j</a:t>
            </a:r>
            <a:r>
              <a:rPr lang="cs-CZ" sz="2800" b="1" dirty="0" smtClean="0">
                <a:solidFill>
                  <a:srgbClr val="000000"/>
                </a:solidFill>
                <a:latin typeface="Times New Roman" pitchFamily="18" charset="0"/>
              </a:rPr>
              <a:t> , 	</a:t>
            </a:r>
            <a:r>
              <a:rPr lang="cs-CZ" sz="2800" b="1" i="1" dirty="0" smtClean="0">
                <a:solidFill>
                  <a:srgbClr val="000000"/>
                </a:solidFill>
                <a:latin typeface="Times New Roman" pitchFamily="18" charset="0"/>
              </a:rPr>
              <a:t>j</a:t>
            </a:r>
            <a:r>
              <a:rPr lang="cs-CZ" sz="2800" b="1" dirty="0" smtClean="0">
                <a:solidFill>
                  <a:srgbClr val="000000"/>
                </a:solidFill>
                <a:latin typeface="Times New Roman" pitchFamily="18" charset="0"/>
              </a:rPr>
              <a:t> = 1,2,…,</a:t>
            </a:r>
            <a:r>
              <a:rPr lang="cs-CZ" sz="2800" b="1" i="1" dirty="0" smtClean="0">
                <a:solidFill>
                  <a:srgbClr val="000000"/>
                </a:solidFill>
                <a:latin typeface="Times New Roman" pitchFamily="18" charset="0"/>
              </a:rPr>
              <a:t>n</a:t>
            </a:r>
            <a:r>
              <a:rPr lang="cs-CZ" sz="2800" b="1" dirty="0" smtClean="0">
                <a:solidFill>
                  <a:srgbClr val="000000"/>
                </a:solidFill>
                <a:latin typeface="Times New Roman" pitchFamily="18" charset="0"/>
              </a:rPr>
              <a:t>.</a:t>
            </a:r>
          </a:p>
          <a:p>
            <a:pPr>
              <a:buNone/>
              <a:tabLst>
                <a:tab pos="1711325" algn="l"/>
              </a:tabLst>
            </a:pPr>
            <a:r>
              <a:rPr lang="cs-CZ" sz="2800" b="1" i="1" dirty="0" smtClean="0">
                <a:solidFill>
                  <a:srgbClr val="000000"/>
                </a:solidFill>
                <a:latin typeface="Times New Roman" pitchFamily="18" charset="0"/>
              </a:rPr>
              <a:t>		</a:t>
            </a:r>
          </a:p>
          <a:p>
            <a:pPr>
              <a:buNone/>
              <a:tabLst>
                <a:tab pos="1711325" algn="l"/>
              </a:tabLst>
            </a:pPr>
            <a:r>
              <a:rPr lang="cs-CZ" sz="2800" b="1" i="1" dirty="0" smtClean="0">
                <a:solidFill>
                  <a:srgbClr val="000000"/>
                </a:solidFill>
                <a:latin typeface="Times New Roman" pitchFamily="18" charset="0"/>
              </a:rPr>
              <a:t>		</a:t>
            </a:r>
            <a:r>
              <a:rPr lang="cs-CZ" sz="2800" b="1" i="1" dirty="0" err="1" smtClean="0">
                <a:solidFill>
                  <a:srgbClr val="000000"/>
                </a:solidFill>
                <a:latin typeface="Times New Roman" pitchFamily="18" charset="0"/>
              </a:rPr>
              <a:t>y</a:t>
            </a:r>
            <a:r>
              <a:rPr lang="cs-CZ" sz="2800" b="1" baseline="-25000" dirty="0" err="1" smtClean="0">
                <a:solidFill>
                  <a:srgbClr val="000000"/>
                </a:solidFill>
                <a:latin typeface="Times New Roman" pitchFamily="18" charset="0"/>
              </a:rPr>
              <a:t>j</a:t>
            </a:r>
            <a:r>
              <a:rPr lang="cs-CZ" sz="2800" b="1" dirty="0" smtClean="0">
                <a:solidFill>
                  <a:srgbClr val="000000"/>
                </a:solidFill>
                <a:latin typeface="Times New Roman" pitchFamily="18" charset="0"/>
              </a:rPr>
              <a:t> = 0	</a:t>
            </a:r>
            <a:r>
              <a:rPr lang="cs-CZ" sz="2800" b="1" dirty="0" smtClean="0">
                <a:solidFill>
                  <a:srgbClr val="000000"/>
                </a:solidFill>
                <a:latin typeface="Times New Roman" pitchFamily="18" charset="0"/>
                <a:sym typeface="Symbol" pitchFamily="18" charset="2"/>
              </a:rPr>
              <a:t></a:t>
            </a:r>
            <a:r>
              <a:rPr lang="cs-CZ" sz="2800" b="1" dirty="0" smtClean="0">
                <a:solidFill>
                  <a:srgbClr val="000000"/>
                </a:solidFill>
                <a:latin typeface="Times New Roman" pitchFamily="18" charset="0"/>
              </a:rPr>
              <a:t>	</a:t>
            </a:r>
            <a:r>
              <a:rPr lang="cs-CZ" sz="2800" b="1" i="1" dirty="0" err="1" smtClean="0">
                <a:solidFill>
                  <a:srgbClr val="000000"/>
                </a:solidFill>
                <a:latin typeface="Times New Roman" pitchFamily="18" charset="0"/>
                <a:sym typeface="Symbol" pitchFamily="18" charset="2"/>
              </a:rPr>
              <a:t>x</a:t>
            </a:r>
            <a:r>
              <a:rPr lang="cs-CZ" sz="2800" b="1" baseline="-25000" dirty="0" err="1" smtClean="0">
                <a:solidFill>
                  <a:srgbClr val="000000"/>
                </a:solidFill>
                <a:latin typeface="Times New Roman" pitchFamily="18" charset="0"/>
                <a:sym typeface="Symbol" pitchFamily="18" charset="2"/>
              </a:rPr>
              <a:t>j</a:t>
            </a:r>
            <a:r>
              <a:rPr lang="cs-CZ" sz="2800" b="1" dirty="0" smtClean="0">
                <a:solidFill>
                  <a:srgbClr val="000000"/>
                </a:solidFill>
                <a:latin typeface="Times New Roman" pitchFamily="18" charset="0"/>
                <a:sym typeface="Symbol" pitchFamily="18" charset="2"/>
              </a:rPr>
              <a:t> = 0,</a:t>
            </a:r>
          </a:p>
          <a:p>
            <a:pPr>
              <a:buNone/>
              <a:tabLst>
                <a:tab pos="1711325" algn="l"/>
              </a:tabLst>
            </a:pPr>
            <a:r>
              <a:rPr lang="cs-CZ" sz="2800" b="1" i="1" dirty="0" smtClean="0">
                <a:solidFill>
                  <a:srgbClr val="000000"/>
                </a:solidFill>
                <a:latin typeface="Times New Roman" pitchFamily="18" charset="0"/>
                <a:sym typeface="Symbol" pitchFamily="18" charset="2"/>
              </a:rPr>
              <a:t>		</a:t>
            </a:r>
            <a:r>
              <a:rPr lang="cs-CZ" sz="2800" b="1" i="1" dirty="0" err="1" smtClean="0">
                <a:solidFill>
                  <a:srgbClr val="000000"/>
                </a:solidFill>
                <a:latin typeface="Times New Roman" pitchFamily="18" charset="0"/>
                <a:sym typeface="Symbol" pitchFamily="18" charset="2"/>
              </a:rPr>
              <a:t>y</a:t>
            </a:r>
            <a:r>
              <a:rPr lang="cs-CZ" sz="2800" b="1" baseline="-25000" dirty="0" err="1" smtClean="0">
                <a:solidFill>
                  <a:srgbClr val="000000"/>
                </a:solidFill>
                <a:latin typeface="Times New Roman" pitchFamily="18" charset="0"/>
                <a:sym typeface="Symbol" pitchFamily="18" charset="2"/>
              </a:rPr>
              <a:t>j</a:t>
            </a:r>
            <a:r>
              <a:rPr lang="cs-CZ" sz="2800" b="1" baseline="-25000" dirty="0" smtClean="0">
                <a:solidFill>
                  <a:srgbClr val="000000"/>
                </a:solidFill>
                <a:latin typeface="Times New Roman" pitchFamily="18" charset="0"/>
                <a:sym typeface="Symbol" pitchFamily="18" charset="2"/>
              </a:rPr>
              <a:t> </a:t>
            </a:r>
            <a:r>
              <a:rPr lang="cs-CZ" sz="2800" b="1" dirty="0" smtClean="0">
                <a:solidFill>
                  <a:srgbClr val="000000"/>
                </a:solidFill>
                <a:latin typeface="Times New Roman" pitchFamily="18" charset="0"/>
                <a:sym typeface="Symbol" pitchFamily="18" charset="2"/>
              </a:rPr>
              <a:t>= 1	</a:t>
            </a:r>
            <a:r>
              <a:rPr lang="cs-CZ" sz="2800" b="1" dirty="0" smtClean="0">
                <a:solidFill>
                  <a:srgbClr val="000000"/>
                </a:solidFill>
                <a:latin typeface="Times New Roman" pitchFamily="18" charset="0"/>
              </a:rPr>
              <a:t>	</a:t>
            </a:r>
            <a:r>
              <a:rPr lang="cs-CZ" sz="2800" b="1" i="1" dirty="0" err="1" smtClean="0">
                <a:solidFill>
                  <a:srgbClr val="000000"/>
                </a:solidFill>
                <a:latin typeface="Times New Roman" pitchFamily="18" charset="0"/>
                <a:sym typeface="Symbol" pitchFamily="18" charset="2"/>
              </a:rPr>
              <a:t>d</a:t>
            </a:r>
            <a:r>
              <a:rPr lang="cs-CZ" sz="2800" b="1" baseline="-25000" dirty="0" err="1" smtClean="0">
                <a:solidFill>
                  <a:srgbClr val="000000"/>
                </a:solidFill>
                <a:latin typeface="Times New Roman" pitchFamily="18" charset="0"/>
                <a:sym typeface="Symbol" pitchFamily="18" charset="2"/>
              </a:rPr>
              <a:t>j</a:t>
            </a:r>
            <a:r>
              <a:rPr lang="cs-CZ" sz="2800" b="1" dirty="0" smtClean="0">
                <a:solidFill>
                  <a:srgbClr val="000000"/>
                </a:solidFill>
                <a:latin typeface="Times New Roman" pitchFamily="18" charset="0"/>
                <a:sym typeface="Symbol" pitchFamily="18" charset="2"/>
              </a:rPr>
              <a:t> ≤ </a:t>
            </a:r>
            <a:r>
              <a:rPr lang="cs-CZ" sz="2800" b="1" i="1" dirty="0" err="1" smtClean="0">
                <a:solidFill>
                  <a:srgbClr val="000000"/>
                </a:solidFill>
                <a:latin typeface="Times New Roman" pitchFamily="18" charset="0"/>
                <a:sym typeface="Symbol" pitchFamily="18" charset="2"/>
              </a:rPr>
              <a:t>x</a:t>
            </a:r>
            <a:r>
              <a:rPr lang="cs-CZ" sz="2800" b="1" baseline="-25000" dirty="0" err="1" smtClean="0">
                <a:solidFill>
                  <a:srgbClr val="000000"/>
                </a:solidFill>
                <a:latin typeface="Times New Roman" pitchFamily="18" charset="0"/>
                <a:sym typeface="Symbol" pitchFamily="18" charset="2"/>
              </a:rPr>
              <a:t>j</a:t>
            </a:r>
            <a:r>
              <a:rPr lang="cs-CZ" sz="2800" b="1" dirty="0" smtClean="0">
                <a:solidFill>
                  <a:srgbClr val="000000"/>
                </a:solidFill>
                <a:latin typeface="Times New Roman" pitchFamily="18" charset="0"/>
                <a:sym typeface="Symbol" pitchFamily="18" charset="2"/>
              </a:rPr>
              <a:t> ≤ </a:t>
            </a:r>
            <a:r>
              <a:rPr lang="cs-CZ" sz="2800" b="1" i="1" dirty="0" err="1" smtClean="0">
                <a:solidFill>
                  <a:srgbClr val="000000"/>
                </a:solidFill>
                <a:latin typeface="Times New Roman" pitchFamily="18" charset="0"/>
                <a:sym typeface="Symbol" pitchFamily="18" charset="2"/>
              </a:rPr>
              <a:t>h</a:t>
            </a:r>
            <a:r>
              <a:rPr lang="cs-CZ" sz="2800" b="1" baseline="-25000" dirty="0" err="1" smtClean="0">
                <a:solidFill>
                  <a:srgbClr val="000000"/>
                </a:solidFill>
                <a:latin typeface="Times New Roman" pitchFamily="18" charset="0"/>
                <a:sym typeface="Symbol" pitchFamily="18" charset="2"/>
              </a:rPr>
              <a:t>j</a:t>
            </a:r>
            <a:r>
              <a:rPr lang="cs-CZ" sz="2800" b="1" dirty="0" smtClean="0">
                <a:solidFill>
                  <a:srgbClr val="000000"/>
                </a:solidFill>
                <a:latin typeface="Times New Roman" pitchFamily="18" charset="0"/>
                <a:sym typeface="Symbol" pitchFamily="18" charset="2"/>
              </a:rPr>
              <a:t> .</a:t>
            </a:r>
          </a:p>
          <a:p>
            <a:pPr>
              <a:buNone/>
              <a:tabLst>
                <a:tab pos="1711325" algn="l"/>
              </a:tabLst>
            </a:pPr>
            <a:r>
              <a:rPr lang="cs-CZ" sz="2800" b="1" dirty="0" smtClean="0">
                <a:solidFill>
                  <a:srgbClr val="000000"/>
                </a:solidFill>
                <a:latin typeface="Times New Roman" pitchFamily="18" charset="0"/>
              </a:rPr>
              <a:t>				</a:t>
            </a:r>
          </a:p>
          <a:p>
            <a:pPr>
              <a:buNone/>
              <a:tabLst>
                <a:tab pos="1711325" algn="l"/>
              </a:tabLst>
            </a:pPr>
            <a:r>
              <a:rPr lang="cs-CZ" sz="2800" b="1" dirty="0" smtClean="0">
                <a:solidFill>
                  <a:srgbClr val="000000"/>
                </a:solidFill>
                <a:latin typeface="Times New Roman" pitchFamily="18" charset="0"/>
              </a:rPr>
              <a:t>				</a:t>
            </a:r>
            <a:r>
              <a:rPr lang="cs-CZ" sz="2800" b="1" i="1" dirty="0" err="1" smtClean="0">
                <a:solidFill>
                  <a:srgbClr val="000000"/>
                </a:solidFill>
                <a:latin typeface="Times New Roman" pitchFamily="18" charset="0"/>
              </a:rPr>
              <a:t>x</a:t>
            </a:r>
            <a:r>
              <a:rPr lang="cs-CZ" sz="2800" b="1" baseline="-25000" dirty="0" err="1" smtClean="0">
                <a:solidFill>
                  <a:srgbClr val="000000"/>
                </a:solidFill>
                <a:latin typeface="Times New Roman" pitchFamily="18" charset="0"/>
              </a:rPr>
              <a:t>j</a:t>
            </a:r>
            <a:r>
              <a:rPr lang="cs-CZ" sz="2800" b="1" dirty="0" smtClean="0">
                <a:solidFill>
                  <a:srgbClr val="000000"/>
                </a:solidFill>
                <a:latin typeface="Times New Roman" pitchFamily="18" charset="0"/>
              </a:rPr>
              <a:t> ≤ </a:t>
            </a:r>
            <a:r>
              <a:rPr lang="cs-CZ" sz="2800" b="1" i="1" dirty="0" err="1" smtClean="0">
                <a:solidFill>
                  <a:srgbClr val="000000"/>
                </a:solidFill>
                <a:latin typeface="Times New Roman" pitchFamily="18" charset="0"/>
              </a:rPr>
              <a:t>h</a:t>
            </a:r>
            <a:r>
              <a:rPr lang="cs-CZ" sz="2800" b="1" baseline="-25000" dirty="0" err="1" smtClean="0">
                <a:solidFill>
                  <a:srgbClr val="000000"/>
                </a:solidFill>
                <a:latin typeface="Times New Roman" pitchFamily="18" charset="0"/>
              </a:rPr>
              <a:t>j</a:t>
            </a:r>
            <a:r>
              <a:rPr lang="cs-CZ" sz="2800" b="1" i="1" dirty="0" err="1" smtClean="0">
                <a:solidFill>
                  <a:srgbClr val="000000"/>
                </a:solidFill>
                <a:latin typeface="Times New Roman" pitchFamily="18" charset="0"/>
              </a:rPr>
              <a:t>y</a:t>
            </a:r>
            <a:r>
              <a:rPr lang="cs-CZ" sz="2800" b="1" baseline="-25000" dirty="0" err="1" smtClean="0">
                <a:solidFill>
                  <a:srgbClr val="000000"/>
                </a:solidFill>
                <a:latin typeface="Times New Roman" pitchFamily="18" charset="0"/>
              </a:rPr>
              <a:t>j</a:t>
            </a:r>
            <a:r>
              <a:rPr lang="cs-CZ" sz="2800" b="1" dirty="0" smtClean="0">
                <a:solidFill>
                  <a:srgbClr val="000000"/>
                </a:solidFill>
                <a:latin typeface="Times New Roman" pitchFamily="18" charset="0"/>
              </a:rPr>
              <a:t> ,</a:t>
            </a:r>
          </a:p>
          <a:p>
            <a:pPr>
              <a:buNone/>
              <a:tabLst>
                <a:tab pos="1711325" algn="l"/>
              </a:tabLst>
            </a:pPr>
            <a:r>
              <a:rPr lang="cs-CZ" sz="2800" b="1" dirty="0" smtClean="0">
                <a:solidFill>
                  <a:srgbClr val="000000"/>
                </a:solidFill>
                <a:latin typeface="Times New Roman" pitchFamily="18" charset="0"/>
              </a:rPr>
              <a:t>				</a:t>
            </a:r>
            <a:r>
              <a:rPr lang="cs-CZ" sz="2800" b="1" i="1" dirty="0" err="1" smtClean="0">
                <a:solidFill>
                  <a:srgbClr val="000000"/>
                </a:solidFill>
                <a:latin typeface="Times New Roman" pitchFamily="18" charset="0"/>
              </a:rPr>
              <a:t>x</a:t>
            </a:r>
            <a:r>
              <a:rPr lang="cs-CZ" sz="2800" b="1" baseline="-25000" dirty="0" err="1" smtClean="0">
                <a:solidFill>
                  <a:srgbClr val="000000"/>
                </a:solidFill>
                <a:latin typeface="Times New Roman" pitchFamily="18" charset="0"/>
              </a:rPr>
              <a:t>j</a:t>
            </a:r>
            <a:r>
              <a:rPr lang="cs-CZ" sz="2800" b="1" dirty="0" smtClean="0">
                <a:solidFill>
                  <a:srgbClr val="000000"/>
                </a:solidFill>
                <a:latin typeface="Times New Roman" pitchFamily="18" charset="0"/>
              </a:rPr>
              <a:t> ≥ </a:t>
            </a:r>
            <a:r>
              <a:rPr lang="cs-CZ" sz="2800" b="1" i="1" dirty="0" err="1" smtClean="0">
                <a:solidFill>
                  <a:srgbClr val="000000"/>
                </a:solidFill>
                <a:latin typeface="Times New Roman" pitchFamily="18" charset="0"/>
              </a:rPr>
              <a:t>d</a:t>
            </a:r>
            <a:r>
              <a:rPr lang="cs-CZ" sz="2800" b="1" baseline="-25000" dirty="0" err="1" smtClean="0">
                <a:solidFill>
                  <a:srgbClr val="000000"/>
                </a:solidFill>
                <a:latin typeface="Times New Roman" pitchFamily="18" charset="0"/>
              </a:rPr>
              <a:t>j</a:t>
            </a:r>
            <a:r>
              <a:rPr lang="cs-CZ" sz="2800" b="1" i="1" dirty="0" err="1" smtClean="0">
                <a:solidFill>
                  <a:srgbClr val="000000"/>
                </a:solidFill>
                <a:latin typeface="Times New Roman" pitchFamily="18" charset="0"/>
              </a:rPr>
              <a:t>y</a:t>
            </a:r>
            <a:r>
              <a:rPr lang="cs-CZ" sz="2800" b="1" baseline="-25000" dirty="0" err="1" smtClean="0">
                <a:solidFill>
                  <a:srgbClr val="000000"/>
                </a:solidFill>
                <a:latin typeface="Times New Roman" pitchFamily="18" charset="0"/>
              </a:rPr>
              <a:t>j</a:t>
            </a:r>
            <a:r>
              <a:rPr lang="cs-CZ" sz="2800" b="1" dirty="0" smtClean="0">
                <a:solidFill>
                  <a:srgbClr val="000000"/>
                </a:solidFill>
                <a:latin typeface="Times New Roman" pitchFamily="18" charset="0"/>
              </a:rPr>
              <a:t> ,	</a:t>
            </a:r>
            <a:r>
              <a:rPr lang="cs-CZ" sz="2800" b="1" i="1" dirty="0" smtClean="0">
                <a:solidFill>
                  <a:srgbClr val="000000"/>
                </a:solidFill>
                <a:latin typeface="Times New Roman" pitchFamily="18" charset="0"/>
              </a:rPr>
              <a:t>j</a:t>
            </a:r>
            <a:r>
              <a:rPr lang="cs-CZ" sz="2800" b="1" dirty="0" smtClean="0">
                <a:solidFill>
                  <a:srgbClr val="000000"/>
                </a:solidFill>
                <a:latin typeface="Times New Roman" pitchFamily="18" charset="0"/>
              </a:rPr>
              <a:t> = 1,2,…,</a:t>
            </a:r>
            <a:r>
              <a:rPr lang="cs-CZ" sz="2800" b="1" i="1" dirty="0" smtClean="0">
                <a:solidFill>
                  <a:srgbClr val="000000"/>
                </a:solidFill>
                <a:latin typeface="Times New Roman" pitchFamily="18" charset="0"/>
              </a:rPr>
              <a:t>n</a:t>
            </a:r>
            <a:r>
              <a:rPr lang="cs-CZ" sz="2800" b="1" dirty="0" smtClean="0">
                <a:solidFill>
                  <a:srgbClr val="000000"/>
                </a:solidFill>
                <a:latin typeface="Times New Roman" pitchFamily="18" charset="0"/>
              </a:rPr>
              <a:t>,</a:t>
            </a:r>
          </a:p>
          <a:p>
            <a:pPr>
              <a:buNone/>
              <a:tabLst>
                <a:tab pos="1711325" algn="l"/>
              </a:tabLst>
            </a:pPr>
            <a:r>
              <a:rPr lang="cs-CZ" sz="2800" b="1" dirty="0" smtClean="0">
                <a:solidFill>
                  <a:srgbClr val="000000"/>
                </a:solidFill>
                <a:latin typeface="Times New Roman" pitchFamily="18" charset="0"/>
              </a:rPr>
              <a:t>				</a:t>
            </a:r>
            <a:r>
              <a:rPr lang="cs-CZ" sz="2800" b="1" i="1" dirty="0" err="1" smtClean="0">
                <a:solidFill>
                  <a:srgbClr val="000000"/>
                </a:solidFill>
                <a:latin typeface="Times New Roman" pitchFamily="18" charset="0"/>
              </a:rPr>
              <a:t>y</a:t>
            </a:r>
            <a:r>
              <a:rPr lang="cs-CZ" sz="2800" b="1" baseline="-25000" dirty="0" err="1" smtClean="0">
                <a:solidFill>
                  <a:srgbClr val="000000"/>
                </a:solidFill>
                <a:latin typeface="Times New Roman" pitchFamily="18" charset="0"/>
              </a:rPr>
              <a:t>j</a:t>
            </a:r>
            <a:r>
              <a:rPr lang="cs-CZ" sz="2800" b="1" dirty="0" smtClean="0">
                <a:solidFill>
                  <a:srgbClr val="000000"/>
                </a:solidFill>
                <a:latin typeface="Times New Roman" pitchFamily="18" charset="0"/>
              </a:rPr>
              <a:t> = 0(1).</a:t>
            </a:r>
          </a:p>
          <a:p>
            <a:pPr>
              <a:buNone/>
            </a:pPr>
            <a:endParaRPr lang="cs-CZ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Nespojité hodnoty proměnných</a:t>
            </a:r>
            <a:endParaRPr lang="cs-CZ" dirty="0"/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</p:nvPr>
        </p:nvGraphicFramePr>
        <p:xfrm>
          <a:off x="428596" y="2357430"/>
          <a:ext cx="8229600" cy="3185160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1371600"/>
                <a:gridCol w="1371600"/>
                <a:gridCol w="1371600"/>
                <a:gridCol w="1371600"/>
                <a:gridCol w="1371600"/>
                <a:gridCol w="1371600"/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cs-CZ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Arial" pitchFamily="34" charset="0"/>
                      </a:endParaRPr>
                    </a:p>
                  </a:txBody>
                  <a:tcPr horzOverflow="overflow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11325" algn="l"/>
                        </a:tabLst>
                      </a:pPr>
                      <a:r>
                        <a:rPr kumimoji="0" lang="cs-CZ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ms Rmn" charset="0"/>
                          <a:cs typeface="Times New Roman" pitchFamily="18" charset="0"/>
                        </a:rPr>
                        <a:t>výrobek 1</a:t>
                      </a:r>
                      <a:endParaRPr kumimoji="0" lang="cs-CZ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11325" algn="l"/>
                        </a:tabLst>
                      </a:pPr>
                      <a:r>
                        <a:rPr kumimoji="0" lang="cs-CZ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ms Rmn" charset="0"/>
                          <a:cs typeface="Times New Roman" pitchFamily="18" charset="0"/>
                        </a:rPr>
                        <a:t>výrobek 2</a:t>
                      </a:r>
                      <a:endParaRPr kumimoji="0" lang="cs-CZ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11325" algn="l"/>
                        </a:tabLst>
                      </a:pPr>
                      <a:r>
                        <a:rPr kumimoji="0" lang="cs-CZ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ms Rmn" charset="0"/>
                          <a:cs typeface="Times New Roman" pitchFamily="18" charset="0"/>
                        </a:rPr>
                        <a:t>výrobek 3</a:t>
                      </a:r>
                      <a:endParaRPr kumimoji="0" lang="cs-CZ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11325" algn="l"/>
                        </a:tabLst>
                      </a:pPr>
                      <a:r>
                        <a:rPr kumimoji="0" lang="cs-CZ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ms Rmn" charset="0"/>
                          <a:cs typeface="Times New Roman" pitchFamily="18" charset="0"/>
                        </a:rPr>
                        <a:t>Výrobek 4</a:t>
                      </a:r>
                      <a:endParaRPr kumimoji="0" lang="cs-CZ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11325" algn="l"/>
                        </a:tabLst>
                      </a:pPr>
                      <a:r>
                        <a:rPr kumimoji="0" lang="cs-CZ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ms Rmn" charset="0"/>
                          <a:cs typeface="Times New Roman" pitchFamily="18" charset="0"/>
                        </a:rPr>
                        <a:t>kapacita</a:t>
                      </a:r>
                      <a:endParaRPr kumimoji="0" lang="cs-CZ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11325" algn="l"/>
                        </a:tabLst>
                      </a:pPr>
                      <a:r>
                        <a:rPr kumimoji="0" lang="cs-CZ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ms Rmn" charset="0"/>
                          <a:cs typeface="Times New Roman" pitchFamily="18" charset="0"/>
                        </a:rPr>
                        <a:t>surovina 1</a:t>
                      </a:r>
                      <a:endParaRPr kumimoji="0" lang="cs-CZ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11325" algn="l"/>
                        </a:tabLst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ms Rmn" charset="0"/>
                          <a:cs typeface="Times New Roman" pitchFamily="18" charset="0"/>
                        </a:rPr>
                        <a:t>2</a:t>
                      </a:r>
                      <a:endParaRPr kumimoji="0" lang="cs-CZ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11325" algn="l"/>
                        </a:tabLst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ms Rmn" charset="0"/>
                          <a:cs typeface="Times New Roman" pitchFamily="18" charset="0"/>
                        </a:rPr>
                        <a:t>5</a:t>
                      </a:r>
                      <a:endParaRPr kumimoji="0" lang="cs-CZ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11325" algn="l"/>
                        </a:tabLst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ms Rmn" charset="0"/>
                          <a:cs typeface="Times New Roman" pitchFamily="18" charset="0"/>
                        </a:rPr>
                        <a:t>2</a:t>
                      </a:r>
                      <a:endParaRPr kumimoji="0" lang="cs-CZ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11325" algn="l"/>
                        </a:tabLst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ms Rmn" charset="0"/>
                          <a:cs typeface="Times New Roman" pitchFamily="18" charset="0"/>
                        </a:rPr>
                        <a:t>4</a:t>
                      </a: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11325" algn="l"/>
                        </a:tabLst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ms Rmn" charset="0"/>
                          <a:cs typeface="Times New Roman" pitchFamily="18" charset="0"/>
                        </a:rPr>
                        <a:t>3200</a:t>
                      </a: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/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11325" algn="l"/>
                        </a:tabLst>
                      </a:pPr>
                      <a:r>
                        <a:rPr kumimoji="0" lang="cs-CZ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ms Rmn" charset="0"/>
                          <a:cs typeface="Times New Roman" pitchFamily="18" charset="0"/>
                        </a:rPr>
                        <a:t>surovina 2</a:t>
                      </a:r>
                      <a:endParaRPr kumimoji="0" lang="cs-CZ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11325" algn="l"/>
                        </a:tabLst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ms Rmn" charset="0"/>
                          <a:cs typeface="Times New Roman" pitchFamily="18" charset="0"/>
                        </a:rPr>
                        <a:t>3</a:t>
                      </a: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11325" algn="l"/>
                        </a:tabLst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ms Rmn" charset="0"/>
                          <a:cs typeface="Times New Roman" pitchFamily="18" charset="0"/>
                        </a:rPr>
                        <a:t>2</a:t>
                      </a:r>
                      <a:endParaRPr kumimoji="0" lang="cs-CZ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11325" algn="l"/>
                        </a:tabLst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ms Rmn" charset="0"/>
                          <a:cs typeface="Times New Roman" pitchFamily="18" charset="0"/>
                        </a:rPr>
                        <a:t>1</a:t>
                      </a:r>
                      <a:endParaRPr kumimoji="0" lang="cs-CZ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11325" algn="l"/>
                        </a:tabLst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ms Rmn" charset="0"/>
                          <a:cs typeface="Times New Roman" pitchFamily="18" charset="0"/>
                        </a:rPr>
                        <a:t>3</a:t>
                      </a: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11325" algn="l"/>
                        </a:tabLst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ms Rmn" charset="0"/>
                          <a:cs typeface="Times New Roman" pitchFamily="18" charset="0"/>
                        </a:rPr>
                        <a:t>2800</a:t>
                      </a: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/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11325" algn="l"/>
                        </a:tabLst>
                      </a:pPr>
                      <a:r>
                        <a:rPr kumimoji="0" lang="cs-CZ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ms Rmn" charset="0"/>
                          <a:cs typeface="Times New Roman" pitchFamily="18" charset="0"/>
                        </a:rPr>
                        <a:t>stroj. čas</a:t>
                      </a:r>
                      <a:endParaRPr kumimoji="0" lang="cs-CZ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11325" algn="l"/>
                        </a:tabLst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ms Rmn" charset="0"/>
                          <a:cs typeface="Times New Roman" pitchFamily="18" charset="0"/>
                        </a:rPr>
                        <a:t>1</a:t>
                      </a: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11325" algn="l"/>
                        </a:tabLst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ms Rmn" charset="0"/>
                          <a:cs typeface="Times New Roman" pitchFamily="18" charset="0"/>
                        </a:rPr>
                        <a:t>4</a:t>
                      </a: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11325" algn="l"/>
                        </a:tabLst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ms Rmn" charset="0"/>
                          <a:cs typeface="Times New Roman" pitchFamily="18" charset="0"/>
                        </a:rPr>
                        <a:t>2</a:t>
                      </a:r>
                      <a:endParaRPr kumimoji="0" lang="cs-CZ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11325" algn="l"/>
                        </a:tabLst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ms Rmn" charset="0"/>
                          <a:cs typeface="Times New Roman" pitchFamily="18" charset="0"/>
                        </a:rPr>
                        <a:t>3</a:t>
                      </a: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11325" algn="l"/>
                        </a:tabLst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ms Rmn" charset="0"/>
                          <a:cs typeface="Times New Roman" pitchFamily="18" charset="0"/>
                        </a:rPr>
                        <a:t>1800</a:t>
                      </a: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/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11325" algn="l"/>
                        </a:tabLst>
                      </a:pPr>
                      <a:r>
                        <a:rPr kumimoji="0" lang="cs-CZ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ms Rmn" charset="0"/>
                          <a:cs typeface="Times New Roman" pitchFamily="18" charset="0"/>
                        </a:rPr>
                        <a:t>min (</a:t>
                      </a:r>
                      <a:r>
                        <a:rPr kumimoji="0" lang="cs-CZ" sz="16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ms Rmn" charset="0"/>
                          <a:cs typeface="Times New Roman" pitchFamily="18" charset="0"/>
                        </a:rPr>
                        <a:t>d</a:t>
                      </a:r>
                      <a:r>
                        <a:rPr kumimoji="0" lang="cs-CZ" sz="1600" b="1" i="0" u="none" strike="noStrike" cap="none" normalizeH="0" baseline="-3000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ms Rmn" charset="0"/>
                          <a:cs typeface="Times New Roman" pitchFamily="18" charset="0"/>
                        </a:rPr>
                        <a:t>j</a:t>
                      </a:r>
                      <a:r>
                        <a:rPr kumimoji="0" lang="cs-CZ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ms Rmn" charset="0"/>
                          <a:cs typeface="Times New Roman" pitchFamily="18" charset="0"/>
                        </a:rPr>
                        <a:t>)</a:t>
                      </a:r>
                      <a:endParaRPr kumimoji="0" lang="cs-CZ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11325" algn="l"/>
                        </a:tabLst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ms Rmn" charset="0"/>
                          <a:cs typeface="Times New Roman" pitchFamily="18" charset="0"/>
                        </a:rPr>
                        <a:t>100</a:t>
                      </a: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11325" algn="l"/>
                        </a:tabLst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ms Rmn" charset="0"/>
                          <a:cs typeface="Times New Roman" pitchFamily="18" charset="0"/>
                        </a:rPr>
                        <a:t>50</a:t>
                      </a: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11325" algn="l"/>
                        </a:tabLst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ms Rmn" charset="0"/>
                          <a:cs typeface="Times New Roman" pitchFamily="18" charset="0"/>
                        </a:rPr>
                        <a:t>300</a:t>
                      </a: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11325" algn="l"/>
                        </a:tabLst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ms Rmn" charset="0"/>
                          <a:cs typeface="Times New Roman" pitchFamily="18" charset="0"/>
                        </a:rPr>
                        <a:t>80</a:t>
                      </a:r>
                      <a:endParaRPr kumimoji="0" lang="cs-CZ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cs-CZ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Arial" pitchFamily="34" charset="0"/>
                      </a:endParaRPr>
                    </a:p>
                  </a:txBody>
                  <a:tcPr horzOverflow="overflow"/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11325" algn="l"/>
                        </a:tabLst>
                      </a:pPr>
                      <a:r>
                        <a:rPr kumimoji="0" lang="cs-CZ" sz="16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ms Rmn" charset="0"/>
                          <a:cs typeface="Times New Roman" pitchFamily="18" charset="0"/>
                        </a:rPr>
                        <a:t>max</a:t>
                      </a:r>
                      <a:r>
                        <a:rPr kumimoji="0" lang="cs-CZ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ms Rmn" charset="0"/>
                          <a:cs typeface="Times New Roman" pitchFamily="18" charset="0"/>
                        </a:rPr>
                        <a:t> (</a:t>
                      </a:r>
                      <a:r>
                        <a:rPr kumimoji="0" lang="cs-CZ" sz="1600" b="1" i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ms Rmn" charset="0"/>
                          <a:cs typeface="Times New Roman" pitchFamily="18" charset="0"/>
                        </a:rPr>
                        <a:t>h</a:t>
                      </a:r>
                      <a:r>
                        <a:rPr kumimoji="0" lang="cs-CZ" sz="1600" b="1" i="0" u="none" strike="noStrike" cap="none" normalizeH="0" baseline="-3000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ms Rmn" charset="0"/>
                          <a:cs typeface="Times New Roman" pitchFamily="18" charset="0"/>
                        </a:rPr>
                        <a:t>j</a:t>
                      </a:r>
                      <a:r>
                        <a:rPr kumimoji="0" lang="cs-CZ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ms Rmn" charset="0"/>
                          <a:cs typeface="Times New Roman" pitchFamily="18" charset="0"/>
                        </a:rPr>
                        <a:t>)</a:t>
                      </a:r>
                      <a:endParaRPr kumimoji="0" lang="cs-CZ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11325" algn="l"/>
                        </a:tabLst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ms Rmn" charset="0"/>
                          <a:cs typeface="Times New Roman" pitchFamily="18" charset="0"/>
                        </a:rPr>
                        <a:t>400</a:t>
                      </a: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11325" algn="l"/>
                        </a:tabLst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ms Rmn" charset="0"/>
                          <a:cs typeface="Times New Roman" pitchFamily="18" charset="0"/>
                        </a:rPr>
                        <a:t>200</a:t>
                      </a: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11325" algn="l"/>
                        </a:tabLst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ms Rmn" charset="0"/>
                          <a:cs typeface="Times New Roman" pitchFamily="18" charset="0"/>
                        </a:rPr>
                        <a:t>xxx</a:t>
                      </a: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11325" algn="l"/>
                        </a:tabLst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ms Rmn" charset="0"/>
                          <a:cs typeface="Times New Roman" pitchFamily="18" charset="0"/>
                        </a:rPr>
                        <a:t>400</a:t>
                      </a:r>
                      <a:endParaRPr kumimoji="0" lang="cs-CZ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cs-CZ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Arial" pitchFamily="34" charset="0"/>
                      </a:endParaRPr>
                    </a:p>
                  </a:txBody>
                  <a:tcPr horzOverflow="overflow"/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11325" algn="l"/>
                        </a:tabLst>
                      </a:pPr>
                      <a:r>
                        <a:rPr kumimoji="0" lang="cs-CZ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ms Rmn" charset="0"/>
                          <a:cs typeface="Times New Roman" pitchFamily="18" charset="0"/>
                        </a:rPr>
                        <a:t>zisk</a:t>
                      </a:r>
                      <a:endParaRPr kumimoji="0" lang="cs-CZ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11325" algn="l"/>
                        </a:tabLst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ms Rmn" charset="0"/>
                          <a:cs typeface="Times New Roman" pitchFamily="18" charset="0"/>
                        </a:rPr>
                        <a:t>250</a:t>
                      </a: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11325" algn="l"/>
                        </a:tabLst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ms Rmn" charset="0"/>
                          <a:cs typeface="Times New Roman" pitchFamily="18" charset="0"/>
                        </a:rPr>
                        <a:t>630</a:t>
                      </a: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11325" algn="l"/>
                        </a:tabLst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ms Rmn" charset="0"/>
                          <a:cs typeface="Times New Roman" pitchFamily="18" charset="0"/>
                        </a:rPr>
                        <a:t>120</a:t>
                      </a: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11325" algn="l"/>
                        </a:tabLst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ms Rmn" charset="0"/>
                          <a:cs typeface="Times New Roman" pitchFamily="18" charset="0"/>
                        </a:rPr>
                        <a:t>580</a:t>
                      </a:r>
                      <a:endParaRPr kumimoji="0" lang="cs-CZ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cs-CZ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Arial" pitchFamily="34" charset="0"/>
                      </a:endParaRPr>
                    </a:p>
                  </a:txBody>
                  <a:tcPr horzOverflow="overflow"/>
                </a:tc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Nespojité hodnoty proměnných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2">
              <a:buNone/>
            </a:pPr>
            <a:r>
              <a:rPr lang="cs-CZ" dirty="0" smtClean="0">
                <a:solidFill>
                  <a:srgbClr val="000000"/>
                </a:solidFill>
              </a:rPr>
              <a:t>maximalizovat</a:t>
            </a:r>
          </a:p>
          <a:p>
            <a:pPr lvl="2">
              <a:buNone/>
            </a:pPr>
            <a:r>
              <a:rPr lang="cs-CZ" dirty="0" smtClean="0">
                <a:solidFill>
                  <a:srgbClr val="000000"/>
                </a:solidFill>
              </a:rPr>
              <a:t>	z = 250x1 + 630x2 + 120x3 + 580x4 ,</a:t>
            </a:r>
          </a:p>
          <a:p>
            <a:pPr lvl="2">
              <a:buNone/>
            </a:pPr>
            <a:r>
              <a:rPr lang="cs-CZ" dirty="0" smtClean="0">
                <a:solidFill>
                  <a:srgbClr val="000000"/>
                </a:solidFill>
              </a:rPr>
              <a:t>za podmínek </a:t>
            </a:r>
          </a:p>
          <a:p>
            <a:pPr lvl="2">
              <a:buNone/>
            </a:pPr>
            <a:r>
              <a:rPr lang="cs-CZ" dirty="0" smtClean="0">
                <a:solidFill>
                  <a:srgbClr val="000000"/>
                </a:solidFill>
              </a:rPr>
              <a:t>	2x1 + 5x2 </a:t>
            </a:r>
            <a:r>
              <a:rPr lang="it-IT" dirty="0" smtClean="0">
                <a:solidFill>
                  <a:srgbClr val="000000"/>
                </a:solidFill>
              </a:rPr>
              <a:t>+ </a:t>
            </a:r>
            <a:r>
              <a:rPr lang="cs-CZ" dirty="0" smtClean="0">
                <a:solidFill>
                  <a:srgbClr val="000000"/>
                </a:solidFill>
              </a:rPr>
              <a:t>2x3 + 4x4 ≤ 3200,</a:t>
            </a:r>
          </a:p>
          <a:p>
            <a:pPr lvl="2">
              <a:buNone/>
            </a:pPr>
            <a:r>
              <a:rPr lang="cs-CZ" dirty="0" smtClean="0">
                <a:solidFill>
                  <a:srgbClr val="000000"/>
                </a:solidFill>
              </a:rPr>
              <a:t>	3x1 + 2x2 </a:t>
            </a:r>
            <a:r>
              <a:rPr lang="fr-FR" dirty="0" smtClean="0">
                <a:solidFill>
                  <a:srgbClr val="000000"/>
                </a:solidFill>
              </a:rPr>
              <a:t>+   </a:t>
            </a:r>
            <a:r>
              <a:rPr lang="cs-CZ" dirty="0" smtClean="0">
                <a:solidFill>
                  <a:srgbClr val="000000"/>
                </a:solidFill>
              </a:rPr>
              <a:t>x3 + 3x4 ≤ 2800,</a:t>
            </a:r>
          </a:p>
          <a:p>
            <a:pPr lvl="2">
              <a:buNone/>
            </a:pPr>
            <a:r>
              <a:rPr lang="cs-CZ" dirty="0" smtClean="0">
                <a:solidFill>
                  <a:srgbClr val="000000"/>
                </a:solidFill>
              </a:rPr>
              <a:t>	  x1 + 4x2 </a:t>
            </a:r>
            <a:r>
              <a:rPr lang="fr-FR" dirty="0" smtClean="0">
                <a:solidFill>
                  <a:srgbClr val="000000"/>
                </a:solidFill>
              </a:rPr>
              <a:t>+ </a:t>
            </a:r>
            <a:r>
              <a:rPr lang="cs-CZ" dirty="0" smtClean="0">
                <a:solidFill>
                  <a:srgbClr val="000000"/>
                </a:solidFill>
              </a:rPr>
              <a:t>2x3 + 3x4 ≤ 1800,</a:t>
            </a:r>
          </a:p>
          <a:p>
            <a:pPr lvl="2">
              <a:buNone/>
            </a:pPr>
            <a:r>
              <a:rPr lang="cs-CZ" dirty="0" smtClean="0">
                <a:solidFill>
                  <a:srgbClr val="000000"/>
                </a:solidFill>
              </a:rPr>
              <a:t>		x1 ≤ 400y1, 	x1 ≥ 100y1,</a:t>
            </a:r>
          </a:p>
          <a:p>
            <a:pPr lvl="2">
              <a:buNone/>
            </a:pPr>
            <a:r>
              <a:rPr lang="cs-CZ" dirty="0" smtClean="0">
                <a:solidFill>
                  <a:srgbClr val="000000"/>
                </a:solidFill>
              </a:rPr>
              <a:t>		x2 ≤ 200y2, 	x2 ≥ 50y2,</a:t>
            </a:r>
          </a:p>
          <a:p>
            <a:pPr lvl="2">
              <a:buNone/>
            </a:pPr>
            <a:r>
              <a:rPr lang="cs-CZ" dirty="0" smtClean="0">
                <a:solidFill>
                  <a:srgbClr val="000000"/>
                </a:solidFill>
              </a:rPr>
              <a:t>		x3 ≤ My3, 	x3 ≥ 300y3,</a:t>
            </a:r>
          </a:p>
          <a:p>
            <a:pPr lvl="2">
              <a:buNone/>
            </a:pPr>
            <a:r>
              <a:rPr lang="cs-CZ" dirty="0" smtClean="0">
                <a:solidFill>
                  <a:srgbClr val="000000"/>
                </a:solidFill>
              </a:rPr>
              <a:t>		x4 ≤ 400y4, 	x4 ≥ 80y4,</a:t>
            </a:r>
          </a:p>
          <a:p>
            <a:pPr lvl="2">
              <a:buNone/>
            </a:pPr>
            <a:r>
              <a:rPr lang="cs-CZ" dirty="0" smtClean="0">
                <a:solidFill>
                  <a:srgbClr val="000000"/>
                </a:solidFill>
              </a:rPr>
              <a:t>		</a:t>
            </a:r>
            <a:r>
              <a:rPr lang="cs-CZ" dirty="0" err="1" smtClean="0">
                <a:solidFill>
                  <a:srgbClr val="000000"/>
                </a:solidFill>
              </a:rPr>
              <a:t>y</a:t>
            </a:r>
            <a:r>
              <a:rPr lang="cs-CZ" baseline="-25000" dirty="0" err="1" smtClean="0">
                <a:solidFill>
                  <a:srgbClr val="000000"/>
                </a:solidFill>
              </a:rPr>
              <a:t>j</a:t>
            </a:r>
            <a:r>
              <a:rPr lang="cs-CZ" dirty="0" smtClean="0">
                <a:solidFill>
                  <a:srgbClr val="000000"/>
                </a:solidFill>
              </a:rPr>
              <a:t> = 0 (1), </a:t>
            </a:r>
            <a:r>
              <a:rPr lang="cs-CZ" i="1" dirty="0" smtClean="0">
                <a:solidFill>
                  <a:srgbClr val="000000"/>
                </a:solidFill>
              </a:rPr>
              <a:t>j</a:t>
            </a:r>
            <a:r>
              <a:rPr lang="cs-CZ" dirty="0" smtClean="0">
                <a:solidFill>
                  <a:srgbClr val="000000"/>
                </a:solidFill>
              </a:rPr>
              <a:t> = 1,2,3,4.</a:t>
            </a:r>
          </a:p>
          <a:p>
            <a:pPr>
              <a:buNone/>
            </a:pPr>
            <a:r>
              <a:rPr lang="cs-CZ" sz="2100" dirty="0" err="1" smtClean="0">
                <a:solidFill>
                  <a:srgbClr val="000000"/>
                </a:solidFill>
                <a:latin typeface="Times New Roman" pitchFamily="18" charset="0"/>
              </a:rPr>
              <a:t>x</a:t>
            </a:r>
            <a:r>
              <a:rPr lang="cs-CZ" sz="2100" baseline="30000" dirty="0" err="1" smtClean="0">
                <a:solidFill>
                  <a:srgbClr val="000000"/>
                </a:solidFill>
                <a:latin typeface="Times New Roman" pitchFamily="18" charset="0"/>
              </a:rPr>
              <a:t>opt</a:t>
            </a:r>
            <a:r>
              <a:rPr lang="cs-CZ" sz="2100" dirty="0" smtClean="0">
                <a:solidFill>
                  <a:srgbClr val="000000"/>
                </a:solidFill>
                <a:latin typeface="Times New Roman" pitchFamily="18" charset="0"/>
              </a:rPr>
              <a:t> = (400, 50, 0, 400), </a:t>
            </a:r>
            <a:r>
              <a:rPr lang="cs-CZ" sz="2100" dirty="0" err="1" smtClean="0">
                <a:solidFill>
                  <a:srgbClr val="000000"/>
                </a:solidFill>
                <a:latin typeface="Times New Roman" pitchFamily="18" charset="0"/>
              </a:rPr>
              <a:t>y</a:t>
            </a:r>
            <a:r>
              <a:rPr lang="cs-CZ" sz="2100" baseline="30000" dirty="0" err="1" smtClean="0">
                <a:solidFill>
                  <a:srgbClr val="000000"/>
                </a:solidFill>
                <a:latin typeface="Times New Roman" pitchFamily="18" charset="0"/>
              </a:rPr>
              <a:t>opt</a:t>
            </a:r>
            <a:r>
              <a:rPr lang="cs-CZ" sz="2100" dirty="0" smtClean="0">
                <a:solidFill>
                  <a:srgbClr val="000000"/>
                </a:solidFill>
                <a:latin typeface="Times New Roman" pitchFamily="18" charset="0"/>
              </a:rPr>
              <a:t> = (1, </a:t>
            </a:r>
            <a:r>
              <a:rPr lang="cs-CZ" sz="2100" dirty="0" err="1" smtClean="0">
                <a:solidFill>
                  <a:srgbClr val="000000"/>
                </a:solidFill>
                <a:latin typeface="Times New Roman" pitchFamily="18" charset="0"/>
              </a:rPr>
              <a:t>1</a:t>
            </a:r>
            <a:r>
              <a:rPr lang="cs-CZ" sz="2100" dirty="0" smtClean="0">
                <a:solidFill>
                  <a:srgbClr val="000000"/>
                </a:solidFill>
                <a:latin typeface="Times New Roman" pitchFamily="18" charset="0"/>
              </a:rPr>
              <a:t>, 0, 1),</a:t>
            </a:r>
            <a:r>
              <a:rPr lang="cs-CZ" sz="2100" dirty="0" smtClean="0"/>
              <a:t> </a:t>
            </a:r>
            <a:r>
              <a:rPr lang="cs-CZ" sz="2100" dirty="0" err="1" smtClean="0">
                <a:solidFill>
                  <a:srgbClr val="000000"/>
                </a:solidFill>
                <a:latin typeface="Times New Roman" pitchFamily="18" charset="0"/>
              </a:rPr>
              <a:t>z</a:t>
            </a:r>
            <a:r>
              <a:rPr lang="cs-CZ" sz="2100" baseline="30000" dirty="0" err="1" smtClean="0">
                <a:solidFill>
                  <a:srgbClr val="000000"/>
                </a:solidFill>
                <a:latin typeface="Times New Roman" pitchFamily="18" charset="0"/>
              </a:rPr>
              <a:t>opt</a:t>
            </a:r>
            <a:r>
              <a:rPr lang="cs-CZ" sz="2100" dirty="0" smtClean="0">
                <a:solidFill>
                  <a:srgbClr val="000000"/>
                </a:solidFill>
                <a:latin typeface="Times New Roman" pitchFamily="18" charset="0"/>
              </a:rPr>
              <a:t> = 363 500 </a:t>
            </a:r>
            <a:r>
              <a:rPr lang="cs-CZ" sz="2800" dirty="0" smtClean="0">
                <a:solidFill>
                  <a:srgbClr val="000000"/>
                </a:solidFill>
                <a:latin typeface="Times New Roman" pitchFamily="18" charset="0"/>
              </a:rPr>
              <a:t> </a:t>
            </a:r>
          </a:p>
          <a:p>
            <a:pPr>
              <a:buNone/>
            </a:pPr>
            <a:endParaRPr lang="cs-CZ" sz="2800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Fixní náklady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1">
              <a:buNone/>
              <a:tabLst>
                <a:tab pos="1711325" algn="l"/>
                <a:tab pos="2339975" algn="l"/>
              </a:tabLst>
            </a:pPr>
            <a:r>
              <a:rPr lang="cs-CZ" i="1" dirty="0" smtClean="0"/>
              <a:t>	</a:t>
            </a:r>
            <a:r>
              <a:rPr lang="cs-CZ" dirty="0" smtClean="0">
                <a:solidFill>
                  <a:srgbClr val="000000"/>
                </a:solidFill>
              </a:rPr>
              <a:t>q(</a:t>
            </a:r>
            <a:r>
              <a:rPr lang="cs-CZ" dirty="0" err="1" smtClean="0">
                <a:solidFill>
                  <a:srgbClr val="000000"/>
                </a:solidFill>
              </a:rPr>
              <a:t>x</a:t>
            </a:r>
            <a:r>
              <a:rPr lang="cs-CZ" baseline="-25000" dirty="0" err="1" smtClean="0">
                <a:solidFill>
                  <a:srgbClr val="000000"/>
                </a:solidFill>
              </a:rPr>
              <a:t>j</a:t>
            </a:r>
            <a:r>
              <a:rPr lang="cs-CZ" dirty="0" smtClean="0">
                <a:solidFill>
                  <a:srgbClr val="000000"/>
                </a:solidFill>
              </a:rPr>
              <a:t>) = </a:t>
            </a:r>
            <a:r>
              <a:rPr lang="en-US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r>
              <a:rPr lang="cs-CZ" dirty="0" smtClean="0">
                <a:solidFill>
                  <a:srgbClr val="000000"/>
                </a:solidFill>
              </a:rPr>
              <a:t> , 		jestliže </a:t>
            </a:r>
            <a:r>
              <a:rPr lang="cs-CZ" dirty="0" err="1" smtClean="0">
                <a:solidFill>
                  <a:srgbClr val="000000"/>
                </a:solidFill>
              </a:rPr>
              <a:t>x</a:t>
            </a:r>
            <a:r>
              <a:rPr lang="cs-CZ" baseline="-25000" dirty="0" err="1" smtClean="0">
                <a:solidFill>
                  <a:srgbClr val="000000"/>
                </a:solidFill>
              </a:rPr>
              <a:t>j</a:t>
            </a:r>
            <a:r>
              <a:rPr lang="cs-CZ" dirty="0" smtClean="0">
                <a:solidFill>
                  <a:srgbClr val="000000"/>
                </a:solidFill>
              </a:rPr>
              <a:t> = </a:t>
            </a:r>
            <a:r>
              <a:rPr lang="en-US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r>
              <a:rPr lang="cs-CZ" dirty="0" smtClean="0">
                <a:solidFill>
                  <a:srgbClr val="000000"/>
                </a:solidFill>
              </a:rPr>
              <a:t>,</a:t>
            </a:r>
          </a:p>
          <a:p>
            <a:pPr lvl="1">
              <a:buNone/>
              <a:tabLst>
                <a:tab pos="1711325" algn="l"/>
                <a:tab pos="2339975" algn="l"/>
              </a:tabLst>
            </a:pPr>
            <a:r>
              <a:rPr lang="cs-CZ" dirty="0" smtClean="0">
                <a:solidFill>
                  <a:srgbClr val="000000"/>
                </a:solidFill>
              </a:rPr>
              <a:t>	q(</a:t>
            </a:r>
            <a:r>
              <a:rPr lang="cs-CZ" dirty="0" err="1" smtClean="0">
                <a:solidFill>
                  <a:srgbClr val="000000"/>
                </a:solidFill>
              </a:rPr>
              <a:t>x</a:t>
            </a:r>
            <a:r>
              <a:rPr lang="cs-CZ" baseline="-25000" dirty="0" err="1" smtClean="0">
                <a:solidFill>
                  <a:srgbClr val="000000"/>
                </a:solidFill>
              </a:rPr>
              <a:t>j</a:t>
            </a:r>
            <a:r>
              <a:rPr lang="cs-CZ" dirty="0" smtClean="0">
                <a:solidFill>
                  <a:srgbClr val="000000"/>
                </a:solidFill>
              </a:rPr>
              <a:t>) = </a:t>
            </a:r>
            <a:r>
              <a:rPr lang="cs-CZ" dirty="0" err="1" smtClean="0">
                <a:solidFill>
                  <a:srgbClr val="000000"/>
                </a:solidFill>
              </a:rPr>
              <a:t>f</a:t>
            </a:r>
            <a:r>
              <a:rPr lang="cs-CZ" baseline="-25000" dirty="0" err="1" smtClean="0">
                <a:solidFill>
                  <a:srgbClr val="000000"/>
                </a:solidFill>
              </a:rPr>
              <a:t>j</a:t>
            </a:r>
            <a:r>
              <a:rPr lang="cs-CZ" dirty="0" smtClean="0">
                <a:solidFill>
                  <a:srgbClr val="000000"/>
                </a:solidFill>
              </a:rPr>
              <a:t> + </a:t>
            </a:r>
            <a:r>
              <a:rPr lang="cs-CZ" dirty="0" err="1" smtClean="0">
                <a:solidFill>
                  <a:srgbClr val="000000"/>
                </a:solidFill>
              </a:rPr>
              <a:t>c</a:t>
            </a:r>
            <a:r>
              <a:rPr lang="cs-CZ" baseline="-25000" dirty="0" err="1" smtClean="0">
                <a:solidFill>
                  <a:srgbClr val="000000"/>
                </a:solidFill>
              </a:rPr>
              <a:t>j</a:t>
            </a:r>
            <a:r>
              <a:rPr lang="cs-CZ" dirty="0" err="1" smtClean="0">
                <a:solidFill>
                  <a:srgbClr val="000000"/>
                </a:solidFill>
              </a:rPr>
              <a:t>x</a:t>
            </a:r>
            <a:r>
              <a:rPr lang="cs-CZ" baseline="-25000" dirty="0" err="1" smtClean="0">
                <a:solidFill>
                  <a:srgbClr val="000000"/>
                </a:solidFill>
              </a:rPr>
              <a:t>j</a:t>
            </a:r>
            <a:r>
              <a:rPr lang="cs-CZ" dirty="0" smtClean="0">
                <a:solidFill>
                  <a:srgbClr val="000000"/>
                </a:solidFill>
              </a:rPr>
              <a:t>, 	jestliže </a:t>
            </a:r>
            <a:r>
              <a:rPr lang="cs-CZ" dirty="0" err="1" smtClean="0">
                <a:solidFill>
                  <a:srgbClr val="000000"/>
                </a:solidFill>
              </a:rPr>
              <a:t>x</a:t>
            </a:r>
            <a:r>
              <a:rPr lang="cs-CZ" baseline="-25000" dirty="0" err="1" smtClean="0">
                <a:solidFill>
                  <a:srgbClr val="000000"/>
                </a:solidFill>
              </a:rPr>
              <a:t>j</a:t>
            </a:r>
            <a:r>
              <a:rPr lang="cs-CZ" dirty="0" smtClean="0">
                <a:solidFill>
                  <a:srgbClr val="000000"/>
                </a:solidFill>
              </a:rPr>
              <a:t> &gt; </a:t>
            </a:r>
            <a:r>
              <a:rPr lang="en-US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r>
              <a:rPr lang="cs-CZ" dirty="0" smtClean="0">
                <a:solidFill>
                  <a:srgbClr val="000000"/>
                </a:solidFill>
              </a:rPr>
              <a:t>,</a:t>
            </a:r>
          </a:p>
          <a:p>
            <a:pPr lvl="1">
              <a:buNone/>
              <a:tabLst>
                <a:tab pos="1711325" algn="l"/>
                <a:tab pos="2339975" algn="l"/>
              </a:tabLst>
            </a:pPr>
            <a:endParaRPr lang="cs-CZ" dirty="0" smtClean="0">
              <a:solidFill>
                <a:srgbClr val="000000"/>
              </a:solidFill>
            </a:endParaRPr>
          </a:p>
          <a:p>
            <a:pPr algn="ctr">
              <a:buNone/>
              <a:tabLst>
                <a:tab pos="1711325" algn="l"/>
                <a:tab pos="2339975" algn="l"/>
              </a:tabLst>
            </a:pPr>
            <a:r>
              <a:rPr lang="cs-CZ" sz="2800" i="1" dirty="0" smtClean="0">
                <a:solidFill>
                  <a:srgbClr val="000000"/>
                </a:solidFill>
              </a:rPr>
              <a:t>	</a:t>
            </a:r>
            <a:r>
              <a:rPr lang="cs-CZ" sz="2800" dirty="0" smtClean="0">
                <a:solidFill>
                  <a:srgbClr val="000000"/>
                </a:solidFill>
              </a:rPr>
              <a:t>q(</a:t>
            </a:r>
            <a:r>
              <a:rPr lang="cs-CZ" sz="2800" dirty="0" err="1" smtClean="0">
                <a:solidFill>
                  <a:srgbClr val="000000"/>
                </a:solidFill>
              </a:rPr>
              <a:t>x</a:t>
            </a:r>
            <a:r>
              <a:rPr lang="cs-CZ" baseline="-25000" dirty="0" err="1" smtClean="0">
                <a:solidFill>
                  <a:srgbClr val="000000"/>
                </a:solidFill>
              </a:rPr>
              <a:t>j</a:t>
            </a:r>
            <a:r>
              <a:rPr lang="cs-CZ" sz="2800" dirty="0" smtClean="0">
                <a:solidFill>
                  <a:srgbClr val="000000"/>
                </a:solidFill>
              </a:rPr>
              <a:t>) = </a:t>
            </a:r>
            <a:r>
              <a:rPr lang="cs-CZ" sz="2800" dirty="0" err="1" smtClean="0">
                <a:solidFill>
                  <a:srgbClr val="000000"/>
                </a:solidFill>
              </a:rPr>
              <a:t>f</a:t>
            </a:r>
            <a:r>
              <a:rPr lang="cs-CZ" baseline="-25000" dirty="0" err="1" smtClean="0">
                <a:solidFill>
                  <a:srgbClr val="000000"/>
                </a:solidFill>
              </a:rPr>
              <a:t>j</a:t>
            </a:r>
            <a:r>
              <a:rPr lang="cs-CZ" sz="2800" dirty="0" err="1" smtClean="0">
                <a:solidFill>
                  <a:srgbClr val="000000"/>
                </a:solidFill>
              </a:rPr>
              <a:t>y</a:t>
            </a:r>
            <a:r>
              <a:rPr lang="cs-CZ" baseline="-25000" dirty="0" err="1" smtClean="0">
                <a:solidFill>
                  <a:srgbClr val="000000"/>
                </a:solidFill>
              </a:rPr>
              <a:t>j</a:t>
            </a:r>
            <a:r>
              <a:rPr lang="cs-CZ" sz="2800" dirty="0" smtClean="0">
                <a:solidFill>
                  <a:srgbClr val="000000"/>
                </a:solidFill>
              </a:rPr>
              <a:t> + </a:t>
            </a:r>
            <a:r>
              <a:rPr lang="cs-CZ" sz="2800" dirty="0" err="1" smtClean="0">
                <a:solidFill>
                  <a:srgbClr val="000000"/>
                </a:solidFill>
              </a:rPr>
              <a:t>c</a:t>
            </a:r>
            <a:r>
              <a:rPr lang="cs-CZ" baseline="-25000" dirty="0" err="1" smtClean="0">
                <a:solidFill>
                  <a:srgbClr val="000000"/>
                </a:solidFill>
              </a:rPr>
              <a:t>j</a:t>
            </a:r>
            <a:r>
              <a:rPr lang="cs-CZ" sz="2800" dirty="0" err="1" smtClean="0">
                <a:solidFill>
                  <a:srgbClr val="000000"/>
                </a:solidFill>
              </a:rPr>
              <a:t>x</a:t>
            </a:r>
            <a:r>
              <a:rPr lang="cs-CZ" baseline="-25000" dirty="0" err="1" smtClean="0">
                <a:solidFill>
                  <a:srgbClr val="000000"/>
                </a:solidFill>
              </a:rPr>
              <a:t>j</a:t>
            </a:r>
            <a:r>
              <a:rPr lang="cs-CZ" sz="2800" dirty="0" smtClean="0">
                <a:solidFill>
                  <a:srgbClr val="000000"/>
                </a:solidFill>
              </a:rPr>
              <a:t>, </a:t>
            </a:r>
          </a:p>
          <a:p>
            <a:pPr algn="ctr">
              <a:buNone/>
              <a:tabLst>
                <a:tab pos="1711325" algn="l"/>
                <a:tab pos="2339975" algn="l"/>
              </a:tabLst>
            </a:pPr>
            <a:r>
              <a:rPr lang="cs-CZ" sz="2800" dirty="0" err="1" smtClean="0">
                <a:solidFill>
                  <a:srgbClr val="000000"/>
                </a:solidFill>
              </a:rPr>
              <a:t>y</a:t>
            </a:r>
            <a:r>
              <a:rPr lang="cs-CZ" baseline="-25000" dirty="0" err="1" smtClean="0">
                <a:solidFill>
                  <a:srgbClr val="000000"/>
                </a:solidFill>
              </a:rPr>
              <a:t>j</a:t>
            </a:r>
            <a:r>
              <a:rPr lang="cs-CZ" sz="2800" dirty="0" smtClean="0">
                <a:solidFill>
                  <a:srgbClr val="000000"/>
                </a:solidFill>
              </a:rPr>
              <a:t> = </a:t>
            </a:r>
            <a:r>
              <a:rPr lang="en-US" sz="2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r>
              <a:rPr lang="cs-CZ" sz="2800" dirty="0" smtClean="0">
                <a:solidFill>
                  <a:srgbClr val="000000"/>
                </a:solidFill>
              </a:rPr>
              <a:t> (</a:t>
            </a:r>
            <a:r>
              <a:rPr lang="en-US" sz="2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cs-CZ" sz="2800" dirty="0" smtClean="0">
                <a:solidFill>
                  <a:srgbClr val="000000"/>
                </a:solidFill>
              </a:rPr>
              <a:t>).</a:t>
            </a:r>
          </a:p>
          <a:p>
            <a:pPr algn="ctr">
              <a:buNone/>
              <a:tabLst>
                <a:tab pos="1711325" algn="l"/>
                <a:tab pos="2339975" algn="l"/>
              </a:tabLst>
            </a:pPr>
            <a:endParaRPr lang="cs-CZ" sz="2800" dirty="0" smtClean="0">
              <a:solidFill>
                <a:srgbClr val="000000"/>
              </a:solidFill>
            </a:endParaRPr>
          </a:p>
          <a:p>
            <a:pPr>
              <a:buNone/>
            </a:pPr>
            <a:r>
              <a:rPr lang="cs-CZ" sz="2800" dirty="0" smtClean="0">
                <a:solidFill>
                  <a:srgbClr val="000000"/>
                </a:solidFill>
              </a:rPr>
              <a:t>Podmínky, které zabezpečí, </a:t>
            </a:r>
          </a:p>
          <a:p>
            <a:pPr>
              <a:buNone/>
            </a:pPr>
            <a:r>
              <a:rPr lang="cs-CZ" sz="2800" dirty="0" smtClean="0">
                <a:solidFill>
                  <a:srgbClr val="000000"/>
                </a:solidFill>
              </a:rPr>
              <a:t>že proměnná </a:t>
            </a:r>
            <a:r>
              <a:rPr lang="cs-CZ" sz="2800" dirty="0" err="1" smtClean="0">
                <a:solidFill>
                  <a:srgbClr val="000000"/>
                </a:solidFill>
              </a:rPr>
              <a:t>y</a:t>
            </a:r>
            <a:r>
              <a:rPr lang="cs-CZ" baseline="-25000" dirty="0" err="1" smtClean="0">
                <a:solidFill>
                  <a:srgbClr val="000000"/>
                </a:solidFill>
              </a:rPr>
              <a:t>j</a:t>
            </a:r>
            <a:r>
              <a:rPr lang="cs-CZ" sz="2800" dirty="0" smtClean="0">
                <a:solidFill>
                  <a:srgbClr val="000000"/>
                </a:solidFill>
              </a:rPr>
              <a:t> = </a:t>
            </a:r>
            <a:r>
              <a:rPr lang="en-US" sz="2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cs-CZ" sz="2800" dirty="0" smtClean="0">
                <a:solidFill>
                  <a:srgbClr val="000000"/>
                </a:solidFill>
              </a:rPr>
              <a:t>, jestliže </a:t>
            </a:r>
            <a:r>
              <a:rPr lang="cs-CZ" sz="2800" dirty="0" err="1" smtClean="0">
                <a:solidFill>
                  <a:srgbClr val="000000"/>
                </a:solidFill>
              </a:rPr>
              <a:t>x</a:t>
            </a:r>
            <a:r>
              <a:rPr lang="cs-CZ" baseline="-25000" dirty="0" err="1" smtClean="0">
                <a:solidFill>
                  <a:srgbClr val="000000"/>
                </a:solidFill>
              </a:rPr>
              <a:t>j</a:t>
            </a:r>
            <a:r>
              <a:rPr lang="cs-CZ" sz="2800" dirty="0" smtClean="0">
                <a:solidFill>
                  <a:srgbClr val="000000"/>
                </a:solidFill>
              </a:rPr>
              <a:t> </a:t>
            </a:r>
            <a:r>
              <a:rPr lang="en-US" sz="2800" dirty="0" smtClean="0">
                <a:solidFill>
                  <a:srgbClr val="000000"/>
                </a:solidFill>
              </a:rPr>
              <a:t>&gt; </a:t>
            </a:r>
            <a:r>
              <a:rPr lang="en-US" sz="2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r>
              <a:rPr lang="en-US" sz="2800" dirty="0" smtClean="0">
                <a:solidFill>
                  <a:srgbClr val="000000"/>
                </a:solidFill>
              </a:rPr>
              <a:t> :</a:t>
            </a:r>
            <a:endParaRPr lang="cs-CZ" sz="2800" dirty="0" smtClean="0">
              <a:solidFill>
                <a:srgbClr val="000000"/>
              </a:solidFill>
            </a:endParaRPr>
          </a:p>
          <a:p>
            <a:pPr algn="ctr">
              <a:buNone/>
            </a:pPr>
            <a:r>
              <a:rPr lang="cs-CZ" sz="2800" dirty="0" err="1" smtClean="0">
                <a:solidFill>
                  <a:srgbClr val="000000"/>
                </a:solidFill>
              </a:rPr>
              <a:t>x</a:t>
            </a:r>
            <a:r>
              <a:rPr lang="cs-CZ" baseline="-25000" dirty="0" err="1" smtClean="0">
                <a:solidFill>
                  <a:srgbClr val="000000"/>
                </a:solidFill>
              </a:rPr>
              <a:t>j</a:t>
            </a:r>
            <a:r>
              <a:rPr lang="cs-CZ" sz="2800" dirty="0" smtClean="0">
                <a:solidFill>
                  <a:srgbClr val="000000"/>
                </a:solidFill>
              </a:rPr>
              <a:t> ≤ My</a:t>
            </a:r>
            <a:r>
              <a:rPr lang="cs-CZ" baseline="-25000" dirty="0" smtClean="0">
                <a:solidFill>
                  <a:srgbClr val="000000"/>
                </a:solidFill>
              </a:rPr>
              <a:t>j</a:t>
            </a:r>
            <a:r>
              <a:rPr lang="cs-CZ" sz="2800" dirty="0" smtClean="0">
                <a:solidFill>
                  <a:srgbClr val="000000"/>
                </a:solidFill>
              </a:rPr>
              <a:t> , 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Fixní náklady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cs-CZ" dirty="0" smtClean="0"/>
              <a:t>Maximalizovat</a:t>
            </a:r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r>
              <a:rPr lang="cs-CZ" dirty="0" smtClean="0"/>
              <a:t>Za podmínek</a:t>
            </a:r>
          </a:p>
          <a:p>
            <a:pPr>
              <a:buNone/>
            </a:pPr>
            <a:endParaRPr lang="cs-CZ" dirty="0"/>
          </a:p>
        </p:txBody>
      </p:sp>
      <p:graphicFrame>
        <p:nvGraphicFramePr>
          <p:cNvPr id="1026" name="Object 2"/>
          <p:cNvGraphicFramePr>
            <a:graphicFrameLocks noChangeAspect="1"/>
          </p:cNvGraphicFramePr>
          <p:nvPr/>
        </p:nvGraphicFramePr>
        <p:xfrm>
          <a:off x="3000364" y="1785926"/>
          <a:ext cx="3500462" cy="1047147"/>
        </p:xfrm>
        <a:graphic>
          <a:graphicData uri="http://schemas.openxmlformats.org/presentationml/2006/ole">
            <p:oleObj spid="_x0000_s1026" name="Rovnice" r:id="rId3" imgW="1485720" imgH="444240" progId="Equation.3">
              <p:embed/>
            </p:oleObj>
          </a:graphicData>
        </a:graphic>
      </p:graphicFrame>
      <p:graphicFrame>
        <p:nvGraphicFramePr>
          <p:cNvPr id="1027" name="Object 3"/>
          <p:cNvGraphicFramePr>
            <a:graphicFrameLocks noChangeAspect="1"/>
          </p:cNvGraphicFramePr>
          <p:nvPr/>
        </p:nvGraphicFramePr>
        <p:xfrm>
          <a:off x="3214678" y="2928934"/>
          <a:ext cx="5270525" cy="886827"/>
        </p:xfrm>
        <a:graphic>
          <a:graphicData uri="http://schemas.openxmlformats.org/presentationml/2006/ole">
            <p:oleObj spid="_x0000_s1027" name="Rovnice" r:id="rId4" imgW="2641320" imgH="444240" progId="Equation.3">
              <p:embed/>
            </p:oleObj>
          </a:graphicData>
        </a:graphic>
      </p:graphicFrame>
      <p:graphicFrame>
        <p:nvGraphicFramePr>
          <p:cNvPr id="1028" name="Object 4"/>
          <p:cNvGraphicFramePr>
            <a:graphicFrameLocks noChangeAspect="1"/>
          </p:cNvGraphicFramePr>
          <p:nvPr/>
        </p:nvGraphicFramePr>
        <p:xfrm>
          <a:off x="3286116" y="3857628"/>
          <a:ext cx="5114925" cy="1511300"/>
        </p:xfrm>
        <a:graphic>
          <a:graphicData uri="http://schemas.openxmlformats.org/presentationml/2006/ole">
            <p:oleObj spid="_x0000_s1028" name="Rovnice" r:id="rId5" imgW="2641320" imgH="736560" progId="Equation.3">
              <p:embed/>
            </p:oleObj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Fixní náklady</a:t>
            </a:r>
            <a:endParaRPr lang="cs-CZ" dirty="0"/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</p:nvPr>
        </p:nvGraphicFramePr>
        <p:xfrm>
          <a:off x="428596" y="2500306"/>
          <a:ext cx="8229600" cy="2595880"/>
        </p:xfrm>
        <a:graphic>
          <a:graphicData uri="http://schemas.openxmlformats.org/drawingml/2006/table">
            <a:tbl>
              <a:tblPr firstRow="1" bandRow="1">
                <a:tableStyleId>{5DA37D80-6434-44D0-A028-1B22A696006F}</a:tableStyleId>
              </a:tblPr>
              <a:tblGrid>
                <a:gridCol w="1500198"/>
                <a:gridCol w="1243002"/>
                <a:gridCol w="1371600"/>
                <a:gridCol w="1371600"/>
                <a:gridCol w="1371600"/>
                <a:gridCol w="1371600"/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cs-CZ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Arial" pitchFamily="34" charset="0"/>
                      </a:endParaRPr>
                    </a:p>
                  </a:txBody>
                  <a:tcPr horzOverflow="overflow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11325" algn="l"/>
                        </a:tabLst>
                      </a:pPr>
                      <a:r>
                        <a:rPr kumimoji="0" 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ms Rmn" charset="0"/>
                          <a:cs typeface="Times New Roman" pitchFamily="18" charset="0"/>
                        </a:rPr>
                        <a:t>výr. 1</a:t>
                      </a:r>
                      <a:endParaRPr kumimoji="0" lang="cs-CZ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11325" algn="l"/>
                        </a:tabLst>
                      </a:pPr>
                      <a:r>
                        <a:rPr kumimoji="0" 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ms Rmn" charset="0"/>
                          <a:cs typeface="Times New Roman" pitchFamily="18" charset="0"/>
                        </a:rPr>
                        <a:t>výr. 2</a:t>
                      </a:r>
                      <a:endParaRPr kumimoji="0" lang="cs-CZ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11325" algn="l"/>
                        </a:tabLst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ms Rmn" charset="0"/>
                          <a:cs typeface="Times New Roman" pitchFamily="18" charset="0"/>
                        </a:rPr>
                        <a:t>výr. 3</a:t>
                      </a:r>
                      <a:endParaRPr kumimoji="0" lang="cs-CZ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11325" algn="l"/>
                        </a:tabLst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ms Rmn" charset="0"/>
                          <a:cs typeface="Times New Roman" pitchFamily="18" charset="0"/>
                        </a:rPr>
                        <a:t>výr. 4</a:t>
                      </a:r>
                      <a:endParaRPr kumimoji="0" lang="cs-CZ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11325" algn="l"/>
                        </a:tabLst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ms Rmn" charset="0"/>
                          <a:cs typeface="Times New Roman" pitchFamily="18" charset="0"/>
                        </a:rPr>
                        <a:t>kapacita</a:t>
                      </a:r>
                      <a:endParaRPr kumimoji="0" lang="cs-CZ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11325" algn="l"/>
                        </a:tabLst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ms Rmn" charset="0"/>
                          <a:cs typeface="Times New Roman" pitchFamily="18" charset="0"/>
                        </a:rPr>
                        <a:t>sur 1</a:t>
                      </a:r>
                      <a:endParaRPr kumimoji="0" lang="cs-CZ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11325" algn="l"/>
                        </a:tabLst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ms Rmn" charset="0"/>
                          <a:cs typeface="Times New Roman" pitchFamily="18" charset="0"/>
                        </a:rPr>
                        <a:t>2</a:t>
                      </a:r>
                      <a:endParaRPr kumimoji="0" lang="cs-CZ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11325" algn="l"/>
                        </a:tabLst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ms Rmn" charset="0"/>
                          <a:cs typeface="Times New Roman" pitchFamily="18" charset="0"/>
                        </a:rPr>
                        <a:t>5</a:t>
                      </a: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11325" algn="l"/>
                        </a:tabLst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ms Rmn" charset="0"/>
                          <a:cs typeface="Times New Roman" pitchFamily="18" charset="0"/>
                        </a:rPr>
                        <a:t>2</a:t>
                      </a: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11325" algn="l"/>
                        </a:tabLst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ms Rmn" charset="0"/>
                          <a:cs typeface="Times New Roman" pitchFamily="18" charset="0"/>
                        </a:rPr>
                        <a:t>4</a:t>
                      </a: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11325" algn="l"/>
                        </a:tabLst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ms Rmn" charset="0"/>
                          <a:cs typeface="Times New Roman" pitchFamily="18" charset="0"/>
                        </a:rPr>
                        <a:t>3200</a:t>
                      </a: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/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11325" algn="l"/>
                        </a:tabLst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ms Rmn" charset="0"/>
                          <a:cs typeface="Times New Roman" pitchFamily="18" charset="0"/>
                        </a:rPr>
                        <a:t>sur 2</a:t>
                      </a:r>
                      <a:endParaRPr kumimoji="0" lang="cs-CZ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11325" algn="l"/>
                        </a:tabLst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ms Rmn" charset="0"/>
                          <a:cs typeface="Times New Roman" pitchFamily="18" charset="0"/>
                        </a:rPr>
                        <a:t>3</a:t>
                      </a:r>
                      <a:endParaRPr kumimoji="0" lang="cs-CZ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11325" algn="l"/>
                        </a:tabLst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ms Rmn" charset="0"/>
                          <a:cs typeface="Times New Roman" pitchFamily="18" charset="0"/>
                        </a:rPr>
                        <a:t>2</a:t>
                      </a:r>
                      <a:endParaRPr kumimoji="0" lang="cs-CZ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11325" algn="l"/>
                        </a:tabLst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ms Rmn" charset="0"/>
                          <a:cs typeface="Times New Roman" pitchFamily="18" charset="0"/>
                        </a:rPr>
                        <a:t>1</a:t>
                      </a: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11325" algn="l"/>
                        </a:tabLst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ms Rmn" charset="0"/>
                          <a:cs typeface="Times New Roman" pitchFamily="18" charset="0"/>
                        </a:rPr>
                        <a:t>3</a:t>
                      </a: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11325" algn="l"/>
                        </a:tabLst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ms Rmn" charset="0"/>
                          <a:cs typeface="Times New Roman" pitchFamily="18" charset="0"/>
                        </a:rPr>
                        <a:t>2800</a:t>
                      </a: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/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11325" algn="l"/>
                        </a:tabLst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ms Rmn" charset="0"/>
                          <a:cs typeface="Times New Roman" pitchFamily="18" charset="0"/>
                        </a:rPr>
                        <a:t>stroj. čas</a:t>
                      </a:r>
                      <a:endParaRPr kumimoji="0" lang="cs-CZ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11325" algn="l"/>
                        </a:tabLst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ms Rmn" charset="0"/>
                          <a:cs typeface="Times New Roman" pitchFamily="18" charset="0"/>
                        </a:rPr>
                        <a:t>1</a:t>
                      </a: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11325" algn="l"/>
                        </a:tabLst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ms Rmn" charset="0"/>
                          <a:cs typeface="Times New Roman" pitchFamily="18" charset="0"/>
                        </a:rPr>
                        <a:t>4</a:t>
                      </a:r>
                      <a:endParaRPr kumimoji="0" lang="cs-CZ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11325" algn="l"/>
                        </a:tabLst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ms Rmn" charset="0"/>
                          <a:cs typeface="Times New Roman" pitchFamily="18" charset="0"/>
                        </a:rPr>
                        <a:t>2</a:t>
                      </a:r>
                      <a:endParaRPr kumimoji="0" lang="cs-CZ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11325" algn="l"/>
                        </a:tabLst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ms Rmn" charset="0"/>
                          <a:cs typeface="Times New Roman" pitchFamily="18" charset="0"/>
                        </a:rPr>
                        <a:t>3</a:t>
                      </a: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11325" algn="l"/>
                        </a:tabLst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ms Rmn" charset="0"/>
                          <a:cs typeface="Times New Roman" pitchFamily="18" charset="0"/>
                        </a:rPr>
                        <a:t>1800</a:t>
                      </a: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/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11325" algn="l"/>
                        </a:tabLst>
                      </a:pPr>
                      <a:r>
                        <a:rPr kumimoji="0" 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ms Rmn" charset="0"/>
                          <a:cs typeface="Times New Roman" pitchFamily="18" charset="0"/>
                        </a:rPr>
                        <a:t>tržba (</a:t>
                      </a:r>
                      <a:r>
                        <a:rPr kumimoji="0" lang="cs-CZ" sz="1800" b="1" i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ms Rmn" charset="0"/>
                          <a:cs typeface="Times New Roman" pitchFamily="18" charset="0"/>
                        </a:rPr>
                        <a:t>d</a:t>
                      </a:r>
                      <a:r>
                        <a:rPr kumimoji="0" lang="cs-CZ" sz="1800" b="1" i="0" u="none" strike="noStrike" cap="none" normalizeH="0" baseline="-3000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ms Rmn" charset="0"/>
                          <a:cs typeface="Times New Roman" pitchFamily="18" charset="0"/>
                        </a:rPr>
                        <a:t>j</a:t>
                      </a:r>
                      <a:r>
                        <a:rPr kumimoji="0" 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ms Rmn" charset="0"/>
                          <a:cs typeface="Times New Roman" pitchFamily="18" charset="0"/>
                        </a:rPr>
                        <a:t>)</a:t>
                      </a:r>
                      <a:endParaRPr kumimoji="0" lang="cs-CZ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11325" algn="l"/>
                        </a:tabLst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ms Rmn" charset="0"/>
                          <a:cs typeface="Times New Roman" pitchFamily="18" charset="0"/>
                        </a:rPr>
                        <a:t>480</a:t>
                      </a: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11325" algn="l"/>
                        </a:tabLst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ms Rmn" charset="0"/>
                          <a:cs typeface="Times New Roman" pitchFamily="18" charset="0"/>
                        </a:rPr>
                        <a:t>1050</a:t>
                      </a: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11325" algn="l"/>
                        </a:tabLst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ms Rmn" charset="0"/>
                          <a:cs typeface="Times New Roman" pitchFamily="18" charset="0"/>
                        </a:rPr>
                        <a:t>300</a:t>
                      </a:r>
                      <a:endParaRPr kumimoji="0" lang="cs-CZ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11325" algn="l"/>
                        </a:tabLst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ms Rmn" charset="0"/>
                          <a:cs typeface="Times New Roman" pitchFamily="18" charset="0"/>
                        </a:rPr>
                        <a:t>980</a:t>
                      </a:r>
                      <a:endParaRPr kumimoji="0" lang="cs-CZ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Arial" pitchFamily="34" charset="0"/>
                      </a:endParaRPr>
                    </a:p>
                  </a:txBody>
                  <a:tcPr horzOverflow="overflow"/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11325" algn="l"/>
                        </a:tabLst>
                      </a:pPr>
                      <a:r>
                        <a:rPr kumimoji="0" 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ms Rmn" charset="0"/>
                          <a:cs typeface="Times New Roman" pitchFamily="18" charset="0"/>
                        </a:rPr>
                        <a:t>var.</a:t>
                      </a:r>
                      <a:r>
                        <a:rPr kumimoji="0" lang="cs-CZ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ms Rmn" charset="0"/>
                          <a:cs typeface="Times New Roman" pitchFamily="18" charset="0"/>
                        </a:rPr>
                        <a:t>nákl</a:t>
                      </a:r>
                      <a:r>
                        <a:rPr kumimoji="0" 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ms Rmn" charset="0"/>
                          <a:cs typeface="Times New Roman" pitchFamily="18" charset="0"/>
                        </a:rPr>
                        <a:t>. (</a:t>
                      </a:r>
                      <a:r>
                        <a:rPr kumimoji="0" lang="cs-CZ" sz="1800" b="1" i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ms Rmn" charset="0"/>
                          <a:cs typeface="Times New Roman" pitchFamily="18" charset="0"/>
                        </a:rPr>
                        <a:t>c</a:t>
                      </a:r>
                      <a:r>
                        <a:rPr kumimoji="0" lang="cs-CZ" sz="1800" b="1" i="0" u="none" strike="noStrike" cap="none" normalizeH="0" baseline="-3000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ms Rmn" charset="0"/>
                          <a:cs typeface="Times New Roman" pitchFamily="18" charset="0"/>
                        </a:rPr>
                        <a:t>j</a:t>
                      </a:r>
                      <a:r>
                        <a:rPr kumimoji="0" 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ms Rmn" charset="0"/>
                          <a:cs typeface="Times New Roman" pitchFamily="18" charset="0"/>
                        </a:rPr>
                        <a:t>)</a:t>
                      </a:r>
                      <a:endParaRPr kumimoji="0" lang="cs-CZ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11325" algn="l"/>
                        </a:tabLst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ms Rmn" charset="0"/>
                          <a:cs typeface="Times New Roman" pitchFamily="18" charset="0"/>
                        </a:rPr>
                        <a:t>230</a:t>
                      </a: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11325" algn="l"/>
                        </a:tabLst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ms Rmn" charset="0"/>
                          <a:cs typeface="Times New Roman" pitchFamily="18" charset="0"/>
                        </a:rPr>
                        <a:t>420</a:t>
                      </a: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11325" algn="l"/>
                        </a:tabLst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ms Rmn" charset="0"/>
                          <a:cs typeface="Times New Roman" pitchFamily="18" charset="0"/>
                        </a:rPr>
                        <a:t>180</a:t>
                      </a: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11325" algn="l"/>
                        </a:tabLst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ms Rmn" charset="0"/>
                          <a:cs typeface="Times New Roman" pitchFamily="18" charset="0"/>
                        </a:rPr>
                        <a:t>400</a:t>
                      </a:r>
                      <a:endParaRPr kumimoji="0" lang="cs-CZ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cs-CZ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Arial" pitchFamily="34" charset="0"/>
                      </a:endParaRPr>
                    </a:p>
                  </a:txBody>
                  <a:tcPr horzOverflow="overflow"/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11325" algn="l"/>
                        </a:tabLst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</a:rPr>
                        <a:t>fix</a:t>
                      </a: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ms Rmn" charset="0"/>
                          <a:cs typeface="Times New Roman" pitchFamily="18" charset="0"/>
                        </a:rPr>
                        <a:t>.nákl. (</a:t>
                      </a:r>
                      <a:r>
                        <a:rPr kumimoji="0" lang="cs-CZ" sz="18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ms Rmn" charset="0"/>
                          <a:cs typeface="Times New Roman" pitchFamily="18" charset="0"/>
                        </a:rPr>
                        <a:t>f</a:t>
                      </a:r>
                      <a:r>
                        <a:rPr kumimoji="0" lang="cs-CZ" sz="1800" b="1" i="0" u="none" strike="noStrike" cap="none" normalizeH="0" baseline="-3000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ms Rmn" charset="0"/>
                          <a:cs typeface="Times New Roman" pitchFamily="18" charset="0"/>
                        </a:rPr>
                        <a:t>j</a:t>
                      </a: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ms Rmn" charset="0"/>
                          <a:cs typeface="Times New Roman" pitchFamily="18" charset="0"/>
                        </a:rPr>
                        <a:t>)</a:t>
                      </a:r>
                      <a:endParaRPr kumimoji="0" lang="cs-CZ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11325" algn="l"/>
                        </a:tabLst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ms Rmn" charset="0"/>
                          <a:cs typeface="Times New Roman" pitchFamily="18" charset="0"/>
                        </a:rPr>
                        <a:t>12000</a:t>
                      </a: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11325" algn="l"/>
                        </a:tabLst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ms Rmn" charset="0"/>
                          <a:cs typeface="Times New Roman" pitchFamily="18" charset="0"/>
                        </a:rPr>
                        <a:t>15000</a:t>
                      </a: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11325" algn="l"/>
                        </a:tabLst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ms Rmn" charset="0"/>
                          <a:cs typeface="Times New Roman" pitchFamily="18" charset="0"/>
                        </a:rPr>
                        <a:t>8000</a:t>
                      </a: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11325" algn="l"/>
                        </a:tabLst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ms Rmn" charset="0"/>
                          <a:cs typeface="Times New Roman" pitchFamily="18" charset="0"/>
                        </a:rPr>
                        <a:t>40000</a:t>
                      </a:r>
                      <a:endParaRPr kumimoji="0" lang="cs-CZ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cs-CZ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Arial" pitchFamily="34" charset="0"/>
                      </a:endParaRPr>
                    </a:p>
                  </a:txBody>
                  <a:tcPr horzOverflow="overflow"/>
                </a:tc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Fixní náklady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>
              <a:buNone/>
              <a:tabLst>
                <a:tab pos="1890713" algn="l"/>
              </a:tabLst>
            </a:pPr>
            <a:r>
              <a:rPr lang="cs-CZ" sz="2800" dirty="0" smtClean="0">
                <a:solidFill>
                  <a:srgbClr val="000000"/>
                </a:solidFill>
              </a:rPr>
              <a:t>maximalizovat</a:t>
            </a:r>
          </a:p>
          <a:p>
            <a:pPr>
              <a:buNone/>
              <a:tabLst>
                <a:tab pos="1890713" algn="l"/>
              </a:tabLst>
            </a:pPr>
            <a:r>
              <a:rPr lang="cs-CZ" sz="2800" dirty="0" smtClean="0">
                <a:solidFill>
                  <a:srgbClr val="000000"/>
                </a:solidFill>
              </a:rPr>
              <a:t>		</a:t>
            </a:r>
            <a:r>
              <a:rPr lang="cs-CZ" sz="2800" i="1" dirty="0" smtClean="0">
                <a:solidFill>
                  <a:srgbClr val="000000"/>
                </a:solidFill>
              </a:rPr>
              <a:t>z</a:t>
            </a:r>
            <a:r>
              <a:rPr lang="cs-CZ" sz="2800" dirty="0" smtClean="0">
                <a:solidFill>
                  <a:srgbClr val="000000"/>
                </a:solidFill>
              </a:rPr>
              <a:t> = (480 – 230)</a:t>
            </a:r>
            <a:r>
              <a:rPr lang="cs-CZ" sz="2800" i="1" dirty="0" smtClean="0">
                <a:solidFill>
                  <a:srgbClr val="000000"/>
                </a:solidFill>
              </a:rPr>
              <a:t>x</a:t>
            </a:r>
            <a:r>
              <a:rPr lang="cs-CZ" sz="2800" dirty="0" smtClean="0">
                <a:solidFill>
                  <a:srgbClr val="000000"/>
                </a:solidFill>
              </a:rPr>
              <a:t>1 </a:t>
            </a:r>
            <a:r>
              <a:rPr lang="fr-FR" sz="2800" dirty="0" smtClean="0">
                <a:solidFill>
                  <a:srgbClr val="000000"/>
                </a:solidFill>
              </a:rPr>
              <a:t>+ </a:t>
            </a:r>
            <a:r>
              <a:rPr lang="cs-CZ" sz="2800" dirty="0" smtClean="0">
                <a:solidFill>
                  <a:srgbClr val="000000"/>
                </a:solidFill>
              </a:rPr>
              <a:t>(1050 – 420)</a:t>
            </a:r>
            <a:r>
              <a:rPr lang="fr-FR" sz="2800" i="1" dirty="0" smtClean="0">
                <a:solidFill>
                  <a:srgbClr val="000000"/>
                </a:solidFill>
              </a:rPr>
              <a:t>x</a:t>
            </a:r>
            <a:r>
              <a:rPr lang="cs-CZ" sz="2800" dirty="0" smtClean="0">
                <a:solidFill>
                  <a:srgbClr val="000000"/>
                </a:solidFill>
              </a:rPr>
              <a:t>2</a:t>
            </a:r>
            <a:r>
              <a:rPr lang="fr-FR" sz="2800" dirty="0" smtClean="0">
                <a:solidFill>
                  <a:srgbClr val="000000"/>
                </a:solidFill>
              </a:rPr>
              <a:t> + </a:t>
            </a:r>
            <a:r>
              <a:rPr lang="cs-CZ" sz="2800" dirty="0" smtClean="0">
                <a:solidFill>
                  <a:srgbClr val="000000"/>
                </a:solidFill>
              </a:rPr>
              <a:t>(300 – 180)</a:t>
            </a:r>
            <a:r>
              <a:rPr lang="cs-CZ" sz="2800" i="1" dirty="0" smtClean="0">
                <a:solidFill>
                  <a:srgbClr val="000000"/>
                </a:solidFill>
              </a:rPr>
              <a:t>x</a:t>
            </a:r>
            <a:r>
              <a:rPr lang="cs-CZ" sz="2800" dirty="0" smtClean="0">
                <a:solidFill>
                  <a:srgbClr val="000000"/>
                </a:solidFill>
              </a:rPr>
              <a:t>3 </a:t>
            </a:r>
          </a:p>
          <a:p>
            <a:pPr>
              <a:buNone/>
              <a:tabLst>
                <a:tab pos="1890713" algn="l"/>
              </a:tabLst>
            </a:pPr>
            <a:r>
              <a:rPr lang="cs-CZ" sz="2800" dirty="0" smtClean="0">
                <a:solidFill>
                  <a:srgbClr val="000000"/>
                </a:solidFill>
              </a:rPr>
              <a:t>		</a:t>
            </a:r>
            <a:r>
              <a:rPr lang="fr-FR" sz="2800" dirty="0" smtClean="0">
                <a:solidFill>
                  <a:srgbClr val="000000"/>
                </a:solidFill>
              </a:rPr>
              <a:t>+ </a:t>
            </a:r>
            <a:r>
              <a:rPr lang="cs-CZ" sz="2800" dirty="0" smtClean="0">
                <a:solidFill>
                  <a:srgbClr val="000000"/>
                </a:solidFill>
              </a:rPr>
              <a:t>(980 – 400)</a:t>
            </a:r>
            <a:r>
              <a:rPr lang="fr-FR" sz="2800" i="1" dirty="0" smtClean="0">
                <a:solidFill>
                  <a:srgbClr val="000000"/>
                </a:solidFill>
              </a:rPr>
              <a:t>x</a:t>
            </a:r>
            <a:r>
              <a:rPr lang="cs-CZ" sz="2800" dirty="0" smtClean="0">
                <a:solidFill>
                  <a:srgbClr val="000000"/>
                </a:solidFill>
              </a:rPr>
              <a:t>4 – 12000</a:t>
            </a:r>
            <a:r>
              <a:rPr lang="cs-CZ" sz="2800" i="1" dirty="0" smtClean="0">
                <a:solidFill>
                  <a:srgbClr val="000000"/>
                </a:solidFill>
              </a:rPr>
              <a:t>y</a:t>
            </a:r>
            <a:r>
              <a:rPr lang="cs-CZ" sz="2800" dirty="0" smtClean="0">
                <a:solidFill>
                  <a:srgbClr val="000000"/>
                </a:solidFill>
              </a:rPr>
              <a:t>1 – 15000</a:t>
            </a:r>
            <a:r>
              <a:rPr lang="cs-CZ" sz="2800" i="1" dirty="0" smtClean="0">
                <a:solidFill>
                  <a:srgbClr val="000000"/>
                </a:solidFill>
              </a:rPr>
              <a:t>y</a:t>
            </a:r>
            <a:r>
              <a:rPr lang="cs-CZ" sz="2800" dirty="0" smtClean="0">
                <a:solidFill>
                  <a:srgbClr val="000000"/>
                </a:solidFill>
              </a:rPr>
              <a:t>2 – 8000</a:t>
            </a:r>
            <a:r>
              <a:rPr lang="cs-CZ" sz="2800" i="1" dirty="0" smtClean="0">
                <a:solidFill>
                  <a:srgbClr val="000000"/>
                </a:solidFill>
              </a:rPr>
              <a:t>y</a:t>
            </a:r>
            <a:r>
              <a:rPr lang="cs-CZ" sz="2800" dirty="0" smtClean="0">
                <a:solidFill>
                  <a:srgbClr val="000000"/>
                </a:solidFill>
              </a:rPr>
              <a:t>3 – 40000</a:t>
            </a:r>
            <a:r>
              <a:rPr lang="cs-CZ" sz="2800" i="1" dirty="0" smtClean="0">
                <a:solidFill>
                  <a:srgbClr val="000000"/>
                </a:solidFill>
              </a:rPr>
              <a:t>y</a:t>
            </a:r>
            <a:r>
              <a:rPr lang="cs-CZ" sz="2800" dirty="0" smtClean="0">
                <a:solidFill>
                  <a:srgbClr val="000000"/>
                </a:solidFill>
              </a:rPr>
              <a:t>4 ,</a:t>
            </a:r>
          </a:p>
          <a:p>
            <a:pPr>
              <a:buNone/>
              <a:tabLst>
                <a:tab pos="1890713" algn="l"/>
              </a:tabLst>
            </a:pPr>
            <a:r>
              <a:rPr lang="cs-CZ" sz="2800" dirty="0" smtClean="0">
                <a:solidFill>
                  <a:srgbClr val="000000"/>
                </a:solidFill>
              </a:rPr>
              <a:t>za podmínek </a:t>
            </a:r>
          </a:p>
          <a:p>
            <a:pPr>
              <a:buNone/>
              <a:tabLst>
                <a:tab pos="1890713" algn="l"/>
              </a:tabLst>
            </a:pPr>
            <a:r>
              <a:rPr lang="cs-CZ" sz="2800" dirty="0" smtClean="0">
                <a:solidFill>
                  <a:srgbClr val="000000"/>
                </a:solidFill>
              </a:rPr>
              <a:t>		2</a:t>
            </a:r>
            <a:r>
              <a:rPr lang="cs-CZ" sz="2800" i="1" dirty="0" smtClean="0">
                <a:solidFill>
                  <a:srgbClr val="000000"/>
                </a:solidFill>
              </a:rPr>
              <a:t>x</a:t>
            </a:r>
            <a:r>
              <a:rPr lang="cs-CZ" sz="2800" dirty="0" smtClean="0">
                <a:solidFill>
                  <a:srgbClr val="000000"/>
                </a:solidFill>
              </a:rPr>
              <a:t>1 + 5</a:t>
            </a:r>
            <a:r>
              <a:rPr lang="cs-CZ" sz="2800" i="1" dirty="0" smtClean="0">
                <a:solidFill>
                  <a:srgbClr val="000000"/>
                </a:solidFill>
              </a:rPr>
              <a:t>x</a:t>
            </a:r>
            <a:r>
              <a:rPr lang="cs-CZ" sz="2800" dirty="0" smtClean="0">
                <a:solidFill>
                  <a:srgbClr val="000000"/>
                </a:solidFill>
              </a:rPr>
              <a:t>2 </a:t>
            </a:r>
            <a:r>
              <a:rPr lang="it-IT" sz="2800" dirty="0" smtClean="0">
                <a:solidFill>
                  <a:srgbClr val="000000"/>
                </a:solidFill>
              </a:rPr>
              <a:t>+ </a:t>
            </a:r>
            <a:r>
              <a:rPr lang="cs-CZ" sz="2800" dirty="0" smtClean="0">
                <a:solidFill>
                  <a:srgbClr val="000000"/>
                </a:solidFill>
              </a:rPr>
              <a:t>2</a:t>
            </a:r>
            <a:r>
              <a:rPr lang="cs-CZ" sz="2800" i="1" dirty="0" smtClean="0">
                <a:solidFill>
                  <a:srgbClr val="000000"/>
                </a:solidFill>
              </a:rPr>
              <a:t>x</a:t>
            </a:r>
            <a:r>
              <a:rPr lang="cs-CZ" sz="2800" dirty="0" smtClean="0">
                <a:solidFill>
                  <a:srgbClr val="000000"/>
                </a:solidFill>
              </a:rPr>
              <a:t>3 + 4</a:t>
            </a:r>
            <a:r>
              <a:rPr lang="cs-CZ" sz="2800" i="1" dirty="0" smtClean="0">
                <a:solidFill>
                  <a:srgbClr val="000000"/>
                </a:solidFill>
              </a:rPr>
              <a:t>x</a:t>
            </a:r>
            <a:r>
              <a:rPr lang="cs-CZ" sz="2800" dirty="0" smtClean="0">
                <a:solidFill>
                  <a:srgbClr val="000000"/>
                </a:solidFill>
              </a:rPr>
              <a:t>4 ≤ 3200,</a:t>
            </a:r>
          </a:p>
          <a:p>
            <a:pPr>
              <a:buNone/>
              <a:tabLst>
                <a:tab pos="1890713" algn="l"/>
              </a:tabLst>
            </a:pPr>
            <a:r>
              <a:rPr lang="cs-CZ" sz="2800" dirty="0" smtClean="0">
                <a:solidFill>
                  <a:srgbClr val="000000"/>
                </a:solidFill>
              </a:rPr>
              <a:t>		3</a:t>
            </a:r>
            <a:r>
              <a:rPr lang="cs-CZ" sz="2800" i="1" dirty="0" smtClean="0">
                <a:solidFill>
                  <a:srgbClr val="000000"/>
                </a:solidFill>
              </a:rPr>
              <a:t>x</a:t>
            </a:r>
            <a:r>
              <a:rPr lang="cs-CZ" sz="2800" dirty="0" smtClean="0">
                <a:solidFill>
                  <a:srgbClr val="000000"/>
                </a:solidFill>
              </a:rPr>
              <a:t>1 + 2</a:t>
            </a:r>
            <a:r>
              <a:rPr lang="cs-CZ" sz="2800" i="1" dirty="0" smtClean="0">
                <a:solidFill>
                  <a:srgbClr val="000000"/>
                </a:solidFill>
              </a:rPr>
              <a:t>x</a:t>
            </a:r>
            <a:r>
              <a:rPr lang="cs-CZ" sz="2800" dirty="0" smtClean="0">
                <a:solidFill>
                  <a:srgbClr val="000000"/>
                </a:solidFill>
              </a:rPr>
              <a:t>2 </a:t>
            </a:r>
            <a:r>
              <a:rPr lang="en-US" sz="2800" dirty="0" smtClean="0">
                <a:solidFill>
                  <a:srgbClr val="000000"/>
                </a:solidFill>
              </a:rPr>
              <a:t>+   </a:t>
            </a:r>
            <a:r>
              <a:rPr lang="cs-CZ" sz="2800" i="1" dirty="0" smtClean="0">
                <a:solidFill>
                  <a:srgbClr val="000000"/>
                </a:solidFill>
              </a:rPr>
              <a:t>x</a:t>
            </a:r>
            <a:r>
              <a:rPr lang="cs-CZ" sz="2800" dirty="0" smtClean="0">
                <a:solidFill>
                  <a:srgbClr val="000000"/>
                </a:solidFill>
              </a:rPr>
              <a:t>3 + 3</a:t>
            </a:r>
            <a:r>
              <a:rPr lang="cs-CZ" sz="2800" i="1" dirty="0" smtClean="0">
                <a:solidFill>
                  <a:srgbClr val="000000"/>
                </a:solidFill>
              </a:rPr>
              <a:t>x</a:t>
            </a:r>
            <a:r>
              <a:rPr lang="cs-CZ" sz="2800" dirty="0" smtClean="0">
                <a:solidFill>
                  <a:srgbClr val="000000"/>
                </a:solidFill>
              </a:rPr>
              <a:t>4 ≤ 2800,</a:t>
            </a:r>
          </a:p>
          <a:p>
            <a:pPr>
              <a:buNone/>
              <a:tabLst>
                <a:tab pos="1890713" algn="l"/>
              </a:tabLst>
            </a:pPr>
            <a:r>
              <a:rPr lang="cs-CZ" sz="2800" dirty="0" smtClean="0">
                <a:solidFill>
                  <a:srgbClr val="000000"/>
                </a:solidFill>
              </a:rPr>
              <a:t>		  </a:t>
            </a:r>
            <a:r>
              <a:rPr lang="cs-CZ" sz="2800" i="1" dirty="0" smtClean="0">
                <a:solidFill>
                  <a:srgbClr val="000000"/>
                </a:solidFill>
              </a:rPr>
              <a:t>x</a:t>
            </a:r>
            <a:r>
              <a:rPr lang="cs-CZ" sz="2800" dirty="0" smtClean="0">
                <a:solidFill>
                  <a:srgbClr val="000000"/>
                </a:solidFill>
              </a:rPr>
              <a:t>1 + 4</a:t>
            </a:r>
            <a:r>
              <a:rPr lang="cs-CZ" sz="2800" i="1" dirty="0" smtClean="0">
                <a:solidFill>
                  <a:srgbClr val="000000"/>
                </a:solidFill>
              </a:rPr>
              <a:t>x</a:t>
            </a:r>
            <a:r>
              <a:rPr lang="cs-CZ" sz="2800" dirty="0" smtClean="0">
                <a:solidFill>
                  <a:srgbClr val="000000"/>
                </a:solidFill>
              </a:rPr>
              <a:t>2 </a:t>
            </a:r>
            <a:r>
              <a:rPr lang="en-US" sz="2800" dirty="0" smtClean="0">
                <a:solidFill>
                  <a:srgbClr val="000000"/>
                </a:solidFill>
              </a:rPr>
              <a:t>+ </a:t>
            </a:r>
            <a:r>
              <a:rPr lang="cs-CZ" sz="2800" dirty="0" smtClean="0">
                <a:solidFill>
                  <a:srgbClr val="000000"/>
                </a:solidFill>
              </a:rPr>
              <a:t>2</a:t>
            </a:r>
            <a:r>
              <a:rPr lang="cs-CZ" sz="2800" i="1" dirty="0" smtClean="0">
                <a:solidFill>
                  <a:srgbClr val="000000"/>
                </a:solidFill>
              </a:rPr>
              <a:t>x</a:t>
            </a:r>
            <a:r>
              <a:rPr lang="cs-CZ" sz="2800" dirty="0" smtClean="0">
                <a:solidFill>
                  <a:srgbClr val="000000"/>
                </a:solidFill>
              </a:rPr>
              <a:t>3 + 3</a:t>
            </a:r>
            <a:r>
              <a:rPr lang="cs-CZ" sz="2800" i="1" dirty="0" smtClean="0">
                <a:solidFill>
                  <a:srgbClr val="000000"/>
                </a:solidFill>
              </a:rPr>
              <a:t>x</a:t>
            </a:r>
            <a:r>
              <a:rPr lang="cs-CZ" sz="2800" dirty="0" smtClean="0">
                <a:solidFill>
                  <a:srgbClr val="000000"/>
                </a:solidFill>
              </a:rPr>
              <a:t>4 ≤ 1800,</a:t>
            </a:r>
          </a:p>
          <a:p>
            <a:pPr>
              <a:buNone/>
              <a:tabLst>
                <a:tab pos="1890713" algn="l"/>
              </a:tabLst>
            </a:pPr>
            <a:r>
              <a:rPr lang="cs-CZ" sz="2800" dirty="0" smtClean="0">
                <a:solidFill>
                  <a:srgbClr val="000000"/>
                </a:solidFill>
              </a:rPr>
              <a:t>		</a:t>
            </a:r>
            <a:r>
              <a:rPr lang="cs-CZ" sz="2800" i="1" dirty="0" smtClean="0">
                <a:solidFill>
                  <a:srgbClr val="000000"/>
                </a:solidFill>
              </a:rPr>
              <a:t>x</a:t>
            </a:r>
            <a:r>
              <a:rPr lang="cs-CZ" sz="2800" dirty="0" smtClean="0">
                <a:solidFill>
                  <a:srgbClr val="000000"/>
                </a:solidFill>
              </a:rPr>
              <a:t>1 ≤ </a:t>
            </a:r>
            <a:r>
              <a:rPr lang="cs-CZ" sz="2800" i="1" dirty="0" smtClean="0">
                <a:solidFill>
                  <a:srgbClr val="000000"/>
                </a:solidFill>
              </a:rPr>
              <a:t>My</a:t>
            </a:r>
            <a:r>
              <a:rPr lang="cs-CZ" sz="2800" dirty="0" smtClean="0">
                <a:solidFill>
                  <a:srgbClr val="000000"/>
                </a:solidFill>
              </a:rPr>
              <a:t>1 ,</a:t>
            </a:r>
          </a:p>
          <a:p>
            <a:pPr>
              <a:buNone/>
              <a:tabLst>
                <a:tab pos="1890713" algn="l"/>
              </a:tabLst>
            </a:pPr>
            <a:r>
              <a:rPr lang="cs-CZ" sz="2800" dirty="0" smtClean="0">
                <a:solidFill>
                  <a:srgbClr val="000000"/>
                </a:solidFill>
              </a:rPr>
              <a:t>		</a:t>
            </a:r>
            <a:r>
              <a:rPr lang="cs-CZ" sz="2800" i="1" dirty="0" smtClean="0">
                <a:solidFill>
                  <a:srgbClr val="000000"/>
                </a:solidFill>
              </a:rPr>
              <a:t>x</a:t>
            </a:r>
            <a:r>
              <a:rPr lang="cs-CZ" sz="2800" dirty="0" smtClean="0">
                <a:solidFill>
                  <a:srgbClr val="000000"/>
                </a:solidFill>
              </a:rPr>
              <a:t>2 ≤ </a:t>
            </a:r>
            <a:r>
              <a:rPr lang="cs-CZ" sz="2800" i="1" dirty="0" smtClean="0">
                <a:solidFill>
                  <a:srgbClr val="000000"/>
                </a:solidFill>
              </a:rPr>
              <a:t>My</a:t>
            </a:r>
            <a:r>
              <a:rPr lang="cs-CZ" sz="2800" dirty="0" smtClean="0">
                <a:solidFill>
                  <a:srgbClr val="000000"/>
                </a:solidFill>
              </a:rPr>
              <a:t>2 ,</a:t>
            </a:r>
          </a:p>
          <a:p>
            <a:pPr>
              <a:buNone/>
              <a:tabLst>
                <a:tab pos="1890713" algn="l"/>
              </a:tabLst>
            </a:pPr>
            <a:r>
              <a:rPr lang="cs-CZ" sz="2800" dirty="0" smtClean="0">
                <a:solidFill>
                  <a:srgbClr val="000000"/>
                </a:solidFill>
              </a:rPr>
              <a:t>		</a:t>
            </a:r>
            <a:r>
              <a:rPr lang="cs-CZ" sz="2800" i="1" dirty="0" smtClean="0">
                <a:solidFill>
                  <a:srgbClr val="000000"/>
                </a:solidFill>
              </a:rPr>
              <a:t>x</a:t>
            </a:r>
            <a:r>
              <a:rPr lang="cs-CZ" sz="2800" dirty="0" smtClean="0">
                <a:solidFill>
                  <a:srgbClr val="000000"/>
                </a:solidFill>
              </a:rPr>
              <a:t>3 ≤ </a:t>
            </a:r>
            <a:r>
              <a:rPr lang="cs-CZ" sz="2800" i="1" dirty="0" smtClean="0">
                <a:solidFill>
                  <a:srgbClr val="000000"/>
                </a:solidFill>
              </a:rPr>
              <a:t>My</a:t>
            </a:r>
            <a:r>
              <a:rPr lang="cs-CZ" sz="2800" dirty="0" smtClean="0">
                <a:solidFill>
                  <a:srgbClr val="000000"/>
                </a:solidFill>
              </a:rPr>
              <a:t>3 ,</a:t>
            </a:r>
          </a:p>
          <a:p>
            <a:pPr>
              <a:buNone/>
              <a:tabLst>
                <a:tab pos="1890713" algn="l"/>
              </a:tabLst>
            </a:pPr>
            <a:r>
              <a:rPr lang="cs-CZ" sz="2800" dirty="0" smtClean="0">
                <a:solidFill>
                  <a:srgbClr val="000000"/>
                </a:solidFill>
              </a:rPr>
              <a:t>		</a:t>
            </a:r>
            <a:r>
              <a:rPr lang="cs-CZ" sz="2800" i="1" dirty="0" smtClean="0">
                <a:solidFill>
                  <a:srgbClr val="000000"/>
                </a:solidFill>
              </a:rPr>
              <a:t>x</a:t>
            </a:r>
            <a:r>
              <a:rPr lang="cs-CZ" sz="2800" dirty="0" smtClean="0">
                <a:solidFill>
                  <a:srgbClr val="000000"/>
                </a:solidFill>
              </a:rPr>
              <a:t>4 ≤ </a:t>
            </a:r>
            <a:r>
              <a:rPr lang="cs-CZ" sz="2800" i="1" dirty="0" smtClean="0">
                <a:solidFill>
                  <a:srgbClr val="000000"/>
                </a:solidFill>
              </a:rPr>
              <a:t>My</a:t>
            </a:r>
            <a:r>
              <a:rPr lang="cs-CZ" sz="2800" dirty="0" smtClean="0">
                <a:solidFill>
                  <a:srgbClr val="000000"/>
                </a:solidFill>
              </a:rPr>
              <a:t>4 ,</a:t>
            </a:r>
          </a:p>
          <a:p>
            <a:pPr>
              <a:buNone/>
              <a:tabLst>
                <a:tab pos="1890713" algn="l"/>
              </a:tabLst>
            </a:pPr>
            <a:r>
              <a:rPr lang="cs-CZ" sz="2800" dirty="0" smtClean="0">
                <a:solidFill>
                  <a:srgbClr val="000000"/>
                </a:solidFill>
              </a:rPr>
              <a:t>		</a:t>
            </a:r>
            <a:r>
              <a:rPr lang="cs-CZ" sz="2800" i="1" dirty="0" err="1" smtClean="0">
                <a:solidFill>
                  <a:srgbClr val="000000"/>
                </a:solidFill>
              </a:rPr>
              <a:t>x</a:t>
            </a:r>
            <a:r>
              <a:rPr lang="cs-CZ" sz="2800" dirty="0" err="1" smtClean="0">
                <a:solidFill>
                  <a:srgbClr val="000000"/>
                </a:solidFill>
              </a:rPr>
              <a:t>j</a:t>
            </a:r>
            <a:r>
              <a:rPr lang="cs-CZ" sz="2800" dirty="0" smtClean="0">
                <a:solidFill>
                  <a:srgbClr val="000000"/>
                </a:solidFill>
              </a:rPr>
              <a:t> ≥ 0 , 		</a:t>
            </a:r>
            <a:r>
              <a:rPr lang="cs-CZ" sz="2800" i="1" dirty="0" smtClean="0">
                <a:solidFill>
                  <a:srgbClr val="000000"/>
                </a:solidFill>
              </a:rPr>
              <a:t>j</a:t>
            </a:r>
            <a:r>
              <a:rPr lang="cs-CZ" sz="2800" dirty="0" smtClean="0">
                <a:solidFill>
                  <a:srgbClr val="000000"/>
                </a:solidFill>
              </a:rPr>
              <a:t> = 1,2,3,4,</a:t>
            </a:r>
          </a:p>
          <a:p>
            <a:pPr>
              <a:buNone/>
              <a:tabLst>
                <a:tab pos="1890713" algn="l"/>
              </a:tabLst>
            </a:pPr>
            <a:r>
              <a:rPr lang="cs-CZ" sz="2800" dirty="0" smtClean="0">
                <a:solidFill>
                  <a:srgbClr val="000000"/>
                </a:solidFill>
              </a:rPr>
              <a:t>		</a:t>
            </a:r>
            <a:r>
              <a:rPr lang="cs-CZ" sz="2800" i="1" dirty="0" err="1" smtClean="0">
                <a:solidFill>
                  <a:srgbClr val="000000"/>
                </a:solidFill>
              </a:rPr>
              <a:t>y</a:t>
            </a:r>
            <a:r>
              <a:rPr lang="cs-CZ" sz="2800" dirty="0" err="1" smtClean="0">
                <a:solidFill>
                  <a:srgbClr val="000000"/>
                </a:solidFill>
              </a:rPr>
              <a:t>j</a:t>
            </a:r>
            <a:r>
              <a:rPr lang="cs-CZ" sz="2800" dirty="0" smtClean="0">
                <a:solidFill>
                  <a:srgbClr val="000000"/>
                </a:solidFill>
              </a:rPr>
              <a:t> = 0 (1), 	</a:t>
            </a:r>
            <a:r>
              <a:rPr lang="cs-CZ" sz="2800" i="1" dirty="0" smtClean="0">
                <a:solidFill>
                  <a:srgbClr val="000000"/>
                </a:solidFill>
              </a:rPr>
              <a:t>j</a:t>
            </a:r>
            <a:r>
              <a:rPr lang="cs-CZ" sz="2800" dirty="0" smtClean="0">
                <a:solidFill>
                  <a:srgbClr val="000000"/>
                </a:solidFill>
              </a:rPr>
              <a:t> = 1,2,3,4.</a:t>
            </a:r>
          </a:p>
          <a:p>
            <a:pPr>
              <a:buNone/>
              <a:tabLst>
                <a:tab pos="1890713" algn="l"/>
              </a:tabLst>
            </a:pPr>
            <a:endParaRPr lang="cs-CZ" sz="2800" dirty="0" smtClean="0">
              <a:solidFill>
                <a:srgbClr val="000000"/>
              </a:solidFill>
            </a:endParaRPr>
          </a:p>
          <a:p>
            <a:pPr>
              <a:buNone/>
              <a:tabLst>
                <a:tab pos="1890713" algn="l"/>
              </a:tabLst>
            </a:pPr>
            <a:r>
              <a:rPr lang="cs-CZ" sz="2800" b="1" dirty="0" err="1" smtClean="0">
                <a:solidFill>
                  <a:srgbClr val="000000"/>
                </a:solidFill>
                <a:latin typeface="Times New Roman" pitchFamily="18" charset="0"/>
              </a:rPr>
              <a:t>x</a:t>
            </a:r>
            <a:r>
              <a:rPr lang="cs-CZ" sz="2800" b="1" baseline="30000" dirty="0" err="1" smtClean="0">
                <a:solidFill>
                  <a:srgbClr val="000000"/>
                </a:solidFill>
                <a:latin typeface="Times New Roman" pitchFamily="18" charset="0"/>
              </a:rPr>
              <a:t>opt</a:t>
            </a:r>
            <a:r>
              <a:rPr lang="cs-CZ" sz="2800" b="1" dirty="0" smtClean="0">
                <a:solidFill>
                  <a:srgbClr val="000000"/>
                </a:solidFill>
                <a:latin typeface="Times New Roman" pitchFamily="18" charset="0"/>
              </a:rPr>
              <a:t> = (760, 260, 0, </a:t>
            </a:r>
            <a:r>
              <a:rPr lang="cs-CZ" sz="2800" b="1" dirty="0" err="1" smtClean="0">
                <a:solidFill>
                  <a:srgbClr val="000000"/>
                </a:solidFill>
                <a:latin typeface="Times New Roman" pitchFamily="18" charset="0"/>
              </a:rPr>
              <a:t>0</a:t>
            </a:r>
            <a:r>
              <a:rPr lang="cs-CZ" sz="2800" b="1" dirty="0" smtClean="0">
                <a:solidFill>
                  <a:srgbClr val="000000"/>
                </a:solidFill>
                <a:latin typeface="Times New Roman" pitchFamily="18" charset="0"/>
              </a:rPr>
              <a:t>), </a:t>
            </a:r>
            <a:r>
              <a:rPr lang="cs-CZ" sz="2800" b="1" dirty="0" err="1" smtClean="0">
                <a:solidFill>
                  <a:srgbClr val="000000"/>
                </a:solidFill>
                <a:latin typeface="Times New Roman" pitchFamily="18" charset="0"/>
              </a:rPr>
              <a:t>y</a:t>
            </a:r>
            <a:r>
              <a:rPr lang="cs-CZ" sz="2800" b="1" baseline="30000" dirty="0" err="1" smtClean="0">
                <a:solidFill>
                  <a:srgbClr val="000000"/>
                </a:solidFill>
                <a:latin typeface="Times New Roman" pitchFamily="18" charset="0"/>
              </a:rPr>
              <a:t>opt</a:t>
            </a:r>
            <a:r>
              <a:rPr lang="cs-CZ" sz="2800" b="1" dirty="0" smtClean="0">
                <a:solidFill>
                  <a:srgbClr val="000000"/>
                </a:solidFill>
                <a:latin typeface="Times New Roman" pitchFamily="18" charset="0"/>
              </a:rPr>
              <a:t> = (1, </a:t>
            </a:r>
            <a:r>
              <a:rPr lang="cs-CZ" sz="2800" b="1" dirty="0" err="1" smtClean="0">
                <a:solidFill>
                  <a:srgbClr val="000000"/>
                </a:solidFill>
                <a:latin typeface="Times New Roman" pitchFamily="18" charset="0"/>
              </a:rPr>
              <a:t>1</a:t>
            </a:r>
            <a:r>
              <a:rPr lang="cs-CZ" sz="2800" b="1" dirty="0" smtClean="0">
                <a:solidFill>
                  <a:srgbClr val="000000"/>
                </a:solidFill>
                <a:latin typeface="Times New Roman" pitchFamily="18" charset="0"/>
              </a:rPr>
              <a:t>, 0, </a:t>
            </a:r>
            <a:r>
              <a:rPr lang="cs-CZ" sz="2800" b="1" dirty="0" err="1" smtClean="0">
                <a:solidFill>
                  <a:srgbClr val="000000"/>
                </a:solidFill>
                <a:latin typeface="Times New Roman" pitchFamily="18" charset="0"/>
              </a:rPr>
              <a:t>0</a:t>
            </a:r>
            <a:r>
              <a:rPr lang="cs-CZ" sz="2800" b="1" dirty="0" smtClean="0">
                <a:solidFill>
                  <a:srgbClr val="000000"/>
                </a:solidFill>
                <a:latin typeface="Times New Roman" pitchFamily="18" charset="0"/>
              </a:rPr>
              <a:t>),</a:t>
            </a:r>
            <a:r>
              <a:rPr lang="cs-CZ" sz="2400" dirty="0" smtClean="0"/>
              <a:t> </a:t>
            </a:r>
            <a:r>
              <a:rPr lang="cs-CZ" sz="2800" b="1" dirty="0" err="1" smtClean="0">
                <a:solidFill>
                  <a:srgbClr val="000000"/>
                </a:solidFill>
                <a:latin typeface="Times New Roman" pitchFamily="18" charset="0"/>
              </a:rPr>
              <a:t>z</a:t>
            </a:r>
            <a:r>
              <a:rPr lang="cs-CZ" sz="2800" b="1" baseline="30000" dirty="0" err="1" smtClean="0">
                <a:solidFill>
                  <a:srgbClr val="000000"/>
                </a:solidFill>
                <a:latin typeface="Times New Roman" pitchFamily="18" charset="0"/>
              </a:rPr>
              <a:t>opt</a:t>
            </a:r>
            <a:r>
              <a:rPr lang="cs-CZ" sz="2800" b="1" dirty="0" smtClean="0">
                <a:solidFill>
                  <a:srgbClr val="000000"/>
                </a:solidFill>
                <a:latin typeface="Times New Roman" pitchFamily="18" charset="0"/>
              </a:rPr>
              <a:t> = 326 800  </a:t>
            </a:r>
          </a:p>
          <a:p>
            <a:pPr>
              <a:buNone/>
              <a:tabLst>
                <a:tab pos="1890713" algn="l"/>
              </a:tabLst>
            </a:pPr>
            <a:endParaRPr lang="cs-CZ" sz="2800" dirty="0" smtClean="0">
              <a:solidFill>
                <a:srgbClr val="000000"/>
              </a:solidFill>
            </a:endParaRPr>
          </a:p>
          <a:p>
            <a:pPr>
              <a:buNone/>
            </a:pPr>
            <a:endParaRPr lang="cs-CZ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ok">
  <a:themeElements>
    <a:clrScheme name="Tok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Tok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ok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137</TotalTime>
  <Words>277</Words>
  <Application>Microsoft Office PowerPoint</Application>
  <PresentationFormat>Předvádění na obrazovce (4:3)</PresentationFormat>
  <Paragraphs>211</Paragraphs>
  <Slides>17</Slides>
  <Notes>1</Notes>
  <HiddenSlides>0</HiddenSlides>
  <MMClips>0</MMClips>
  <ScaleCrop>false</ScaleCrop>
  <HeadingPairs>
    <vt:vector size="6" baseType="variant">
      <vt:variant>
        <vt:lpstr>Motiv</vt:lpstr>
      </vt:variant>
      <vt:variant>
        <vt:i4>1</vt:i4>
      </vt:variant>
      <vt:variant>
        <vt:lpstr>Vložené servery OLE</vt:lpstr>
      </vt:variant>
      <vt:variant>
        <vt:i4>1</vt:i4>
      </vt:variant>
      <vt:variant>
        <vt:lpstr>Nadpisy snímků</vt:lpstr>
      </vt:variant>
      <vt:variant>
        <vt:i4>17</vt:i4>
      </vt:variant>
    </vt:vector>
  </HeadingPairs>
  <TitlesOfParts>
    <vt:vector size="19" baseType="lpstr">
      <vt:lpstr>Tok</vt:lpstr>
      <vt:lpstr>Rovnice</vt:lpstr>
      <vt:lpstr>6. přednáška</vt:lpstr>
      <vt:lpstr>Diskrétní linearizace</vt:lpstr>
      <vt:lpstr>Nespojité hodnoty proměnných</vt:lpstr>
      <vt:lpstr>Nespojité hodnoty proměnných</vt:lpstr>
      <vt:lpstr>Nespojité hodnoty proměnných</vt:lpstr>
      <vt:lpstr>Fixní náklady</vt:lpstr>
      <vt:lpstr>Fixní náklady</vt:lpstr>
      <vt:lpstr>Fixní náklady</vt:lpstr>
      <vt:lpstr>Fixní náklady</vt:lpstr>
      <vt:lpstr>Logické vztahy v omezujících podmínkách „buď – anebo“</vt:lpstr>
      <vt:lpstr>Logické vztahy v omezujících podmínkách „buď - anebo“ </vt:lpstr>
      <vt:lpstr>Logické vztahy v omezujících podmínkách „IF – THEN“</vt:lpstr>
      <vt:lpstr>Logické vztahy v omezujících podmínkách „IF – THEN“</vt:lpstr>
      <vt:lpstr>Logické vztahy v omezujících podmínkách „IF – THEN“</vt:lpstr>
      <vt:lpstr>Logické vztahy v omezujících podmínkách „IF – THEN“</vt:lpstr>
      <vt:lpstr>Součin dvou proměnných</vt:lpstr>
      <vt:lpstr>Součin dvou proměnných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Programy pro matematické modelování 1. přednáška</dc:title>
  <dc:creator>Bára</dc:creator>
  <cp:lastModifiedBy>NOBODY</cp:lastModifiedBy>
  <cp:revision>89</cp:revision>
  <dcterms:created xsi:type="dcterms:W3CDTF">2008-10-09T08:53:52Z</dcterms:created>
  <dcterms:modified xsi:type="dcterms:W3CDTF">2009-03-24T20:35:27Z</dcterms:modified>
</cp:coreProperties>
</file>