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6" r:id="rId9"/>
    <p:sldId id="267" r:id="rId10"/>
    <p:sldId id="278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21" autoAdjust="0"/>
    <p:restoredTop sz="94660"/>
  </p:normalViewPr>
  <p:slideViewPr>
    <p:cSldViewPr>
      <p:cViewPr varScale="1">
        <p:scale>
          <a:sx n="69" d="100"/>
          <a:sy n="69" d="100"/>
        </p:scale>
        <p:origin x="-55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Se&#353;it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cs-CZ"/>
  <c:chart>
    <c:plotArea>
      <c:layout>
        <c:manualLayout>
          <c:layoutTarget val="inner"/>
          <c:xMode val="edge"/>
          <c:yMode val="edge"/>
          <c:x val="8.4801472242372375E-2"/>
          <c:y val="3.0688295683852385E-2"/>
          <c:w val="0.71708044763079892"/>
          <c:h val="0.87500519613571182"/>
        </c:manualLayout>
      </c:layout>
      <c:scatterChart>
        <c:scatterStyle val="lineMarker"/>
        <c:ser>
          <c:idx val="0"/>
          <c:order val="0"/>
          <c:tx>
            <c:v>pozorování</c:v>
          </c:tx>
          <c:spPr>
            <a:ln>
              <a:noFill/>
            </a:ln>
          </c:spPr>
          <c:marker>
            <c:symbol val="diamond"/>
            <c:size val="10"/>
          </c:marker>
          <c:xVal>
            <c:numRef>
              <c:f>List2!$B$2:$K$2</c:f>
              <c:numCache>
                <c:formatCode>General</c:formatCode>
                <c:ptCount val="10"/>
                <c:pt idx="0">
                  <c:v>42</c:v>
                </c:pt>
                <c:pt idx="1">
                  <c:v>28</c:v>
                </c:pt>
                <c:pt idx="2">
                  <c:v>60</c:v>
                </c:pt>
                <c:pt idx="3">
                  <c:v>45</c:v>
                </c:pt>
                <c:pt idx="4">
                  <c:v>33</c:v>
                </c:pt>
                <c:pt idx="5">
                  <c:v>26</c:v>
                </c:pt>
                <c:pt idx="6">
                  <c:v>51</c:v>
                </c:pt>
                <c:pt idx="7">
                  <c:v>49</c:v>
                </c:pt>
                <c:pt idx="8">
                  <c:v>38</c:v>
                </c:pt>
                <c:pt idx="9">
                  <c:v>30</c:v>
                </c:pt>
              </c:numCache>
            </c:numRef>
          </c:xVal>
          <c:yVal>
            <c:numRef>
              <c:f>List2!$B$3:$K$3</c:f>
              <c:numCache>
                <c:formatCode>General</c:formatCode>
                <c:ptCount val="10"/>
                <c:pt idx="0">
                  <c:v>457</c:v>
                </c:pt>
                <c:pt idx="1">
                  <c:v>243</c:v>
                </c:pt>
                <c:pt idx="2">
                  <c:v>872</c:v>
                </c:pt>
                <c:pt idx="3">
                  <c:v>635</c:v>
                </c:pt>
                <c:pt idx="4">
                  <c:v>420</c:v>
                </c:pt>
                <c:pt idx="5">
                  <c:v>289</c:v>
                </c:pt>
                <c:pt idx="6">
                  <c:v>1232</c:v>
                </c:pt>
                <c:pt idx="7">
                  <c:v>952</c:v>
                </c:pt>
                <c:pt idx="8">
                  <c:v>640</c:v>
                </c:pt>
                <c:pt idx="9">
                  <c:v>468</c:v>
                </c:pt>
              </c:numCache>
            </c:numRef>
          </c:yVal>
        </c:ser>
        <c:ser>
          <c:idx val="1"/>
          <c:order val="1"/>
          <c:tx>
            <c:v>MNČ</c:v>
          </c:tx>
          <c:spPr>
            <a:ln w="28575">
              <a:solidFill>
                <a:srgbClr val="FF0000"/>
              </a:solidFill>
            </a:ln>
          </c:spPr>
          <c:marker>
            <c:symbol val="none"/>
          </c:marker>
          <c:xVal>
            <c:numRef>
              <c:f>List2!$S$5:$S$7</c:f>
              <c:numCache>
                <c:formatCode>General</c:formatCode>
                <c:ptCount val="3"/>
                <c:pt idx="0">
                  <c:v>20</c:v>
                </c:pt>
                <c:pt idx="1">
                  <c:v>40</c:v>
                </c:pt>
                <c:pt idx="2">
                  <c:v>60</c:v>
                </c:pt>
              </c:numCache>
            </c:numRef>
          </c:xVal>
          <c:yVal>
            <c:numRef>
              <c:f>List2!$T$5:$T$7</c:f>
              <c:numCache>
                <c:formatCode>General</c:formatCode>
                <c:ptCount val="3"/>
                <c:pt idx="0">
                  <c:v>144.59999999999997</c:v>
                </c:pt>
                <c:pt idx="1">
                  <c:v>617.19999999999993</c:v>
                </c:pt>
                <c:pt idx="2">
                  <c:v>1089.8</c:v>
                </c:pt>
              </c:numCache>
            </c:numRef>
          </c:yVal>
        </c:ser>
        <c:ser>
          <c:idx val="2"/>
          <c:order val="2"/>
          <c:tx>
            <c:v>ABS</c:v>
          </c:tx>
          <c:spPr>
            <a:ln w="28575">
              <a:solidFill>
                <a:srgbClr val="00B050"/>
              </a:solidFill>
            </a:ln>
          </c:spPr>
          <c:marker>
            <c:symbol val="none"/>
          </c:marker>
          <c:xVal>
            <c:numRef>
              <c:f>List2!$V$5:$V$7</c:f>
              <c:numCache>
                <c:formatCode>General</c:formatCode>
                <c:ptCount val="3"/>
                <c:pt idx="0">
                  <c:v>20</c:v>
                </c:pt>
                <c:pt idx="1">
                  <c:v>40</c:v>
                </c:pt>
                <c:pt idx="2">
                  <c:v>60</c:v>
                </c:pt>
              </c:numCache>
            </c:numRef>
          </c:xVal>
          <c:yVal>
            <c:numRef>
              <c:f>List2!$W$5:$W$7</c:f>
              <c:numCache>
                <c:formatCode>General</c:formatCode>
                <c:ptCount val="3"/>
                <c:pt idx="0">
                  <c:v>175.76999999999998</c:v>
                </c:pt>
                <c:pt idx="1">
                  <c:v>549.97</c:v>
                </c:pt>
                <c:pt idx="2">
                  <c:v>924.1700000000003</c:v>
                </c:pt>
              </c:numCache>
            </c:numRef>
          </c:yVal>
        </c:ser>
        <c:ser>
          <c:idx val="3"/>
          <c:order val="3"/>
          <c:tx>
            <c:v>MM</c:v>
          </c:tx>
          <c:spPr>
            <a:ln w="28575">
              <a:solidFill>
                <a:srgbClr val="E7ED01"/>
              </a:solidFill>
            </a:ln>
          </c:spPr>
          <c:marker>
            <c:symbol val="none"/>
          </c:marker>
          <c:xVal>
            <c:numRef>
              <c:f>List2!$Y$5:$Y$7</c:f>
              <c:numCache>
                <c:formatCode>General</c:formatCode>
                <c:ptCount val="3"/>
                <c:pt idx="0">
                  <c:v>20</c:v>
                </c:pt>
                <c:pt idx="1">
                  <c:v>40</c:v>
                </c:pt>
                <c:pt idx="2">
                  <c:v>60</c:v>
                </c:pt>
              </c:numCache>
            </c:numRef>
          </c:xVal>
          <c:yVal>
            <c:numRef>
              <c:f>List2!$Z$5:$Z$7</c:f>
              <c:numCache>
                <c:formatCode>General</c:formatCode>
                <c:ptCount val="3"/>
                <c:pt idx="0">
                  <c:v>233.61999999999998</c:v>
                </c:pt>
                <c:pt idx="1">
                  <c:v>694.81999999999971</c:v>
                </c:pt>
                <c:pt idx="2">
                  <c:v>1156.02</c:v>
                </c:pt>
              </c:numCache>
            </c:numRef>
          </c:yVal>
        </c:ser>
        <c:axId val="53871360"/>
        <c:axId val="53872896"/>
      </c:scatterChart>
      <c:valAx>
        <c:axId val="53871360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600"/>
            </a:pPr>
            <a:endParaRPr lang="cs-CZ"/>
          </a:p>
        </c:txPr>
        <c:crossAx val="53872896"/>
        <c:crosses val="autoZero"/>
        <c:crossBetween val="midCat"/>
      </c:valAx>
      <c:valAx>
        <c:axId val="53872896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600"/>
            </a:pPr>
            <a:endParaRPr lang="cs-CZ"/>
          </a:p>
        </c:txPr>
        <c:crossAx val="53871360"/>
        <c:crosses val="autoZero"/>
        <c:crossBetween val="midCat"/>
      </c:valAx>
    </c:plotArea>
    <c:legend>
      <c:legendPos val="r"/>
      <c:layout/>
      <c:txPr>
        <a:bodyPr/>
        <a:lstStyle/>
        <a:p>
          <a:pPr>
            <a:defRPr sz="1600"/>
          </a:pPr>
          <a:endParaRPr lang="cs-CZ"/>
        </a:p>
      </c:txPr>
    </c:legend>
    <c:plotVisOnly val="1"/>
  </c:chart>
  <c:externalData r:id="rId1"/>
</c:chartSpace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4" Type="http://schemas.openxmlformats.org/officeDocument/2006/relationships/image" Target="../media/image6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6" Type="http://schemas.openxmlformats.org/officeDocument/2006/relationships/image" Target="../media/image35.wmf"/><Relationship Id="rId5" Type="http://schemas.openxmlformats.org/officeDocument/2006/relationships/image" Target="../media/image34.wmf"/><Relationship Id="rId4" Type="http://schemas.openxmlformats.org/officeDocument/2006/relationships/image" Target="../media/image33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5" Type="http://schemas.openxmlformats.org/officeDocument/2006/relationships/image" Target="../media/image39.wmf"/><Relationship Id="rId4" Type="http://schemas.openxmlformats.org/officeDocument/2006/relationships/image" Target="../media/image35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7" Type="http://schemas.openxmlformats.org/officeDocument/2006/relationships/image" Target="../media/image46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Relationship Id="rId6" Type="http://schemas.openxmlformats.org/officeDocument/2006/relationships/image" Target="../media/image45.wmf"/><Relationship Id="rId5" Type="http://schemas.openxmlformats.org/officeDocument/2006/relationships/image" Target="../media/image44.wmf"/><Relationship Id="rId4" Type="http://schemas.openxmlformats.org/officeDocument/2006/relationships/image" Target="../media/image43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49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Relationship Id="rId4" Type="http://schemas.openxmlformats.org/officeDocument/2006/relationships/image" Target="../media/image50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6" Type="http://schemas.openxmlformats.org/officeDocument/2006/relationships/image" Target="../media/image12.wmf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4" Type="http://schemas.openxmlformats.org/officeDocument/2006/relationships/image" Target="../media/image19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20.wmf"/><Relationship Id="rId5" Type="http://schemas.openxmlformats.org/officeDocument/2006/relationships/image" Target="../media/image21.wmf"/><Relationship Id="rId4" Type="http://schemas.openxmlformats.org/officeDocument/2006/relationships/image" Target="../media/image19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A3286-BABE-44BE-9749-96BE271F7F5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97663-A606-4272-9973-817EBA28BBE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01351-2DBD-454F-9CA1-5B57A764A17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6B6DB-3106-47FB-AE2A-E06642287D0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2A3A3-9C39-4D74-8D02-51A0CDDD15A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87103-943E-4063-A620-45878BA58E0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1EE6C-20F9-4D95-A803-7044D1E911F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A4902-92BB-4339-8A19-D3B4C1A7A8D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7E92C-A29E-419F-9AC6-A4EBF5096A6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6DB56-D67A-42F9-85AA-796E2F49C1B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s odříznutým a zakulaceným jedním rohem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avoúhlý trojúhelník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9B09071-9392-49BD-B34D-6048591F1B3C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10" name="Volný tvar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Volný tvar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D1B4008-F46B-4E3B-B85B-37B20D7F09C3}" type="slidenum">
              <a:rPr lang="cs-CZ" smtClean="0"/>
              <a:pPr/>
              <a:t>‹#›</a:t>
            </a:fld>
            <a:endParaRPr lang="cs-CZ"/>
          </a:p>
        </p:txBody>
      </p:sp>
      <p:grpSp>
        <p:nvGrpSpPr>
          <p:cNvPr id="2" name="Skupina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Volný tvar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Volný tvar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oleObject" Target="../embeddings/oleObject25.bin"/><Relationship Id="rId4" Type="http://schemas.openxmlformats.org/officeDocument/2006/relationships/oleObject" Target="../embeddings/oleObject24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oleObject" Target="../embeddings/oleObject28.bin"/><Relationship Id="rId4" Type="http://schemas.openxmlformats.org/officeDocument/2006/relationships/oleObject" Target="../embeddings/oleObject27.bin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5" Type="http://schemas.openxmlformats.org/officeDocument/2006/relationships/oleObject" Target="../embeddings/oleObject31.bin"/><Relationship Id="rId4" Type="http://schemas.openxmlformats.org/officeDocument/2006/relationships/oleObject" Target="../embeddings/oleObject30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7.bin"/><Relationship Id="rId3" Type="http://schemas.openxmlformats.org/officeDocument/2006/relationships/oleObject" Target="../embeddings/oleObject32.bin"/><Relationship Id="rId7" Type="http://schemas.openxmlformats.org/officeDocument/2006/relationships/oleObject" Target="../embeddings/oleObject3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35.bin"/><Relationship Id="rId5" Type="http://schemas.openxmlformats.org/officeDocument/2006/relationships/oleObject" Target="../embeddings/oleObject34.bin"/><Relationship Id="rId4" Type="http://schemas.openxmlformats.org/officeDocument/2006/relationships/oleObject" Target="../embeddings/oleObject33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8.bin"/><Relationship Id="rId7" Type="http://schemas.openxmlformats.org/officeDocument/2006/relationships/oleObject" Target="../embeddings/oleObject4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41.bin"/><Relationship Id="rId5" Type="http://schemas.openxmlformats.org/officeDocument/2006/relationships/oleObject" Target="../embeddings/oleObject40.bin"/><Relationship Id="rId4" Type="http://schemas.openxmlformats.org/officeDocument/2006/relationships/oleObject" Target="../embeddings/oleObject39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8.bin"/><Relationship Id="rId3" Type="http://schemas.openxmlformats.org/officeDocument/2006/relationships/oleObject" Target="../embeddings/oleObject43.bin"/><Relationship Id="rId7" Type="http://schemas.openxmlformats.org/officeDocument/2006/relationships/oleObject" Target="../embeddings/oleObject4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46.bin"/><Relationship Id="rId5" Type="http://schemas.openxmlformats.org/officeDocument/2006/relationships/oleObject" Target="../embeddings/oleObject45.bin"/><Relationship Id="rId4" Type="http://schemas.openxmlformats.org/officeDocument/2006/relationships/oleObject" Target="../embeddings/oleObject44.bin"/><Relationship Id="rId9" Type="http://schemas.openxmlformats.org/officeDocument/2006/relationships/oleObject" Target="../embeddings/oleObject49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53.bin"/><Relationship Id="rId5" Type="http://schemas.openxmlformats.org/officeDocument/2006/relationships/oleObject" Target="../embeddings/oleObject52.bin"/><Relationship Id="rId4" Type="http://schemas.openxmlformats.org/officeDocument/2006/relationships/oleObject" Target="../embeddings/oleObject51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8.bin"/><Relationship Id="rId5" Type="http://schemas.openxmlformats.org/officeDocument/2006/relationships/oleObject" Target="../embeddings/oleObject7.bin"/><Relationship Id="rId4" Type="http://schemas.openxmlformats.org/officeDocument/2006/relationships/oleObject" Target="../embeddings/oleObject6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13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7.bin"/><Relationship Id="rId5" Type="http://schemas.openxmlformats.org/officeDocument/2006/relationships/oleObject" Target="../embeddings/oleObject16.bin"/><Relationship Id="rId4" Type="http://schemas.openxmlformats.org/officeDocument/2006/relationships/oleObject" Target="../embeddings/oleObject15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21.bin"/><Relationship Id="rId5" Type="http://schemas.openxmlformats.org/officeDocument/2006/relationships/oleObject" Target="../embeddings/oleObject20.bin"/><Relationship Id="rId4" Type="http://schemas.openxmlformats.org/officeDocument/2006/relationships/oleObject" Target="../embeddings/oleObject19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650" y="692150"/>
            <a:ext cx="7772400" cy="1089025"/>
          </a:xfrm>
          <a:noFill/>
        </p:spPr>
        <p:txBody>
          <a:bodyPr>
            <a:normAutofit fontScale="90000"/>
          </a:bodyPr>
          <a:lstStyle/>
          <a:p>
            <a:pPr algn="l"/>
            <a:r>
              <a:rPr lang="cs-CZ" sz="4800" dirty="0"/>
              <a:t>Přednáška </a:t>
            </a:r>
            <a:r>
              <a:rPr lang="cs-CZ" sz="4800" dirty="0" smtClean="0"/>
              <a:t>5</a:t>
            </a:r>
            <a:r>
              <a:rPr lang="cs-CZ" sz="4800" dirty="0"/>
              <a:t/>
            </a:r>
            <a:br>
              <a:rPr lang="cs-CZ" sz="4800" dirty="0"/>
            </a:br>
            <a:r>
              <a:rPr lang="cs-CZ" sz="3600" dirty="0"/>
              <a:t>formulace speciálních podmínek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14348" y="2857496"/>
            <a:ext cx="7775575" cy="3168650"/>
          </a:xfrm>
        </p:spPr>
        <p:txBody>
          <a:bodyPr/>
          <a:lstStyle/>
          <a:p>
            <a:pPr algn="l"/>
            <a:r>
              <a:rPr lang="cs-CZ" sz="2800" dirty="0"/>
              <a:t>Řešení úloh s absolutní hodnotou</a:t>
            </a:r>
          </a:p>
          <a:p>
            <a:pPr algn="l"/>
            <a:r>
              <a:rPr lang="cs-CZ" sz="2800" dirty="0"/>
              <a:t>Princip minimaxu (</a:t>
            </a:r>
            <a:r>
              <a:rPr lang="cs-CZ" sz="2800" dirty="0" err="1"/>
              <a:t>maximinu</a:t>
            </a:r>
            <a:r>
              <a:rPr lang="cs-CZ" sz="2800" dirty="0"/>
              <a:t>),</a:t>
            </a:r>
          </a:p>
          <a:p>
            <a:pPr algn="l"/>
            <a:r>
              <a:rPr lang="cs-CZ" sz="2800" dirty="0"/>
              <a:t>Podíl dvou lineárních funkcí,</a:t>
            </a:r>
          </a:p>
          <a:p>
            <a:pPr algn="l"/>
            <a:r>
              <a:rPr lang="cs-CZ" sz="2800" dirty="0"/>
              <a:t>Rozpětí v omezujících podmínkách</a:t>
            </a:r>
          </a:p>
          <a:p>
            <a:pPr algn="l">
              <a:buFont typeface="Wingdings" pitchFamily="2" charset="2"/>
              <a:buBlip>
                <a:blip r:embed="rId2"/>
              </a:buBlip>
            </a:pPr>
            <a:endParaRPr lang="cs-CZ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14282" y="214291"/>
          <a:ext cx="8472518" cy="61103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214290"/>
            <a:ext cx="8229600" cy="1143000"/>
          </a:xfrm>
          <a:noFill/>
        </p:spPr>
        <p:txBody>
          <a:bodyPr/>
          <a:lstStyle/>
          <a:p>
            <a:r>
              <a:rPr lang="en-US" sz="4800" dirty="0" err="1">
                <a:solidFill>
                  <a:schemeClr val="accent1"/>
                </a:solidFill>
              </a:rPr>
              <a:t>Princip</a:t>
            </a:r>
            <a:r>
              <a:rPr lang="en-US" sz="4800" dirty="0">
                <a:solidFill>
                  <a:schemeClr val="accent1"/>
                </a:solidFill>
              </a:rPr>
              <a:t> m</a:t>
            </a:r>
            <a:r>
              <a:rPr lang="cs-CZ" sz="4800" dirty="0" err="1">
                <a:solidFill>
                  <a:schemeClr val="accent1"/>
                </a:solidFill>
              </a:rPr>
              <a:t>aximinu</a:t>
            </a:r>
            <a:endParaRPr lang="cs-CZ" sz="3600" dirty="0">
              <a:solidFill>
                <a:schemeClr val="accent1"/>
              </a:solidFill>
            </a:endParaRPr>
          </a:p>
        </p:txBody>
      </p:sp>
      <p:sp>
        <p:nvSpPr>
          <p:cNvPr id="75779" name="Rectangle 3"/>
          <p:cNvSpPr>
            <a:spLocks noChangeArrowheads="1"/>
          </p:cNvSpPr>
          <p:nvPr/>
        </p:nvSpPr>
        <p:spPr bwMode="auto">
          <a:xfrm>
            <a:off x="0" y="19764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5780" name="Rectangle 4"/>
          <p:cNvSpPr>
            <a:spLocks noChangeArrowheads="1"/>
          </p:cNvSpPr>
          <p:nvPr/>
        </p:nvSpPr>
        <p:spPr bwMode="auto">
          <a:xfrm>
            <a:off x="-134938" y="3532188"/>
            <a:ext cx="1098551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/>
            <a:r>
              <a:rPr lang="cs-CZ" sz="1400" i="1">
                <a:cs typeface="Times New Roman" pitchFamily="18" charset="0"/>
              </a:rPr>
              <a:t>	</a:t>
            </a:r>
            <a:endParaRPr lang="cs-CZ"/>
          </a:p>
        </p:txBody>
      </p:sp>
      <p:sp>
        <p:nvSpPr>
          <p:cNvPr id="75781" name="Rectangle 5"/>
          <p:cNvSpPr>
            <a:spLocks noChangeArrowheads="1"/>
          </p:cNvSpPr>
          <p:nvPr/>
        </p:nvSpPr>
        <p:spPr bwMode="auto">
          <a:xfrm>
            <a:off x="-134938" y="3556000"/>
            <a:ext cx="1098551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/>
            <a:r>
              <a:rPr lang="cs-CZ" sz="1400" i="1">
                <a:cs typeface="Times New Roman" pitchFamily="18" charset="0"/>
              </a:rPr>
              <a:t>	</a:t>
            </a:r>
            <a:endParaRPr lang="cs-CZ"/>
          </a:p>
        </p:txBody>
      </p:sp>
      <p:sp>
        <p:nvSpPr>
          <p:cNvPr id="75783" name="Rectangle 7"/>
          <p:cNvSpPr>
            <a:spLocks noChangeArrowheads="1"/>
          </p:cNvSpPr>
          <p:nvPr/>
        </p:nvSpPr>
        <p:spPr bwMode="auto">
          <a:xfrm>
            <a:off x="468313" y="1844675"/>
            <a:ext cx="19177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>
              <a:tabLst>
                <a:tab pos="1600200" algn="l"/>
              </a:tabLst>
            </a:pPr>
            <a:r>
              <a:rPr lang="cs-CZ" sz="2000" b="1">
                <a:solidFill>
                  <a:srgbClr val="000000"/>
                </a:solidFill>
                <a:cs typeface="Times New Roman" pitchFamily="18" charset="0"/>
              </a:rPr>
              <a:t>maximalizovat</a:t>
            </a:r>
            <a:endParaRPr lang="cs-CZ" sz="2000" b="1">
              <a:solidFill>
                <a:srgbClr val="000000"/>
              </a:solidFill>
            </a:endParaRPr>
          </a:p>
          <a:p>
            <a:pPr algn="just" eaLnBrk="0" hangingPunct="0">
              <a:tabLst>
                <a:tab pos="1600200" algn="l"/>
              </a:tabLst>
            </a:pPr>
            <a:r>
              <a:rPr lang="cs-CZ" sz="1400">
                <a:cs typeface="Times New Roman" pitchFamily="18" charset="0"/>
              </a:rPr>
              <a:t>	</a:t>
            </a:r>
            <a:r>
              <a:rPr lang="cs-CZ" sz="1400" i="1">
                <a:cs typeface="Times New Roman" pitchFamily="18" charset="0"/>
              </a:rPr>
              <a:t> </a:t>
            </a:r>
            <a:endParaRPr lang="cs-CZ"/>
          </a:p>
        </p:txBody>
      </p:sp>
      <p:sp>
        <p:nvSpPr>
          <p:cNvPr id="75784" name="Rectangle 8"/>
          <p:cNvSpPr>
            <a:spLocks noChangeArrowheads="1"/>
          </p:cNvSpPr>
          <p:nvPr/>
        </p:nvSpPr>
        <p:spPr bwMode="auto">
          <a:xfrm>
            <a:off x="468313" y="2636838"/>
            <a:ext cx="1833562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>
              <a:tabLst>
                <a:tab pos="1600200" algn="l"/>
              </a:tabLst>
            </a:pPr>
            <a:r>
              <a:rPr lang="cs-CZ" sz="2000" b="1">
                <a:solidFill>
                  <a:srgbClr val="000000"/>
                </a:solidFill>
              </a:rPr>
              <a:t>za podmínek</a:t>
            </a:r>
          </a:p>
          <a:p>
            <a:pPr algn="just" eaLnBrk="0" hangingPunct="0">
              <a:tabLst>
                <a:tab pos="1600200" algn="l"/>
              </a:tabLst>
            </a:pPr>
            <a:r>
              <a:rPr lang="cs-CZ" sz="1400">
                <a:cs typeface="Times New Roman" pitchFamily="18" charset="0"/>
              </a:rPr>
              <a:t>	</a:t>
            </a:r>
            <a:r>
              <a:rPr lang="cs-CZ" sz="1400" i="1">
                <a:cs typeface="Times New Roman" pitchFamily="18" charset="0"/>
              </a:rPr>
              <a:t> </a:t>
            </a:r>
            <a:endParaRPr lang="cs-CZ"/>
          </a:p>
        </p:txBody>
      </p:sp>
      <p:graphicFrame>
        <p:nvGraphicFramePr>
          <p:cNvPr id="75786" name="Object 10"/>
          <p:cNvGraphicFramePr>
            <a:graphicFrameLocks noChangeAspect="1"/>
          </p:cNvGraphicFramePr>
          <p:nvPr/>
        </p:nvGraphicFramePr>
        <p:xfrm>
          <a:off x="2643174" y="3000372"/>
          <a:ext cx="4071966" cy="1102283"/>
        </p:xfrm>
        <a:graphic>
          <a:graphicData uri="http://schemas.openxmlformats.org/presentationml/2006/ole">
            <p:oleObj spid="_x0000_s75786" name="Rovnice" r:id="rId3" imgW="2031840" imgH="545760" progId="Equation.3">
              <p:embed/>
            </p:oleObj>
          </a:graphicData>
        </a:graphic>
      </p:graphicFrame>
      <p:sp>
        <p:nvSpPr>
          <p:cNvPr id="75790" name="Rectangle 14"/>
          <p:cNvSpPr>
            <a:spLocks noChangeArrowheads="1"/>
          </p:cNvSpPr>
          <p:nvPr/>
        </p:nvSpPr>
        <p:spPr bwMode="auto">
          <a:xfrm>
            <a:off x="0" y="3436938"/>
            <a:ext cx="10985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/>
            <a:r>
              <a:rPr lang="cs-CZ" sz="1400" i="1">
                <a:cs typeface="Times New Roman" pitchFamily="18" charset="0"/>
              </a:rPr>
              <a:t>	</a:t>
            </a:r>
            <a:endParaRPr lang="cs-CZ"/>
          </a:p>
        </p:txBody>
      </p:sp>
      <p:sp>
        <p:nvSpPr>
          <p:cNvPr id="75791" name="Rectangle 15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75792" name="Object 16"/>
          <p:cNvGraphicFramePr>
            <a:graphicFrameLocks noChangeAspect="1"/>
          </p:cNvGraphicFramePr>
          <p:nvPr/>
        </p:nvGraphicFramePr>
        <p:xfrm>
          <a:off x="2643174" y="4143380"/>
          <a:ext cx="4103687" cy="584200"/>
        </p:xfrm>
        <a:graphic>
          <a:graphicData uri="http://schemas.openxmlformats.org/presentationml/2006/ole">
            <p:oleObj spid="_x0000_s75792" name="Rovnice" r:id="rId4" imgW="1765080" imgH="253800" progId="Equation.3">
              <p:embed/>
            </p:oleObj>
          </a:graphicData>
        </a:graphic>
      </p:graphicFrame>
      <p:sp>
        <p:nvSpPr>
          <p:cNvPr id="75794" name="Rectangle 18"/>
          <p:cNvSpPr>
            <a:spLocks noChangeArrowheads="1"/>
          </p:cNvSpPr>
          <p:nvPr/>
        </p:nvSpPr>
        <p:spPr bwMode="auto">
          <a:xfrm>
            <a:off x="0" y="3276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75793" name="Object 17"/>
          <p:cNvGraphicFramePr>
            <a:graphicFrameLocks noChangeAspect="1"/>
          </p:cNvGraphicFramePr>
          <p:nvPr/>
        </p:nvGraphicFramePr>
        <p:xfrm>
          <a:off x="2571736" y="2285992"/>
          <a:ext cx="4679950" cy="539750"/>
        </p:xfrm>
        <a:graphic>
          <a:graphicData uri="http://schemas.openxmlformats.org/presentationml/2006/ole">
            <p:oleObj spid="_x0000_s75793" name="Rovnice" r:id="rId5" imgW="2641600" imgH="3048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357166"/>
            <a:ext cx="8229600" cy="1143000"/>
          </a:xfrm>
          <a:noFill/>
        </p:spPr>
        <p:txBody>
          <a:bodyPr/>
          <a:lstStyle/>
          <a:p>
            <a:r>
              <a:rPr lang="en-US" sz="4800" dirty="0" err="1">
                <a:solidFill>
                  <a:schemeClr val="accent1"/>
                </a:solidFill>
              </a:rPr>
              <a:t>Princip</a:t>
            </a:r>
            <a:r>
              <a:rPr lang="en-US" sz="4800" dirty="0">
                <a:solidFill>
                  <a:schemeClr val="accent1"/>
                </a:solidFill>
              </a:rPr>
              <a:t> m</a:t>
            </a:r>
            <a:r>
              <a:rPr lang="cs-CZ" sz="4800" dirty="0" err="1">
                <a:solidFill>
                  <a:schemeClr val="accent1"/>
                </a:solidFill>
              </a:rPr>
              <a:t>aximinu</a:t>
            </a:r>
            <a:endParaRPr lang="cs-CZ" sz="3600" dirty="0">
              <a:solidFill>
                <a:schemeClr val="accent1"/>
              </a:solidFill>
            </a:endParaRPr>
          </a:p>
        </p:txBody>
      </p:sp>
      <p:sp>
        <p:nvSpPr>
          <p:cNvPr id="76804" name="Rectangle 4"/>
          <p:cNvSpPr>
            <a:spLocks noChangeArrowheads="1"/>
          </p:cNvSpPr>
          <p:nvPr/>
        </p:nvSpPr>
        <p:spPr bwMode="auto">
          <a:xfrm>
            <a:off x="-134938" y="3532188"/>
            <a:ext cx="1098551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/>
            <a:r>
              <a:rPr lang="cs-CZ" sz="1400" i="1">
                <a:cs typeface="Times New Roman" pitchFamily="18" charset="0"/>
              </a:rPr>
              <a:t>	</a:t>
            </a:r>
            <a:endParaRPr lang="cs-CZ"/>
          </a:p>
        </p:txBody>
      </p:sp>
      <p:sp>
        <p:nvSpPr>
          <p:cNvPr id="76805" name="Rectangle 5"/>
          <p:cNvSpPr>
            <a:spLocks noChangeArrowheads="1"/>
          </p:cNvSpPr>
          <p:nvPr/>
        </p:nvSpPr>
        <p:spPr bwMode="auto">
          <a:xfrm>
            <a:off x="-134938" y="3556000"/>
            <a:ext cx="1098551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/>
            <a:r>
              <a:rPr lang="cs-CZ" sz="1400" i="1">
                <a:cs typeface="Times New Roman" pitchFamily="18" charset="0"/>
              </a:rPr>
              <a:t>	</a:t>
            </a:r>
            <a:endParaRPr lang="cs-CZ"/>
          </a:p>
        </p:txBody>
      </p:sp>
      <p:sp>
        <p:nvSpPr>
          <p:cNvPr id="76807" name="Rectangle 7"/>
          <p:cNvSpPr>
            <a:spLocks noChangeArrowheads="1"/>
          </p:cNvSpPr>
          <p:nvPr/>
        </p:nvSpPr>
        <p:spPr bwMode="auto">
          <a:xfrm>
            <a:off x="468313" y="1844675"/>
            <a:ext cx="19177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>
              <a:tabLst>
                <a:tab pos="1600200" algn="l"/>
              </a:tabLst>
            </a:pPr>
            <a:r>
              <a:rPr lang="cs-CZ" sz="2000" b="1">
                <a:solidFill>
                  <a:srgbClr val="000000"/>
                </a:solidFill>
                <a:cs typeface="Times New Roman" pitchFamily="18" charset="0"/>
              </a:rPr>
              <a:t>maximalizovat</a:t>
            </a:r>
            <a:endParaRPr lang="cs-CZ" sz="2000" b="1">
              <a:solidFill>
                <a:srgbClr val="000000"/>
              </a:solidFill>
            </a:endParaRPr>
          </a:p>
          <a:p>
            <a:pPr algn="just" eaLnBrk="0" hangingPunct="0">
              <a:tabLst>
                <a:tab pos="1600200" algn="l"/>
              </a:tabLst>
            </a:pPr>
            <a:r>
              <a:rPr lang="cs-CZ" sz="1400">
                <a:cs typeface="Times New Roman" pitchFamily="18" charset="0"/>
              </a:rPr>
              <a:t>	</a:t>
            </a:r>
            <a:r>
              <a:rPr lang="cs-CZ" sz="1400" i="1">
                <a:cs typeface="Times New Roman" pitchFamily="18" charset="0"/>
              </a:rPr>
              <a:t> </a:t>
            </a:r>
            <a:endParaRPr lang="cs-CZ"/>
          </a:p>
        </p:txBody>
      </p:sp>
      <p:sp>
        <p:nvSpPr>
          <p:cNvPr id="76808" name="Rectangle 8"/>
          <p:cNvSpPr>
            <a:spLocks noChangeArrowheads="1"/>
          </p:cNvSpPr>
          <p:nvPr/>
        </p:nvSpPr>
        <p:spPr bwMode="auto">
          <a:xfrm>
            <a:off x="468313" y="2636838"/>
            <a:ext cx="1833562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>
              <a:tabLst>
                <a:tab pos="1600200" algn="l"/>
              </a:tabLst>
            </a:pPr>
            <a:r>
              <a:rPr lang="cs-CZ" sz="2000" b="1">
                <a:solidFill>
                  <a:srgbClr val="000000"/>
                </a:solidFill>
              </a:rPr>
              <a:t>za podmínek</a:t>
            </a:r>
          </a:p>
          <a:p>
            <a:pPr algn="just" eaLnBrk="0" hangingPunct="0">
              <a:tabLst>
                <a:tab pos="1600200" algn="l"/>
              </a:tabLst>
            </a:pPr>
            <a:r>
              <a:rPr lang="cs-CZ" sz="1400">
                <a:cs typeface="Times New Roman" pitchFamily="18" charset="0"/>
              </a:rPr>
              <a:t>	</a:t>
            </a:r>
            <a:r>
              <a:rPr lang="cs-CZ" sz="1400" i="1">
                <a:cs typeface="Times New Roman" pitchFamily="18" charset="0"/>
              </a:rPr>
              <a:t> </a:t>
            </a:r>
            <a:endParaRPr lang="cs-CZ"/>
          </a:p>
        </p:txBody>
      </p:sp>
      <p:graphicFrame>
        <p:nvGraphicFramePr>
          <p:cNvPr id="76809" name="Object 9"/>
          <p:cNvGraphicFramePr>
            <a:graphicFrameLocks noChangeAspect="1"/>
          </p:cNvGraphicFramePr>
          <p:nvPr/>
        </p:nvGraphicFramePr>
        <p:xfrm>
          <a:off x="2571736" y="2428868"/>
          <a:ext cx="4071966" cy="1102283"/>
        </p:xfrm>
        <a:graphic>
          <a:graphicData uri="http://schemas.openxmlformats.org/presentationml/2006/ole">
            <p:oleObj spid="_x0000_s76809" name="Rovnice" r:id="rId3" imgW="2031840" imgH="545760" progId="Equation.3">
              <p:embed/>
            </p:oleObj>
          </a:graphicData>
        </a:graphic>
      </p:graphicFrame>
      <p:graphicFrame>
        <p:nvGraphicFramePr>
          <p:cNvPr id="76810" name="Object 10"/>
          <p:cNvGraphicFramePr>
            <a:graphicFrameLocks noChangeAspect="1"/>
          </p:cNvGraphicFramePr>
          <p:nvPr/>
        </p:nvGraphicFramePr>
        <p:xfrm>
          <a:off x="2571736" y="3571876"/>
          <a:ext cx="3778250" cy="958850"/>
        </p:xfrm>
        <a:graphic>
          <a:graphicData uri="http://schemas.openxmlformats.org/presentationml/2006/ole">
            <p:oleObj spid="_x0000_s76810" name="Rovnice" r:id="rId4" imgW="1739880" imgH="444240" progId="Equation.3">
              <p:embed/>
            </p:oleObj>
          </a:graphicData>
        </a:graphic>
      </p:graphicFrame>
      <p:sp>
        <p:nvSpPr>
          <p:cNvPr id="76812" name="Rectangle 12"/>
          <p:cNvSpPr>
            <a:spLocks noChangeArrowheads="1"/>
          </p:cNvSpPr>
          <p:nvPr/>
        </p:nvSpPr>
        <p:spPr bwMode="auto">
          <a:xfrm>
            <a:off x="0" y="3436938"/>
            <a:ext cx="10985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/>
            <a:r>
              <a:rPr lang="cs-CZ" sz="1400" i="1">
                <a:cs typeface="Times New Roman" pitchFamily="18" charset="0"/>
              </a:rPr>
              <a:t>	</a:t>
            </a:r>
            <a:endParaRPr lang="cs-CZ"/>
          </a:p>
        </p:txBody>
      </p:sp>
      <p:sp>
        <p:nvSpPr>
          <p:cNvPr id="76813" name="Rectangle 13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6815" name="Rectangle 15"/>
          <p:cNvSpPr>
            <a:spLocks noChangeArrowheads="1"/>
          </p:cNvSpPr>
          <p:nvPr/>
        </p:nvSpPr>
        <p:spPr bwMode="auto">
          <a:xfrm>
            <a:off x="0" y="3276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76817" name="Object 17"/>
          <p:cNvGraphicFramePr>
            <a:graphicFrameLocks noChangeAspect="1"/>
          </p:cNvGraphicFramePr>
          <p:nvPr/>
        </p:nvGraphicFramePr>
        <p:xfrm>
          <a:off x="2643174" y="4572008"/>
          <a:ext cx="4103687" cy="584200"/>
        </p:xfrm>
        <a:graphic>
          <a:graphicData uri="http://schemas.openxmlformats.org/presentationml/2006/ole">
            <p:oleObj spid="_x0000_s76817" name="Rovnice" r:id="rId5" imgW="1765080" imgH="253800" progId="Equation.3">
              <p:embed/>
            </p:oleObj>
          </a:graphicData>
        </a:graphic>
      </p:graphicFrame>
      <p:sp>
        <p:nvSpPr>
          <p:cNvPr id="76818" name="Text Box 18"/>
          <p:cNvSpPr txBox="1">
            <a:spLocks noChangeArrowheads="1"/>
          </p:cNvSpPr>
          <p:nvPr/>
        </p:nvSpPr>
        <p:spPr bwMode="auto">
          <a:xfrm>
            <a:off x="2643174" y="1928802"/>
            <a:ext cx="6477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i="1" dirty="0">
                <a:solidFill>
                  <a:srgbClr val="000000"/>
                </a:solidFill>
                <a:latin typeface="Times New Roman" pitchFamily="18" charset="0"/>
              </a:rPr>
              <a:t>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428604"/>
            <a:ext cx="8229600" cy="1143000"/>
          </a:xfrm>
          <a:noFill/>
        </p:spPr>
        <p:txBody>
          <a:bodyPr/>
          <a:lstStyle/>
          <a:p>
            <a:r>
              <a:rPr lang="en-US" sz="4800" dirty="0" err="1">
                <a:solidFill>
                  <a:schemeClr val="accent1"/>
                </a:solidFill>
              </a:rPr>
              <a:t>Princip</a:t>
            </a:r>
            <a:r>
              <a:rPr lang="en-US" sz="4800" dirty="0">
                <a:solidFill>
                  <a:schemeClr val="accent1"/>
                </a:solidFill>
              </a:rPr>
              <a:t> m</a:t>
            </a:r>
            <a:r>
              <a:rPr lang="cs-CZ" sz="4800" dirty="0" err="1">
                <a:solidFill>
                  <a:schemeClr val="accent1"/>
                </a:solidFill>
              </a:rPr>
              <a:t>aximinu</a:t>
            </a:r>
            <a:r>
              <a:rPr lang="cs-CZ" sz="4800" dirty="0">
                <a:solidFill>
                  <a:schemeClr val="accent1"/>
                </a:solidFill>
              </a:rPr>
              <a:t> / příklad</a:t>
            </a:r>
            <a:endParaRPr lang="cs-CZ" sz="3600" dirty="0">
              <a:solidFill>
                <a:schemeClr val="accent1"/>
              </a:solidFill>
            </a:endParaRPr>
          </a:p>
        </p:txBody>
      </p:sp>
      <p:sp>
        <p:nvSpPr>
          <p:cNvPr id="77827" name="Rectangle 3"/>
          <p:cNvSpPr>
            <a:spLocks noChangeArrowheads="1"/>
          </p:cNvSpPr>
          <p:nvPr/>
        </p:nvSpPr>
        <p:spPr bwMode="auto">
          <a:xfrm>
            <a:off x="-134938" y="3532188"/>
            <a:ext cx="1098551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/>
            <a:r>
              <a:rPr lang="cs-CZ" sz="1400" i="1">
                <a:cs typeface="Times New Roman" pitchFamily="18" charset="0"/>
              </a:rPr>
              <a:t>	</a:t>
            </a:r>
            <a:endParaRPr lang="cs-CZ"/>
          </a:p>
        </p:txBody>
      </p:sp>
      <p:sp>
        <p:nvSpPr>
          <p:cNvPr id="77828" name="Rectangle 4"/>
          <p:cNvSpPr>
            <a:spLocks noChangeArrowheads="1"/>
          </p:cNvSpPr>
          <p:nvPr/>
        </p:nvSpPr>
        <p:spPr bwMode="auto">
          <a:xfrm>
            <a:off x="-134938" y="3556000"/>
            <a:ext cx="1098551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/>
            <a:r>
              <a:rPr lang="cs-CZ" sz="1400" i="1">
                <a:cs typeface="Times New Roman" pitchFamily="18" charset="0"/>
              </a:rPr>
              <a:t>	</a:t>
            </a:r>
            <a:endParaRPr lang="cs-CZ"/>
          </a:p>
        </p:txBody>
      </p:sp>
      <p:sp>
        <p:nvSpPr>
          <p:cNvPr id="77835" name="Rectangle 11"/>
          <p:cNvSpPr>
            <a:spLocks noChangeArrowheads="1"/>
          </p:cNvSpPr>
          <p:nvPr/>
        </p:nvSpPr>
        <p:spPr bwMode="auto">
          <a:xfrm>
            <a:off x="0" y="3436938"/>
            <a:ext cx="10985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/>
            <a:r>
              <a:rPr lang="cs-CZ" sz="1400" i="1">
                <a:cs typeface="Times New Roman" pitchFamily="18" charset="0"/>
              </a:rPr>
              <a:t>	</a:t>
            </a:r>
            <a:endParaRPr lang="cs-CZ"/>
          </a:p>
        </p:txBody>
      </p:sp>
      <p:sp>
        <p:nvSpPr>
          <p:cNvPr id="77836" name="Rectangle 12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7837" name="Rectangle 13"/>
          <p:cNvSpPr>
            <a:spLocks noChangeArrowheads="1"/>
          </p:cNvSpPr>
          <p:nvPr/>
        </p:nvSpPr>
        <p:spPr bwMode="auto">
          <a:xfrm>
            <a:off x="0" y="3276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7840" name="Rectangle 16"/>
          <p:cNvSpPr>
            <a:spLocks noChangeArrowheads="1"/>
          </p:cNvSpPr>
          <p:nvPr/>
        </p:nvSpPr>
        <p:spPr bwMode="auto">
          <a:xfrm>
            <a:off x="857224" y="2143116"/>
            <a:ext cx="7059612" cy="265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cs-CZ" sz="2800" b="1" dirty="0">
                <a:solidFill>
                  <a:srgbClr val="000000"/>
                </a:solidFill>
                <a:latin typeface="Times New Roman" pitchFamily="18" charset="0"/>
              </a:rPr>
              <a:t>maximalizovat</a:t>
            </a:r>
          </a:p>
          <a:p>
            <a:r>
              <a:rPr lang="cs-CZ" sz="2800" b="1" dirty="0">
                <a:solidFill>
                  <a:srgbClr val="000000"/>
                </a:solidFill>
                <a:latin typeface="Times New Roman" pitchFamily="18" charset="0"/>
              </a:rPr>
              <a:t>	</a:t>
            </a:r>
            <a:r>
              <a:rPr lang="cs-CZ" sz="2800" b="1" i="1" dirty="0">
                <a:solidFill>
                  <a:srgbClr val="000000"/>
                </a:solidFill>
                <a:latin typeface="Times New Roman" pitchFamily="18" charset="0"/>
              </a:rPr>
              <a:t>z</a:t>
            </a:r>
            <a:r>
              <a:rPr lang="cs-CZ" sz="2800" b="1" dirty="0">
                <a:solidFill>
                  <a:srgbClr val="000000"/>
                </a:solidFill>
                <a:latin typeface="Times New Roman" pitchFamily="18" charset="0"/>
              </a:rPr>
              <a:t> = min(5</a:t>
            </a:r>
            <a:r>
              <a:rPr lang="cs-CZ" sz="2800" b="1" i="1" dirty="0">
                <a:solidFill>
                  <a:srgbClr val="000000"/>
                </a:solidFill>
                <a:latin typeface="Times New Roman" pitchFamily="18" charset="0"/>
              </a:rPr>
              <a:t>x</a:t>
            </a:r>
            <a:r>
              <a:rPr lang="cs-CZ" sz="2800" b="1" dirty="0">
                <a:solidFill>
                  <a:srgbClr val="000000"/>
                </a:solidFill>
                <a:latin typeface="Times New Roman" pitchFamily="18" charset="0"/>
              </a:rPr>
              <a:t>1 </a:t>
            </a:r>
            <a:r>
              <a:rPr lang="de-DE" sz="2800" b="1" dirty="0">
                <a:solidFill>
                  <a:srgbClr val="000000"/>
                </a:solidFill>
                <a:latin typeface="Times New Roman" pitchFamily="18" charset="0"/>
              </a:rPr>
              <a:t>+ 2</a:t>
            </a:r>
            <a:r>
              <a:rPr lang="de-DE" sz="2800" b="1" i="1" dirty="0">
                <a:solidFill>
                  <a:srgbClr val="000000"/>
                </a:solidFill>
                <a:latin typeface="Times New Roman" pitchFamily="18" charset="0"/>
              </a:rPr>
              <a:t>x</a:t>
            </a:r>
            <a:r>
              <a:rPr lang="cs-CZ" sz="2800" b="1" dirty="0">
                <a:solidFill>
                  <a:srgbClr val="000000"/>
                </a:solidFill>
                <a:latin typeface="Times New Roman" pitchFamily="18" charset="0"/>
              </a:rPr>
              <a:t>2</a:t>
            </a:r>
            <a:r>
              <a:rPr lang="de-DE" sz="2800" b="1" dirty="0">
                <a:solidFill>
                  <a:srgbClr val="000000"/>
                </a:solidFill>
                <a:latin typeface="Times New Roman" pitchFamily="18" charset="0"/>
              </a:rPr>
              <a:t>, </a:t>
            </a:r>
            <a:r>
              <a:rPr lang="cs-CZ" sz="2800" b="1" dirty="0">
                <a:solidFill>
                  <a:srgbClr val="000000"/>
                </a:solidFill>
                <a:latin typeface="Times New Roman" pitchFamily="18" charset="0"/>
              </a:rPr>
              <a:t>3</a:t>
            </a:r>
            <a:r>
              <a:rPr lang="cs-CZ" sz="2800" b="1" i="1" dirty="0">
                <a:solidFill>
                  <a:srgbClr val="000000"/>
                </a:solidFill>
                <a:latin typeface="Times New Roman" pitchFamily="18" charset="0"/>
              </a:rPr>
              <a:t>x</a:t>
            </a:r>
            <a:r>
              <a:rPr lang="cs-CZ" sz="2800" b="1" dirty="0">
                <a:solidFill>
                  <a:srgbClr val="000000"/>
                </a:solidFill>
                <a:latin typeface="Times New Roman" pitchFamily="18" charset="0"/>
              </a:rPr>
              <a:t>1 </a:t>
            </a:r>
            <a:r>
              <a:rPr lang="de-DE" sz="2800" b="1" dirty="0">
                <a:solidFill>
                  <a:srgbClr val="000000"/>
                </a:solidFill>
                <a:latin typeface="Times New Roman" pitchFamily="18" charset="0"/>
              </a:rPr>
              <a:t>+ 6</a:t>
            </a:r>
            <a:r>
              <a:rPr lang="de-DE" sz="2800" b="1" i="1" dirty="0">
                <a:solidFill>
                  <a:srgbClr val="000000"/>
                </a:solidFill>
                <a:latin typeface="Times New Roman" pitchFamily="18" charset="0"/>
              </a:rPr>
              <a:t>x</a:t>
            </a:r>
            <a:r>
              <a:rPr lang="cs-CZ" sz="2800" b="1" dirty="0">
                <a:solidFill>
                  <a:srgbClr val="000000"/>
                </a:solidFill>
                <a:latin typeface="Times New Roman" pitchFamily="18" charset="0"/>
              </a:rPr>
              <a:t>2</a:t>
            </a:r>
            <a:r>
              <a:rPr lang="de-DE" sz="2800" b="1" dirty="0">
                <a:solidFill>
                  <a:srgbClr val="000000"/>
                </a:solidFill>
                <a:latin typeface="Times New Roman" pitchFamily="18" charset="0"/>
              </a:rPr>
              <a:t>, </a:t>
            </a:r>
            <a:r>
              <a:rPr lang="cs-CZ" sz="2800" b="1" i="1" dirty="0">
                <a:solidFill>
                  <a:srgbClr val="000000"/>
                </a:solidFill>
                <a:latin typeface="Times New Roman" pitchFamily="18" charset="0"/>
              </a:rPr>
              <a:t>x</a:t>
            </a:r>
            <a:r>
              <a:rPr lang="cs-CZ" sz="2800" b="1" dirty="0">
                <a:solidFill>
                  <a:srgbClr val="000000"/>
                </a:solidFill>
                <a:latin typeface="Times New Roman" pitchFamily="18" charset="0"/>
              </a:rPr>
              <a:t>1 </a:t>
            </a:r>
            <a:r>
              <a:rPr lang="de-DE" sz="2800" b="1" dirty="0">
                <a:solidFill>
                  <a:srgbClr val="000000"/>
                </a:solidFill>
                <a:latin typeface="Times New Roman" pitchFamily="18" charset="0"/>
              </a:rPr>
              <a:t>+ 8</a:t>
            </a:r>
            <a:r>
              <a:rPr lang="de-DE" sz="2800" b="1" i="1" dirty="0">
                <a:solidFill>
                  <a:srgbClr val="000000"/>
                </a:solidFill>
                <a:latin typeface="Times New Roman" pitchFamily="18" charset="0"/>
              </a:rPr>
              <a:t>x</a:t>
            </a:r>
            <a:r>
              <a:rPr lang="cs-CZ" sz="2800" b="1" dirty="0">
                <a:solidFill>
                  <a:srgbClr val="000000"/>
                </a:solidFill>
                <a:latin typeface="Times New Roman" pitchFamily="18" charset="0"/>
              </a:rPr>
              <a:t>2</a:t>
            </a:r>
            <a:r>
              <a:rPr lang="de-DE" sz="2800" b="1" dirty="0">
                <a:solidFill>
                  <a:srgbClr val="000000"/>
                </a:solidFill>
                <a:latin typeface="Times New Roman" pitchFamily="18" charset="0"/>
              </a:rPr>
              <a:t>),</a:t>
            </a:r>
            <a:endParaRPr lang="cs-CZ" sz="2800" b="1" dirty="0">
              <a:solidFill>
                <a:srgbClr val="000000"/>
              </a:solidFill>
              <a:latin typeface="Times New Roman" pitchFamily="18" charset="0"/>
            </a:endParaRPr>
          </a:p>
          <a:p>
            <a:r>
              <a:rPr lang="cs-CZ" sz="2800" b="1" dirty="0">
                <a:solidFill>
                  <a:srgbClr val="000000"/>
                </a:solidFill>
                <a:latin typeface="Times New Roman" pitchFamily="18" charset="0"/>
              </a:rPr>
              <a:t>za podmínek </a:t>
            </a:r>
          </a:p>
          <a:p>
            <a:r>
              <a:rPr lang="cs-CZ" sz="2800" b="1" dirty="0">
                <a:solidFill>
                  <a:srgbClr val="000000"/>
                </a:solidFill>
                <a:latin typeface="Times New Roman" pitchFamily="18" charset="0"/>
              </a:rPr>
              <a:t>	2</a:t>
            </a:r>
            <a:r>
              <a:rPr lang="cs-CZ" sz="2800" b="1" i="1" dirty="0">
                <a:solidFill>
                  <a:srgbClr val="000000"/>
                </a:solidFill>
                <a:latin typeface="Times New Roman" pitchFamily="18" charset="0"/>
              </a:rPr>
              <a:t>x</a:t>
            </a:r>
            <a:r>
              <a:rPr lang="cs-CZ" sz="2800" b="1" dirty="0">
                <a:solidFill>
                  <a:srgbClr val="000000"/>
                </a:solidFill>
                <a:latin typeface="Times New Roman" pitchFamily="18" charset="0"/>
              </a:rPr>
              <a:t>1 +   </a:t>
            </a:r>
            <a:r>
              <a:rPr lang="cs-CZ" sz="2800" b="1" i="1" dirty="0">
                <a:solidFill>
                  <a:srgbClr val="000000"/>
                </a:solidFill>
                <a:latin typeface="Times New Roman" pitchFamily="18" charset="0"/>
              </a:rPr>
              <a:t>x</a:t>
            </a:r>
            <a:r>
              <a:rPr lang="cs-CZ" sz="2800" b="1" dirty="0">
                <a:solidFill>
                  <a:srgbClr val="000000"/>
                </a:solidFill>
                <a:latin typeface="Times New Roman" pitchFamily="18" charset="0"/>
              </a:rPr>
              <a:t>2 ≤ 40,</a:t>
            </a:r>
          </a:p>
          <a:p>
            <a:r>
              <a:rPr lang="cs-CZ" sz="2800" b="1" dirty="0">
                <a:solidFill>
                  <a:srgbClr val="000000"/>
                </a:solidFill>
                <a:latin typeface="Times New Roman" pitchFamily="18" charset="0"/>
              </a:rPr>
              <a:t>	2</a:t>
            </a:r>
            <a:r>
              <a:rPr lang="cs-CZ" sz="2800" b="1" i="1" dirty="0">
                <a:solidFill>
                  <a:srgbClr val="000000"/>
                </a:solidFill>
                <a:latin typeface="Times New Roman" pitchFamily="18" charset="0"/>
              </a:rPr>
              <a:t>x</a:t>
            </a:r>
            <a:r>
              <a:rPr lang="cs-CZ" sz="2800" b="1" dirty="0">
                <a:solidFill>
                  <a:srgbClr val="000000"/>
                </a:solidFill>
                <a:latin typeface="Times New Roman" pitchFamily="18" charset="0"/>
              </a:rPr>
              <a:t>1 + 3</a:t>
            </a:r>
            <a:r>
              <a:rPr lang="cs-CZ" sz="2800" b="1" i="1" dirty="0">
                <a:solidFill>
                  <a:srgbClr val="000000"/>
                </a:solidFill>
                <a:latin typeface="Times New Roman" pitchFamily="18" charset="0"/>
              </a:rPr>
              <a:t>x</a:t>
            </a:r>
            <a:r>
              <a:rPr lang="cs-CZ" sz="2800" b="1" dirty="0">
                <a:solidFill>
                  <a:srgbClr val="000000"/>
                </a:solidFill>
                <a:latin typeface="Times New Roman" pitchFamily="18" charset="0"/>
              </a:rPr>
              <a:t>2 ≤ 90,</a:t>
            </a:r>
          </a:p>
          <a:p>
            <a:r>
              <a:rPr lang="cs-CZ" sz="2800" b="1" dirty="0">
                <a:solidFill>
                  <a:srgbClr val="000000"/>
                </a:solidFill>
                <a:latin typeface="Times New Roman" pitchFamily="18" charset="0"/>
              </a:rPr>
              <a:t>	  </a:t>
            </a:r>
            <a:r>
              <a:rPr lang="cs-CZ" sz="2800" b="1" i="1" dirty="0">
                <a:solidFill>
                  <a:srgbClr val="000000"/>
                </a:solidFill>
                <a:latin typeface="Times New Roman" pitchFamily="18" charset="0"/>
              </a:rPr>
              <a:t>x</a:t>
            </a:r>
            <a:r>
              <a:rPr lang="cs-CZ" sz="2800" b="1" dirty="0">
                <a:solidFill>
                  <a:srgbClr val="000000"/>
                </a:solidFill>
                <a:latin typeface="Times New Roman" pitchFamily="18" charset="0"/>
              </a:rPr>
              <a:t>1 ≥ 0, </a:t>
            </a:r>
            <a:r>
              <a:rPr lang="cs-CZ" sz="2800" b="1" i="1" dirty="0">
                <a:solidFill>
                  <a:srgbClr val="000000"/>
                </a:solidFill>
                <a:latin typeface="Times New Roman" pitchFamily="18" charset="0"/>
              </a:rPr>
              <a:t>x</a:t>
            </a:r>
            <a:r>
              <a:rPr lang="cs-CZ" sz="2800" b="1" dirty="0">
                <a:solidFill>
                  <a:srgbClr val="000000"/>
                </a:solidFill>
                <a:latin typeface="Times New Roman" pitchFamily="18" charset="0"/>
              </a:rPr>
              <a:t>2 ≥ 0.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500042"/>
            <a:ext cx="8229600" cy="1143000"/>
          </a:xfrm>
          <a:noFill/>
        </p:spPr>
        <p:txBody>
          <a:bodyPr/>
          <a:lstStyle/>
          <a:p>
            <a:r>
              <a:rPr lang="en-US" sz="4800" dirty="0" err="1">
                <a:solidFill>
                  <a:schemeClr val="accent1"/>
                </a:solidFill>
              </a:rPr>
              <a:t>Princip</a:t>
            </a:r>
            <a:r>
              <a:rPr lang="en-US" sz="4800" dirty="0">
                <a:solidFill>
                  <a:schemeClr val="accent1"/>
                </a:solidFill>
              </a:rPr>
              <a:t> m</a:t>
            </a:r>
            <a:r>
              <a:rPr lang="cs-CZ" sz="4800" dirty="0" err="1">
                <a:solidFill>
                  <a:schemeClr val="accent1"/>
                </a:solidFill>
              </a:rPr>
              <a:t>aximinu</a:t>
            </a:r>
            <a:r>
              <a:rPr lang="cs-CZ" sz="4800" dirty="0">
                <a:solidFill>
                  <a:schemeClr val="accent1"/>
                </a:solidFill>
              </a:rPr>
              <a:t> / příklad</a:t>
            </a:r>
            <a:endParaRPr lang="cs-CZ" sz="3600" dirty="0">
              <a:solidFill>
                <a:schemeClr val="accent1"/>
              </a:solidFill>
            </a:endParaRPr>
          </a:p>
        </p:txBody>
      </p:sp>
      <p:sp>
        <p:nvSpPr>
          <p:cNvPr id="78851" name="Rectangle 3"/>
          <p:cNvSpPr>
            <a:spLocks noChangeArrowheads="1"/>
          </p:cNvSpPr>
          <p:nvPr/>
        </p:nvSpPr>
        <p:spPr bwMode="auto">
          <a:xfrm>
            <a:off x="-134938" y="3532188"/>
            <a:ext cx="1098551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/>
            <a:r>
              <a:rPr lang="cs-CZ" sz="1400" i="1">
                <a:cs typeface="Times New Roman" pitchFamily="18" charset="0"/>
              </a:rPr>
              <a:t>	</a:t>
            </a:r>
            <a:endParaRPr lang="cs-CZ"/>
          </a:p>
        </p:txBody>
      </p:sp>
      <p:sp>
        <p:nvSpPr>
          <p:cNvPr id="78852" name="Rectangle 4"/>
          <p:cNvSpPr>
            <a:spLocks noChangeArrowheads="1"/>
          </p:cNvSpPr>
          <p:nvPr/>
        </p:nvSpPr>
        <p:spPr bwMode="auto">
          <a:xfrm>
            <a:off x="-134938" y="3556000"/>
            <a:ext cx="1098551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/>
            <a:r>
              <a:rPr lang="cs-CZ" sz="1400" i="1">
                <a:cs typeface="Times New Roman" pitchFamily="18" charset="0"/>
              </a:rPr>
              <a:t>	</a:t>
            </a:r>
            <a:endParaRPr lang="cs-CZ"/>
          </a:p>
        </p:txBody>
      </p:sp>
      <p:sp>
        <p:nvSpPr>
          <p:cNvPr id="78855" name="Rectangle 7"/>
          <p:cNvSpPr>
            <a:spLocks noChangeArrowheads="1"/>
          </p:cNvSpPr>
          <p:nvPr/>
        </p:nvSpPr>
        <p:spPr bwMode="auto">
          <a:xfrm>
            <a:off x="0" y="3436938"/>
            <a:ext cx="10985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/>
            <a:r>
              <a:rPr lang="cs-CZ" sz="1400" i="1">
                <a:cs typeface="Times New Roman" pitchFamily="18" charset="0"/>
              </a:rPr>
              <a:t>	</a:t>
            </a:r>
            <a:endParaRPr lang="cs-CZ"/>
          </a:p>
        </p:txBody>
      </p:sp>
      <p:sp>
        <p:nvSpPr>
          <p:cNvPr id="78856" name="Rectangle 8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8857" name="Rectangle 9"/>
          <p:cNvSpPr>
            <a:spLocks noChangeArrowheads="1"/>
          </p:cNvSpPr>
          <p:nvPr/>
        </p:nvSpPr>
        <p:spPr bwMode="auto">
          <a:xfrm>
            <a:off x="0" y="3276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8859" name="Rectangle 11"/>
          <p:cNvSpPr>
            <a:spLocks noChangeArrowheads="1"/>
          </p:cNvSpPr>
          <p:nvPr/>
        </p:nvSpPr>
        <p:spPr bwMode="auto">
          <a:xfrm>
            <a:off x="500034" y="1928802"/>
            <a:ext cx="3841750" cy="393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cs-CZ" sz="2800" b="1" dirty="0">
                <a:solidFill>
                  <a:srgbClr val="000000"/>
                </a:solidFill>
                <a:latin typeface="Times New Roman" pitchFamily="18" charset="0"/>
              </a:rPr>
              <a:t>maximalizovat</a:t>
            </a:r>
          </a:p>
          <a:p>
            <a:r>
              <a:rPr lang="cs-CZ" sz="2800" b="1" dirty="0">
                <a:solidFill>
                  <a:srgbClr val="000000"/>
                </a:solidFill>
                <a:latin typeface="Times New Roman" pitchFamily="18" charset="0"/>
              </a:rPr>
              <a:t>	</a:t>
            </a:r>
            <a:r>
              <a:rPr lang="cs-CZ" sz="2800" b="1" i="1" dirty="0">
                <a:solidFill>
                  <a:srgbClr val="000000"/>
                </a:solidFill>
                <a:latin typeface="Times New Roman" pitchFamily="18" charset="0"/>
              </a:rPr>
              <a:t>D</a:t>
            </a:r>
            <a:r>
              <a:rPr lang="cs-CZ" sz="2800" b="1" dirty="0">
                <a:solidFill>
                  <a:srgbClr val="000000"/>
                </a:solidFill>
                <a:latin typeface="Times New Roman" pitchFamily="18" charset="0"/>
              </a:rPr>
              <a:t>,</a:t>
            </a:r>
          </a:p>
          <a:p>
            <a:r>
              <a:rPr lang="cs-CZ" sz="2800" b="1" dirty="0">
                <a:solidFill>
                  <a:srgbClr val="000000"/>
                </a:solidFill>
                <a:latin typeface="Times New Roman" pitchFamily="18" charset="0"/>
              </a:rPr>
              <a:t>za podmínek </a:t>
            </a:r>
          </a:p>
          <a:p>
            <a:r>
              <a:rPr lang="cs-CZ" sz="2800" b="1" dirty="0">
                <a:solidFill>
                  <a:srgbClr val="000000"/>
                </a:solidFill>
                <a:latin typeface="Times New Roman" pitchFamily="18" charset="0"/>
              </a:rPr>
              <a:t>	2</a:t>
            </a:r>
            <a:r>
              <a:rPr lang="cs-CZ" sz="2800" b="1" i="1" dirty="0">
                <a:solidFill>
                  <a:srgbClr val="000000"/>
                </a:solidFill>
                <a:latin typeface="Times New Roman" pitchFamily="18" charset="0"/>
              </a:rPr>
              <a:t>x</a:t>
            </a:r>
            <a:r>
              <a:rPr lang="cs-CZ" sz="2800" b="1" dirty="0">
                <a:solidFill>
                  <a:srgbClr val="000000"/>
                </a:solidFill>
                <a:latin typeface="Times New Roman" pitchFamily="18" charset="0"/>
              </a:rPr>
              <a:t>1 +   </a:t>
            </a:r>
            <a:r>
              <a:rPr lang="cs-CZ" sz="2800" b="1" i="1" dirty="0">
                <a:solidFill>
                  <a:srgbClr val="000000"/>
                </a:solidFill>
                <a:latin typeface="Times New Roman" pitchFamily="18" charset="0"/>
              </a:rPr>
              <a:t>x</a:t>
            </a:r>
            <a:r>
              <a:rPr lang="cs-CZ" sz="2800" b="1" dirty="0">
                <a:solidFill>
                  <a:srgbClr val="000000"/>
                </a:solidFill>
                <a:latin typeface="Times New Roman" pitchFamily="18" charset="0"/>
              </a:rPr>
              <a:t>2 ≤ 40,</a:t>
            </a:r>
          </a:p>
          <a:p>
            <a:r>
              <a:rPr lang="cs-CZ" sz="2800" b="1" dirty="0">
                <a:solidFill>
                  <a:srgbClr val="000000"/>
                </a:solidFill>
                <a:latin typeface="Times New Roman" pitchFamily="18" charset="0"/>
              </a:rPr>
              <a:t>	2</a:t>
            </a:r>
            <a:r>
              <a:rPr lang="cs-CZ" sz="2800" b="1" i="1" dirty="0">
                <a:solidFill>
                  <a:srgbClr val="000000"/>
                </a:solidFill>
                <a:latin typeface="Times New Roman" pitchFamily="18" charset="0"/>
              </a:rPr>
              <a:t>x</a:t>
            </a:r>
            <a:r>
              <a:rPr lang="cs-CZ" sz="2800" b="1" dirty="0">
                <a:solidFill>
                  <a:srgbClr val="000000"/>
                </a:solidFill>
                <a:latin typeface="Times New Roman" pitchFamily="18" charset="0"/>
              </a:rPr>
              <a:t>1 + 3</a:t>
            </a:r>
            <a:r>
              <a:rPr lang="cs-CZ" sz="2800" b="1" i="1" dirty="0">
                <a:solidFill>
                  <a:srgbClr val="000000"/>
                </a:solidFill>
                <a:latin typeface="Times New Roman" pitchFamily="18" charset="0"/>
              </a:rPr>
              <a:t>x</a:t>
            </a:r>
            <a:r>
              <a:rPr lang="cs-CZ" sz="2800" b="1" dirty="0">
                <a:solidFill>
                  <a:srgbClr val="000000"/>
                </a:solidFill>
                <a:latin typeface="Times New Roman" pitchFamily="18" charset="0"/>
              </a:rPr>
              <a:t>2 ≤ 90,</a:t>
            </a:r>
          </a:p>
          <a:p>
            <a:r>
              <a:rPr lang="cs-CZ" sz="2800" b="1" dirty="0">
                <a:solidFill>
                  <a:srgbClr val="000000"/>
                </a:solidFill>
                <a:latin typeface="Times New Roman" pitchFamily="18" charset="0"/>
              </a:rPr>
              <a:t>	5</a:t>
            </a:r>
            <a:r>
              <a:rPr lang="cs-CZ" sz="2800" b="1" i="1" dirty="0">
                <a:solidFill>
                  <a:srgbClr val="000000"/>
                </a:solidFill>
                <a:latin typeface="Times New Roman" pitchFamily="18" charset="0"/>
              </a:rPr>
              <a:t>x</a:t>
            </a:r>
            <a:r>
              <a:rPr lang="cs-CZ" sz="2800" b="1" dirty="0">
                <a:solidFill>
                  <a:srgbClr val="000000"/>
                </a:solidFill>
                <a:latin typeface="Times New Roman" pitchFamily="18" charset="0"/>
              </a:rPr>
              <a:t>1 + 2</a:t>
            </a:r>
            <a:r>
              <a:rPr lang="cs-CZ" sz="2800" b="1" i="1" dirty="0">
                <a:solidFill>
                  <a:srgbClr val="000000"/>
                </a:solidFill>
                <a:latin typeface="Times New Roman" pitchFamily="18" charset="0"/>
              </a:rPr>
              <a:t>x</a:t>
            </a:r>
            <a:r>
              <a:rPr lang="cs-CZ" sz="2800" b="1" dirty="0">
                <a:solidFill>
                  <a:srgbClr val="000000"/>
                </a:solidFill>
                <a:latin typeface="Times New Roman" pitchFamily="18" charset="0"/>
              </a:rPr>
              <a:t>2 ≥ </a:t>
            </a:r>
            <a:r>
              <a:rPr lang="cs-CZ" sz="2800" b="1" i="1" dirty="0">
                <a:solidFill>
                  <a:srgbClr val="000000"/>
                </a:solidFill>
                <a:latin typeface="Times New Roman" pitchFamily="18" charset="0"/>
              </a:rPr>
              <a:t>D</a:t>
            </a:r>
            <a:r>
              <a:rPr lang="cs-CZ" sz="2800" b="1" dirty="0">
                <a:solidFill>
                  <a:srgbClr val="000000"/>
                </a:solidFill>
                <a:latin typeface="Times New Roman" pitchFamily="18" charset="0"/>
              </a:rPr>
              <a:t>,	</a:t>
            </a:r>
          </a:p>
          <a:p>
            <a:r>
              <a:rPr lang="cs-CZ" sz="2800" b="1" dirty="0">
                <a:solidFill>
                  <a:srgbClr val="000000"/>
                </a:solidFill>
                <a:latin typeface="Times New Roman" pitchFamily="18" charset="0"/>
              </a:rPr>
              <a:t>	3</a:t>
            </a:r>
            <a:r>
              <a:rPr lang="cs-CZ" sz="2800" b="1" i="1" dirty="0">
                <a:solidFill>
                  <a:srgbClr val="000000"/>
                </a:solidFill>
                <a:latin typeface="Times New Roman" pitchFamily="18" charset="0"/>
              </a:rPr>
              <a:t>x</a:t>
            </a:r>
            <a:r>
              <a:rPr lang="cs-CZ" sz="2800" b="1" dirty="0">
                <a:solidFill>
                  <a:srgbClr val="000000"/>
                </a:solidFill>
                <a:latin typeface="Times New Roman" pitchFamily="18" charset="0"/>
              </a:rPr>
              <a:t>1 + 6</a:t>
            </a:r>
            <a:r>
              <a:rPr lang="cs-CZ" sz="2800" b="1" i="1" dirty="0">
                <a:solidFill>
                  <a:srgbClr val="000000"/>
                </a:solidFill>
                <a:latin typeface="Times New Roman" pitchFamily="18" charset="0"/>
              </a:rPr>
              <a:t>x</a:t>
            </a:r>
            <a:r>
              <a:rPr lang="cs-CZ" sz="2800" b="1" dirty="0">
                <a:solidFill>
                  <a:srgbClr val="000000"/>
                </a:solidFill>
                <a:latin typeface="Times New Roman" pitchFamily="18" charset="0"/>
              </a:rPr>
              <a:t>2 ≥ </a:t>
            </a:r>
            <a:r>
              <a:rPr lang="cs-CZ" sz="2800" b="1" i="1" dirty="0">
                <a:solidFill>
                  <a:srgbClr val="000000"/>
                </a:solidFill>
                <a:latin typeface="Times New Roman" pitchFamily="18" charset="0"/>
              </a:rPr>
              <a:t>D</a:t>
            </a:r>
            <a:r>
              <a:rPr lang="cs-CZ" sz="2800" b="1" dirty="0">
                <a:solidFill>
                  <a:srgbClr val="000000"/>
                </a:solidFill>
                <a:latin typeface="Times New Roman" pitchFamily="18" charset="0"/>
              </a:rPr>
              <a:t>,</a:t>
            </a:r>
          </a:p>
          <a:p>
            <a:r>
              <a:rPr lang="cs-CZ" sz="2800" b="1" dirty="0">
                <a:solidFill>
                  <a:srgbClr val="000000"/>
                </a:solidFill>
                <a:latin typeface="Times New Roman" pitchFamily="18" charset="0"/>
              </a:rPr>
              <a:t>	  </a:t>
            </a:r>
            <a:r>
              <a:rPr lang="cs-CZ" sz="2800" b="1" i="1" dirty="0">
                <a:solidFill>
                  <a:srgbClr val="000000"/>
                </a:solidFill>
                <a:latin typeface="Times New Roman" pitchFamily="18" charset="0"/>
              </a:rPr>
              <a:t>x</a:t>
            </a:r>
            <a:r>
              <a:rPr lang="cs-CZ" sz="2800" b="1" dirty="0">
                <a:solidFill>
                  <a:srgbClr val="000000"/>
                </a:solidFill>
                <a:latin typeface="Times New Roman" pitchFamily="18" charset="0"/>
              </a:rPr>
              <a:t>1 + 8</a:t>
            </a:r>
            <a:r>
              <a:rPr lang="cs-CZ" sz="2800" b="1" i="1" dirty="0">
                <a:solidFill>
                  <a:srgbClr val="000000"/>
                </a:solidFill>
                <a:latin typeface="Times New Roman" pitchFamily="18" charset="0"/>
              </a:rPr>
              <a:t>x</a:t>
            </a:r>
            <a:r>
              <a:rPr lang="cs-CZ" sz="2800" b="1" dirty="0">
                <a:solidFill>
                  <a:srgbClr val="000000"/>
                </a:solidFill>
                <a:latin typeface="Times New Roman" pitchFamily="18" charset="0"/>
              </a:rPr>
              <a:t>2 ≥ </a:t>
            </a:r>
            <a:r>
              <a:rPr lang="cs-CZ" sz="2800" b="1" i="1" dirty="0">
                <a:solidFill>
                  <a:srgbClr val="000000"/>
                </a:solidFill>
                <a:latin typeface="Times New Roman" pitchFamily="18" charset="0"/>
              </a:rPr>
              <a:t>D</a:t>
            </a:r>
            <a:r>
              <a:rPr lang="cs-CZ" sz="2800" b="1" dirty="0">
                <a:solidFill>
                  <a:srgbClr val="000000"/>
                </a:solidFill>
                <a:latin typeface="Times New Roman" pitchFamily="18" charset="0"/>
              </a:rPr>
              <a:t>,</a:t>
            </a:r>
          </a:p>
          <a:p>
            <a:r>
              <a:rPr lang="cs-CZ" sz="2800" b="1" dirty="0">
                <a:solidFill>
                  <a:srgbClr val="000000"/>
                </a:solidFill>
                <a:latin typeface="Times New Roman" pitchFamily="18" charset="0"/>
              </a:rPr>
              <a:t>	  </a:t>
            </a:r>
            <a:r>
              <a:rPr lang="cs-CZ" sz="2800" b="1" i="1" dirty="0">
                <a:solidFill>
                  <a:srgbClr val="000000"/>
                </a:solidFill>
                <a:latin typeface="Times New Roman" pitchFamily="18" charset="0"/>
              </a:rPr>
              <a:t>x</a:t>
            </a:r>
            <a:r>
              <a:rPr lang="cs-CZ" sz="2800" b="1" dirty="0">
                <a:solidFill>
                  <a:srgbClr val="000000"/>
                </a:solidFill>
                <a:latin typeface="Times New Roman" pitchFamily="18" charset="0"/>
              </a:rPr>
              <a:t>1 ≥ 0, </a:t>
            </a:r>
            <a:r>
              <a:rPr lang="cs-CZ" sz="2800" b="1" i="1" dirty="0">
                <a:solidFill>
                  <a:srgbClr val="000000"/>
                </a:solidFill>
                <a:latin typeface="Times New Roman" pitchFamily="18" charset="0"/>
              </a:rPr>
              <a:t>x</a:t>
            </a:r>
            <a:r>
              <a:rPr lang="cs-CZ" sz="2800" b="1" dirty="0">
                <a:solidFill>
                  <a:srgbClr val="000000"/>
                </a:solidFill>
                <a:latin typeface="Times New Roman" pitchFamily="18" charset="0"/>
              </a:rPr>
              <a:t>2 ≥ 0.</a:t>
            </a:r>
          </a:p>
        </p:txBody>
      </p:sp>
      <p:sp>
        <p:nvSpPr>
          <p:cNvPr id="78860" name="Rectangle 12"/>
          <p:cNvSpPr>
            <a:spLocks noChangeArrowheads="1"/>
          </p:cNvSpPr>
          <p:nvPr/>
        </p:nvSpPr>
        <p:spPr bwMode="auto">
          <a:xfrm>
            <a:off x="4572000" y="5157788"/>
            <a:ext cx="38036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cs-CZ" sz="2800" b="1">
                <a:solidFill>
                  <a:srgbClr val="000000"/>
                </a:solidFill>
                <a:latin typeface="Times New Roman" pitchFamily="18" charset="0"/>
              </a:rPr>
              <a:t>x</a:t>
            </a:r>
            <a:r>
              <a:rPr lang="cs-CZ" sz="2800" b="1" baseline="30000">
                <a:solidFill>
                  <a:srgbClr val="000000"/>
                </a:solidFill>
                <a:latin typeface="Times New Roman" pitchFamily="18" charset="0"/>
              </a:rPr>
              <a:t>opt</a:t>
            </a:r>
            <a:r>
              <a:rPr lang="cs-CZ" sz="2800" b="1">
                <a:solidFill>
                  <a:srgbClr val="000000"/>
                </a:solidFill>
                <a:latin typeface="Times New Roman" pitchFamily="18" charset="0"/>
              </a:rPr>
              <a:t> = (15,10), </a:t>
            </a:r>
            <a:r>
              <a:rPr lang="cs-CZ" sz="2800" b="1" i="1">
                <a:solidFill>
                  <a:srgbClr val="000000"/>
                </a:solidFill>
                <a:latin typeface="Times New Roman" pitchFamily="18" charset="0"/>
              </a:rPr>
              <a:t>D</a:t>
            </a:r>
            <a:r>
              <a:rPr lang="cs-CZ" sz="2800" b="1" baseline="30000">
                <a:solidFill>
                  <a:srgbClr val="000000"/>
                </a:solidFill>
                <a:latin typeface="Times New Roman" pitchFamily="18" charset="0"/>
              </a:rPr>
              <a:t>opt</a:t>
            </a:r>
            <a:r>
              <a:rPr lang="cs-CZ" sz="2800" b="1">
                <a:solidFill>
                  <a:srgbClr val="000000"/>
                </a:solidFill>
                <a:latin typeface="Times New Roman" pitchFamily="18" charset="0"/>
              </a:rPr>
              <a:t> = 95</a:t>
            </a:r>
            <a:r>
              <a:rPr lang="cs-CZ" sz="2800">
                <a:solidFill>
                  <a:srgbClr val="000000"/>
                </a:solidFill>
                <a:latin typeface="Times New Roman" pitchFamily="18" charset="0"/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428604"/>
            <a:ext cx="8229600" cy="1143000"/>
          </a:xfrm>
          <a:noFill/>
        </p:spPr>
        <p:txBody>
          <a:bodyPr/>
          <a:lstStyle/>
          <a:p>
            <a:r>
              <a:rPr lang="cs-CZ" sz="4800" dirty="0">
                <a:solidFill>
                  <a:schemeClr val="accent1"/>
                </a:solidFill>
              </a:rPr>
              <a:t>Podíl dvou lineárních funkcí</a:t>
            </a:r>
            <a:endParaRPr lang="cs-CZ" sz="3600" dirty="0">
              <a:solidFill>
                <a:schemeClr val="accent1"/>
              </a:solidFill>
            </a:endParaRPr>
          </a:p>
        </p:txBody>
      </p:sp>
      <p:sp>
        <p:nvSpPr>
          <p:cNvPr id="79875" name="Rectangle 3"/>
          <p:cNvSpPr>
            <a:spLocks noChangeArrowheads="1"/>
          </p:cNvSpPr>
          <p:nvPr/>
        </p:nvSpPr>
        <p:spPr bwMode="auto">
          <a:xfrm>
            <a:off x="-134938" y="3532188"/>
            <a:ext cx="1098551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/>
            <a:r>
              <a:rPr lang="cs-CZ" sz="1400" i="1">
                <a:cs typeface="Times New Roman" pitchFamily="18" charset="0"/>
              </a:rPr>
              <a:t>	</a:t>
            </a:r>
            <a:endParaRPr lang="cs-CZ"/>
          </a:p>
        </p:txBody>
      </p:sp>
      <p:sp>
        <p:nvSpPr>
          <p:cNvPr id="79876" name="Rectangle 4"/>
          <p:cNvSpPr>
            <a:spLocks noChangeArrowheads="1"/>
          </p:cNvSpPr>
          <p:nvPr/>
        </p:nvSpPr>
        <p:spPr bwMode="auto">
          <a:xfrm>
            <a:off x="-134938" y="3556000"/>
            <a:ext cx="1098551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/>
            <a:r>
              <a:rPr lang="cs-CZ" sz="1400" i="1">
                <a:cs typeface="Times New Roman" pitchFamily="18" charset="0"/>
              </a:rPr>
              <a:t>	</a:t>
            </a:r>
            <a:endParaRPr lang="cs-CZ"/>
          </a:p>
        </p:txBody>
      </p:sp>
      <p:sp>
        <p:nvSpPr>
          <p:cNvPr id="79879" name="Rectangle 7"/>
          <p:cNvSpPr>
            <a:spLocks noChangeArrowheads="1"/>
          </p:cNvSpPr>
          <p:nvPr/>
        </p:nvSpPr>
        <p:spPr bwMode="auto">
          <a:xfrm>
            <a:off x="0" y="3436938"/>
            <a:ext cx="10985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/>
            <a:r>
              <a:rPr lang="cs-CZ" sz="1400" i="1">
                <a:cs typeface="Times New Roman" pitchFamily="18" charset="0"/>
              </a:rPr>
              <a:t>	</a:t>
            </a:r>
            <a:endParaRPr lang="cs-CZ"/>
          </a:p>
        </p:txBody>
      </p:sp>
      <p:sp>
        <p:nvSpPr>
          <p:cNvPr id="79880" name="Rectangle 8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9881" name="Rectangle 9"/>
          <p:cNvSpPr>
            <a:spLocks noChangeArrowheads="1"/>
          </p:cNvSpPr>
          <p:nvPr/>
        </p:nvSpPr>
        <p:spPr bwMode="auto">
          <a:xfrm>
            <a:off x="0" y="3276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9885" name="Rectangle 13"/>
          <p:cNvSpPr>
            <a:spLocks noChangeArrowheads="1"/>
          </p:cNvSpPr>
          <p:nvPr/>
        </p:nvSpPr>
        <p:spPr bwMode="auto">
          <a:xfrm>
            <a:off x="0" y="28908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79884" name="Object 12"/>
          <p:cNvGraphicFramePr>
            <a:graphicFrameLocks noChangeAspect="1"/>
          </p:cNvGraphicFramePr>
          <p:nvPr/>
        </p:nvGraphicFramePr>
        <p:xfrm>
          <a:off x="3419475" y="1773238"/>
          <a:ext cx="2232025" cy="1985962"/>
        </p:xfrm>
        <a:graphic>
          <a:graphicData uri="http://schemas.openxmlformats.org/presentationml/2006/ole">
            <p:oleObj spid="_x0000_s79884" name="Rovnice" r:id="rId3" imgW="1206500" imgH="1079500" progId="Equation.3">
              <p:embed/>
            </p:oleObj>
          </a:graphicData>
        </a:graphic>
      </p:graphicFrame>
      <p:sp>
        <p:nvSpPr>
          <p:cNvPr id="79888" name="Rectangle 16"/>
          <p:cNvSpPr>
            <a:spLocks noChangeArrowheads="1"/>
          </p:cNvSpPr>
          <p:nvPr/>
        </p:nvSpPr>
        <p:spPr bwMode="auto">
          <a:xfrm>
            <a:off x="1684338" y="2613025"/>
            <a:ext cx="10985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/>
            <a:r>
              <a:rPr lang="cs-CZ" sz="1400">
                <a:cs typeface="Times New Roman" pitchFamily="18" charset="0"/>
              </a:rPr>
              <a:t>	</a:t>
            </a:r>
            <a:endParaRPr lang="cs-CZ"/>
          </a:p>
        </p:txBody>
      </p:sp>
      <p:graphicFrame>
        <p:nvGraphicFramePr>
          <p:cNvPr id="79887" name="Object 15"/>
          <p:cNvGraphicFramePr>
            <a:graphicFrameLocks noChangeAspect="1"/>
          </p:cNvGraphicFramePr>
          <p:nvPr/>
        </p:nvGraphicFramePr>
        <p:xfrm>
          <a:off x="3419475" y="3716338"/>
          <a:ext cx="4897438" cy="962025"/>
        </p:xfrm>
        <a:graphic>
          <a:graphicData uri="http://schemas.openxmlformats.org/presentationml/2006/ole">
            <p:oleObj spid="_x0000_s79887" name="Rovnice" r:id="rId4" imgW="2768600" imgH="546100" progId="Equation.3">
              <p:embed/>
            </p:oleObj>
          </a:graphicData>
        </a:graphic>
      </p:graphicFrame>
      <p:graphicFrame>
        <p:nvGraphicFramePr>
          <p:cNvPr id="79886" name="Object 14"/>
          <p:cNvGraphicFramePr>
            <a:graphicFrameLocks noChangeAspect="1"/>
          </p:cNvGraphicFramePr>
          <p:nvPr/>
        </p:nvGraphicFramePr>
        <p:xfrm>
          <a:off x="3419475" y="4652963"/>
          <a:ext cx="4895850" cy="474662"/>
        </p:xfrm>
        <a:graphic>
          <a:graphicData uri="http://schemas.openxmlformats.org/presentationml/2006/ole">
            <p:oleObj spid="_x0000_s79886" name="Rovnice" r:id="rId5" imgW="2755900" imgH="266700" progId="Equation.3">
              <p:embed/>
            </p:oleObj>
          </a:graphicData>
        </a:graphic>
      </p:graphicFrame>
      <p:sp>
        <p:nvSpPr>
          <p:cNvPr id="79890" name="Rectangle 18"/>
          <p:cNvSpPr>
            <a:spLocks noChangeArrowheads="1"/>
          </p:cNvSpPr>
          <p:nvPr/>
        </p:nvSpPr>
        <p:spPr bwMode="auto">
          <a:xfrm>
            <a:off x="684213" y="2492375"/>
            <a:ext cx="19177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>
              <a:tabLst>
                <a:tab pos="1600200" algn="l"/>
              </a:tabLst>
            </a:pPr>
            <a:r>
              <a:rPr lang="cs-CZ" sz="2000" b="1">
                <a:solidFill>
                  <a:srgbClr val="000000"/>
                </a:solidFill>
                <a:cs typeface="Times New Roman" pitchFamily="18" charset="0"/>
              </a:rPr>
              <a:t>maximalizovat</a:t>
            </a:r>
            <a:endParaRPr lang="cs-CZ" sz="2000" b="1">
              <a:solidFill>
                <a:srgbClr val="000000"/>
              </a:solidFill>
            </a:endParaRPr>
          </a:p>
          <a:p>
            <a:pPr algn="just" eaLnBrk="0" hangingPunct="0">
              <a:tabLst>
                <a:tab pos="1600200" algn="l"/>
              </a:tabLst>
            </a:pPr>
            <a:r>
              <a:rPr lang="cs-CZ" sz="1400">
                <a:cs typeface="Times New Roman" pitchFamily="18" charset="0"/>
              </a:rPr>
              <a:t>	</a:t>
            </a:r>
            <a:r>
              <a:rPr lang="cs-CZ" sz="1400" i="1">
                <a:cs typeface="Times New Roman" pitchFamily="18" charset="0"/>
              </a:rPr>
              <a:t> </a:t>
            </a:r>
            <a:endParaRPr lang="cs-CZ"/>
          </a:p>
        </p:txBody>
      </p:sp>
      <p:sp>
        <p:nvSpPr>
          <p:cNvPr id="79891" name="Rectangle 19"/>
          <p:cNvSpPr>
            <a:spLocks noChangeArrowheads="1"/>
          </p:cNvSpPr>
          <p:nvPr/>
        </p:nvSpPr>
        <p:spPr bwMode="auto">
          <a:xfrm>
            <a:off x="684213" y="4005263"/>
            <a:ext cx="1833562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>
              <a:tabLst>
                <a:tab pos="1600200" algn="l"/>
              </a:tabLst>
            </a:pPr>
            <a:r>
              <a:rPr lang="cs-CZ" sz="2000" b="1">
                <a:solidFill>
                  <a:srgbClr val="000000"/>
                </a:solidFill>
              </a:rPr>
              <a:t>za podmínek</a:t>
            </a:r>
          </a:p>
          <a:p>
            <a:pPr algn="just" eaLnBrk="0" hangingPunct="0">
              <a:tabLst>
                <a:tab pos="1600200" algn="l"/>
              </a:tabLst>
            </a:pPr>
            <a:r>
              <a:rPr lang="cs-CZ" sz="1400">
                <a:cs typeface="Times New Roman" pitchFamily="18" charset="0"/>
              </a:rPr>
              <a:t>	</a:t>
            </a:r>
            <a:r>
              <a:rPr lang="cs-CZ" sz="1400" i="1">
                <a:cs typeface="Times New Roman" pitchFamily="18" charset="0"/>
              </a:rPr>
              <a:t> 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357166"/>
            <a:ext cx="8229600" cy="1143000"/>
          </a:xfrm>
          <a:noFill/>
        </p:spPr>
        <p:txBody>
          <a:bodyPr/>
          <a:lstStyle/>
          <a:p>
            <a:r>
              <a:rPr lang="cs-CZ" sz="3600" dirty="0" err="1">
                <a:solidFill>
                  <a:schemeClr val="accent1"/>
                </a:solidFill>
              </a:rPr>
              <a:t>Charnesova</a:t>
            </a:r>
            <a:r>
              <a:rPr lang="cs-CZ" sz="3600" dirty="0">
                <a:solidFill>
                  <a:schemeClr val="accent1"/>
                </a:solidFill>
              </a:rPr>
              <a:t>-</a:t>
            </a:r>
            <a:r>
              <a:rPr lang="cs-CZ" sz="3600" dirty="0" err="1">
                <a:solidFill>
                  <a:schemeClr val="accent1"/>
                </a:solidFill>
              </a:rPr>
              <a:t>Cooperova</a:t>
            </a:r>
            <a:r>
              <a:rPr lang="cs-CZ" sz="3600" dirty="0">
                <a:solidFill>
                  <a:schemeClr val="accent1"/>
                </a:solidFill>
              </a:rPr>
              <a:t> transformace</a:t>
            </a:r>
          </a:p>
        </p:txBody>
      </p:sp>
      <p:sp>
        <p:nvSpPr>
          <p:cNvPr id="80899" name="Rectangle 3"/>
          <p:cNvSpPr>
            <a:spLocks noChangeArrowheads="1"/>
          </p:cNvSpPr>
          <p:nvPr/>
        </p:nvSpPr>
        <p:spPr bwMode="auto">
          <a:xfrm>
            <a:off x="-134938" y="3532188"/>
            <a:ext cx="1098551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/>
            <a:r>
              <a:rPr lang="cs-CZ" sz="1400" i="1">
                <a:cs typeface="Times New Roman" pitchFamily="18" charset="0"/>
              </a:rPr>
              <a:t>	</a:t>
            </a:r>
            <a:endParaRPr lang="cs-CZ"/>
          </a:p>
        </p:txBody>
      </p:sp>
      <p:sp>
        <p:nvSpPr>
          <p:cNvPr id="80900" name="Rectangle 4"/>
          <p:cNvSpPr>
            <a:spLocks noChangeArrowheads="1"/>
          </p:cNvSpPr>
          <p:nvPr/>
        </p:nvSpPr>
        <p:spPr bwMode="auto">
          <a:xfrm>
            <a:off x="-134938" y="3556000"/>
            <a:ext cx="1098551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/>
            <a:r>
              <a:rPr lang="cs-CZ" sz="1400" i="1">
                <a:cs typeface="Times New Roman" pitchFamily="18" charset="0"/>
              </a:rPr>
              <a:t>	</a:t>
            </a:r>
            <a:endParaRPr lang="cs-CZ"/>
          </a:p>
        </p:txBody>
      </p:sp>
      <p:sp>
        <p:nvSpPr>
          <p:cNvPr id="80903" name="Rectangle 7"/>
          <p:cNvSpPr>
            <a:spLocks noChangeArrowheads="1"/>
          </p:cNvSpPr>
          <p:nvPr/>
        </p:nvSpPr>
        <p:spPr bwMode="auto">
          <a:xfrm>
            <a:off x="0" y="3436938"/>
            <a:ext cx="10985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/>
            <a:r>
              <a:rPr lang="cs-CZ" sz="1400" i="1">
                <a:cs typeface="Times New Roman" pitchFamily="18" charset="0"/>
              </a:rPr>
              <a:t>	</a:t>
            </a:r>
            <a:endParaRPr lang="cs-CZ"/>
          </a:p>
        </p:txBody>
      </p:sp>
      <p:sp>
        <p:nvSpPr>
          <p:cNvPr id="80904" name="Rectangle 8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0905" name="Rectangle 9"/>
          <p:cNvSpPr>
            <a:spLocks noChangeArrowheads="1"/>
          </p:cNvSpPr>
          <p:nvPr/>
        </p:nvSpPr>
        <p:spPr bwMode="auto">
          <a:xfrm>
            <a:off x="0" y="3276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0906" name="Rectangle 10"/>
          <p:cNvSpPr>
            <a:spLocks noChangeArrowheads="1"/>
          </p:cNvSpPr>
          <p:nvPr/>
        </p:nvSpPr>
        <p:spPr bwMode="auto">
          <a:xfrm>
            <a:off x="0" y="28908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0908" name="Rectangle 12"/>
          <p:cNvSpPr>
            <a:spLocks noChangeArrowheads="1"/>
          </p:cNvSpPr>
          <p:nvPr/>
        </p:nvSpPr>
        <p:spPr bwMode="auto">
          <a:xfrm>
            <a:off x="1684338" y="2613025"/>
            <a:ext cx="10985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/>
            <a:r>
              <a:rPr lang="cs-CZ" sz="1400">
                <a:cs typeface="Times New Roman" pitchFamily="18" charset="0"/>
              </a:rPr>
              <a:t>	</a:t>
            </a:r>
            <a:endParaRPr lang="cs-CZ"/>
          </a:p>
        </p:txBody>
      </p:sp>
      <p:sp>
        <p:nvSpPr>
          <p:cNvPr id="80914" name="Rectangle 18"/>
          <p:cNvSpPr>
            <a:spLocks noChangeArrowheads="1"/>
          </p:cNvSpPr>
          <p:nvPr/>
        </p:nvSpPr>
        <p:spPr bwMode="auto">
          <a:xfrm>
            <a:off x="0" y="30432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80913" name="Object 17"/>
          <p:cNvGraphicFramePr>
            <a:graphicFrameLocks noChangeAspect="1"/>
          </p:cNvGraphicFramePr>
          <p:nvPr/>
        </p:nvGraphicFramePr>
        <p:xfrm>
          <a:off x="857224" y="1714488"/>
          <a:ext cx="2111375" cy="1109663"/>
        </p:xfrm>
        <a:graphic>
          <a:graphicData uri="http://schemas.openxmlformats.org/presentationml/2006/ole">
            <p:oleObj spid="_x0000_s80913" name="Rovnice" r:id="rId3" imgW="1206360" imgH="634680" progId="Equation.3">
              <p:embed/>
            </p:oleObj>
          </a:graphicData>
        </a:graphic>
      </p:graphicFrame>
      <p:graphicFrame>
        <p:nvGraphicFramePr>
          <p:cNvPr id="80915" name="Object 19"/>
          <p:cNvGraphicFramePr>
            <a:graphicFrameLocks noChangeAspect="1"/>
          </p:cNvGraphicFramePr>
          <p:nvPr/>
        </p:nvGraphicFramePr>
        <p:xfrm>
          <a:off x="4214810" y="1785926"/>
          <a:ext cx="1943100" cy="846137"/>
        </p:xfrm>
        <a:graphic>
          <a:graphicData uri="http://schemas.openxmlformats.org/presentationml/2006/ole">
            <p:oleObj spid="_x0000_s80915" name="Rovnice" r:id="rId4" imgW="1244060" imgH="545863" progId="Equation.3">
              <p:embed/>
            </p:oleObj>
          </a:graphicData>
        </a:graphic>
      </p:graphicFrame>
      <p:sp>
        <p:nvSpPr>
          <p:cNvPr id="80918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0920" name="Rectangle 24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80919" name="Object 23"/>
          <p:cNvGraphicFramePr>
            <a:graphicFrameLocks noChangeAspect="1"/>
          </p:cNvGraphicFramePr>
          <p:nvPr/>
        </p:nvGraphicFramePr>
        <p:xfrm>
          <a:off x="3276600" y="2852738"/>
          <a:ext cx="1871663" cy="827087"/>
        </p:xfrm>
        <a:graphic>
          <a:graphicData uri="http://schemas.openxmlformats.org/presentationml/2006/ole">
            <p:oleObj spid="_x0000_s80919" name="Rovnice" r:id="rId5" imgW="1231366" imgH="545863" progId="Equation.3">
              <p:embed/>
            </p:oleObj>
          </a:graphicData>
        </a:graphic>
      </p:graphicFrame>
      <p:sp>
        <p:nvSpPr>
          <p:cNvPr id="80924" name="Rectangle 28"/>
          <p:cNvSpPr>
            <a:spLocks noChangeArrowheads="1"/>
          </p:cNvSpPr>
          <p:nvPr/>
        </p:nvSpPr>
        <p:spPr bwMode="auto">
          <a:xfrm>
            <a:off x="0" y="24479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80923" name="Object 27"/>
          <p:cNvGraphicFramePr>
            <a:graphicFrameLocks noChangeAspect="1"/>
          </p:cNvGraphicFramePr>
          <p:nvPr/>
        </p:nvGraphicFramePr>
        <p:xfrm>
          <a:off x="3276600" y="3716338"/>
          <a:ext cx="4895850" cy="817562"/>
        </p:xfrm>
        <a:graphic>
          <a:graphicData uri="http://schemas.openxmlformats.org/presentationml/2006/ole">
            <p:oleObj spid="_x0000_s80923" name="Rovnice" r:id="rId6" imgW="2641320" imgH="444240" progId="Equation.3">
              <p:embed/>
            </p:oleObj>
          </a:graphicData>
        </a:graphic>
      </p:graphicFrame>
      <p:graphicFrame>
        <p:nvGraphicFramePr>
          <p:cNvPr id="80922" name="Object 26"/>
          <p:cNvGraphicFramePr>
            <a:graphicFrameLocks noChangeAspect="1"/>
          </p:cNvGraphicFramePr>
          <p:nvPr/>
        </p:nvGraphicFramePr>
        <p:xfrm>
          <a:off x="3276600" y="4508500"/>
          <a:ext cx="2087563" cy="922338"/>
        </p:xfrm>
        <a:graphic>
          <a:graphicData uri="http://schemas.openxmlformats.org/presentationml/2006/ole">
            <p:oleObj spid="_x0000_s80922" name="Rovnice" r:id="rId7" imgW="1231366" imgH="545863" progId="Equation.3">
              <p:embed/>
            </p:oleObj>
          </a:graphicData>
        </a:graphic>
      </p:graphicFrame>
      <p:sp>
        <p:nvSpPr>
          <p:cNvPr id="80926" name="Rectangle 30"/>
          <p:cNvSpPr>
            <a:spLocks noChangeArrowheads="1"/>
          </p:cNvSpPr>
          <p:nvPr/>
        </p:nvSpPr>
        <p:spPr bwMode="auto">
          <a:xfrm>
            <a:off x="0" y="3838575"/>
            <a:ext cx="10985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/>
            <a:r>
              <a:rPr lang="cs-CZ" sz="1400" i="1">
                <a:cs typeface="Times New Roman" pitchFamily="18" charset="0"/>
              </a:rPr>
              <a:t>	</a:t>
            </a:r>
            <a:endParaRPr lang="cs-CZ"/>
          </a:p>
        </p:txBody>
      </p:sp>
      <p:graphicFrame>
        <p:nvGraphicFramePr>
          <p:cNvPr id="80921" name="Object 25"/>
          <p:cNvGraphicFramePr>
            <a:graphicFrameLocks noChangeAspect="1"/>
          </p:cNvGraphicFramePr>
          <p:nvPr/>
        </p:nvGraphicFramePr>
        <p:xfrm>
          <a:off x="3276600" y="5516563"/>
          <a:ext cx="4878388" cy="446087"/>
        </p:xfrm>
        <a:graphic>
          <a:graphicData uri="http://schemas.openxmlformats.org/presentationml/2006/ole">
            <p:oleObj spid="_x0000_s80921" name="Rovnice" r:id="rId8" imgW="2641320" imgH="241200" progId="Equation.3">
              <p:embed/>
            </p:oleObj>
          </a:graphicData>
        </a:graphic>
      </p:graphicFrame>
      <p:sp>
        <p:nvSpPr>
          <p:cNvPr id="80927" name="Rectangle 31"/>
          <p:cNvSpPr>
            <a:spLocks noChangeArrowheads="1"/>
          </p:cNvSpPr>
          <p:nvPr/>
        </p:nvSpPr>
        <p:spPr bwMode="auto">
          <a:xfrm>
            <a:off x="571472" y="3071810"/>
            <a:ext cx="19177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>
              <a:tabLst>
                <a:tab pos="1600200" algn="l"/>
              </a:tabLst>
            </a:pPr>
            <a:r>
              <a:rPr lang="cs-CZ" sz="2000" b="1" dirty="0">
                <a:solidFill>
                  <a:srgbClr val="000000"/>
                </a:solidFill>
                <a:cs typeface="Times New Roman" pitchFamily="18" charset="0"/>
              </a:rPr>
              <a:t>maximalizovat</a:t>
            </a:r>
            <a:endParaRPr lang="cs-CZ" sz="2000" b="1" dirty="0">
              <a:solidFill>
                <a:srgbClr val="000000"/>
              </a:solidFill>
            </a:endParaRPr>
          </a:p>
          <a:p>
            <a:pPr algn="just" eaLnBrk="0" hangingPunct="0">
              <a:tabLst>
                <a:tab pos="1600200" algn="l"/>
              </a:tabLst>
            </a:pPr>
            <a:r>
              <a:rPr lang="cs-CZ" sz="1400" dirty="0">
                <a:cs typeface="Times New Roman" pitchFamily="18" charset="0"/>
              </a:rPr>
              <a:t>	</a:t>
            </a:r>
            <a:r>
              <a:rPr lang="cs-CZ" sz="1400" i="1" dirty="0">
                <a:cs typeface="Times New Roman" pitchFamily="18" charset="0"/>
              </a:rPr>
              <a:t> </a:t>
            </a:r>
            <a:endParaRPr lang="cs-CZ" dirty="0"/>
          </a:p>
        </p:txBody>
      </p:sp>
      <p:sp>
        <p:nvSpPr>
          <p:cNvPr id="80928" name="Rectangle 32"/>
          <p:cNvSpPr>
            <a:spLocks noChangeArrowheads="1"/>
          </p:cNvSpPr>
          <p:nvPr/>
        </p:nvSpPr>
        <p:spPr bwMode="auto">
          <a:xfrm>
            <a:off x="611188" y="3860800"/>
            <a:ext cx="1833562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>
              <a:tabLst>
                <a:tab pos="1600200" algn="l"/>
              </a:tabLst>
            </a:pPr>
            <a:r>
              <a:rPr lang="cs-CZ" sz="2000" b="1">
                <a:solidFill>
                  <a:srgbClr val="000000"/>
                </a:solidFill>
              </a:rPr>
              <a:t>za podmínek</a:t>
            </a:r>
          </a:p>
          <a:p>
            <a:pPr algn="just" eaLnBrk="0" hangingPunct="0">
              <a:tabLst>
                <a:tab pos="1600200" algn="l"/>
              </a:tabLst>
            </a:pPr>
            <a:r>
              <a:rPr lang="cs-CZ" sz="1400">
                <a:cs typeface="Times New Roman" pitchFamily="18" charset="0"/>
              </a:rPr>
              <a:t>	</a:t>
            </a:r>
            <a:r>
              <a:rPr lang="cs-CZ" sz="1400" i="1">
                <a:cs typeface="Times New Roman" pitchFamily="18" charset="0"/>
              </a:rPr>
              <a:t> 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0"/>
            <a:ext cx="8229600" cy="1143000"/>
          </a:xfrm>
          <a:noFill/>
        </p:spPr>
        <p:txBody>
          <a:bodyPr/>
          <a:lstStyle/>
          <a:p>
            <a:r>
              <a:rPr lang="cs-CZ" sz="3600" dirty="0" err="1">
                <a:solidFill>
                  <a:schemeClr val="accent1"/>
                </a:solidFill>
              </a:rPr>
              <a:t>Charnesova</a:t>
            </a:r>
            <a:r>
              <a:rPr lang="cs-CZ" sz="3600" dirty="0">
                <a:solidFill>
                  <a:schemeClr val="accent1"/>
                </a:solidFill>
              </a:rPr>
              <a:t>-</a:t>
            </a:r>
            <a:r>
              <a:rPr lang="cs-CZ" sz="3600" dirty="0" err="1">
                <a:solidFill>
                  <a:schemeClr val="accent1"/>
                </a:solidFill>
              </a:rPr>
              <a:t>Cooperova</a:t>
            </a:r>
            <a:r>
              <a:rPr lang="cs-CZ" sz="3600" dirty="0">
                <a:solidFill>
                  <a:schemeClr val="accent1"/>
                </a:solidFill>
              </a:rPr>
              <a:t> transformace</a:t>
            </a:r>
          </a:p>
        </p:txBody>
      </p:sp>
      <p:sp>
        <p:nvSpPr>
          <p:cNvPr id="81923" name="Rectangle 3"/>
          <p:cNvSpPr>
            <a:spLocks noChangeArrowheads="1"/>
          </p:cNvSpPr>
          <p:nvPr/>
        </p:nvSpPr>
        <p:spPr bwMode="auto">
          <a:xfrm>
            <a:off x="-134938" y="3532188"/>
            <a:ext cx="1098551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/>
            <a:r>
              <a:rPr lang="cs-CZ" sz="1400" i="1">
                <a:cs typeface="Times New Roman" pitchFamily="18" charset="0"/>
              </a:rPr>
              <a:t>	</a:t>
            </a:r>
            <a:endParaRPr lang="cs-CZ"/>
          </a:p>
        </p:txBody>
      </p:sp>
      <p:sp>
        <p:nvSpPr>
          <p:cNvPr id="81924" name="Rectangle 4"/>
          <p:cNvSpPr>
            <a:spLocks noChangeArrowheads="1"/>
          </p:cNvSpPr>
          <p:nvPr/>
        </p:nvSpPr>
        <p:spPr bwMode="auto">
          <a:xfrm>
            <a:off x="-134938" y="3556000"/>
            <a:ext cx="1098551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/>
            <a:r>
              <a:rPr lang="cs-CZ" sz="1400" i="1">
                <a:cs typeface="Times New Roman" pitchFamily="18" charset="0"/>
              </a:rPr>
              <a:t>	</a:t>
            </a:r>
            <a:endParaRPr lang="cs-CZ"/>
          </a:p>
        </p:txBody>
      </p:sp>
      <p:sp>
        <p:nvSpPr>
          <p:cNvPr id="81926" name="Rectangle 6"/>
          <p:cNvSpPr>
            <a:spLocks noChangeArrowheads="1"/>
          </p:cNvSpPr>
          <p:nvPr/>
        </p:nvSpPr>
        <p:spPr bwMode="auto">
          <a:xfrm>
            <a:off x="0" y="3436938"/>
            <a:ext cx="10985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/>
            <a:r>
              <a:rPr lang="cs-CZ" sz="1400" i="1">
                <a:cs typeface="Times New Roman" pitchFamily="18" charset="0"/>
              </a:rPr>
              <a:t>	</a:t>
            </a:r>
            <a:endParaRPr lang="cs-CZ"/>
          </a:p>
        </p:txBody>
      </p:sp>
      <p:sp>
        <p:nvSpPr>
          <p:cNvPr id="81927" name="Rectangle 7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1928" name="Rectangle 8"/>
          <p:cNvSpPr>
            <a:spLocks noChangeArrowheads="1"/>
          </p:cNvSpPr>
          <p:nvPr/>
        </p:nvSpPr>
        <p:spPr bwMode="auto">
          <a:xfrm>
            <a:off x="0" y="3276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1930" name="Rectangle 10"/>
          <p:cNvSpPr>
            <a:spLocks noChangeArrowheads="1"/>
          </p:cNvSpPr>
          <p:nvPr/>
        </p:nvSpPr>
        <p:spPr bwMode="auto">
          <a:xfrm>
            <a:off x="1684338" y="2613025"/>
            <a:ext cx="10985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/>
            <a:r>
              <a:rPr lang="cs-CZ" sz="1400">
                <a:cs typeface="Times New Roman" pitchFamily="18" charset="0"/>
              </a:rPr>
              <a:t>	</a:t>
            </a:r>
            <a:endParaRPr lang="cs-CZ"/>
          </a:p>
        </p:txBody>
      </p:sp>
      <p:sp>
        <p:nvSpPr>
          <p:cNvPr id="81931" name="Rectangle 11"/>
          <p:cNvSpPr>
            <a:spLocks noChangeArrowheads="1"/>
          </p:cNvSpPr>
          <p:nvPr/>
        </p:nvSpPr>
        <p:spPr bwMode="auto">
          <a:xfrm>
            <a:off x="0" y="30432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1934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1935" name="Rectangle 15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81936" name="Object 16"/>
          <p:cNvGraphicFramePr>
            <a:graphicFrameLocks noChangeAspect="1"/>
          </p:cNvGraphicFramePr>
          <p:nvPr/>
        </p:nvGraphicFramePr>
        <p:xfrm>
          <a:off x="2987675" y="2205038"/>
          <a:ext cx="2016125" cy="890587"/>
        </p:xfrm>
        <a:graphic>
          <a:graphicData uri="http://schemas.openxmlformats.org/presentationml/2006/ole">
            <p:oleObj spid="_x0000_s81936" name="Rovnice" r:id="rId3" imgW="1002960" imgH="444240" progId="Equation.3">
              <p:embed/>
            </p:oleObj>
          </a:graphicData>
        </a:graphic>
      </p:graphicFrame>
      <p:sp>
        <p:nvSpPr>
          <p:cNvPr id="81937" name="Rectangle 17"/>
          <p:cNvSpPr>
            <a:spLocks noChangeArrowheads="1"/>
          </p:cNvSpPr>
          <p:nvPr/>
        </p:nvSpPr>
        <p:spPr bwMode="auto">
          <a:xfrm>
            <a:off x="0" y="24479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81938" name="Object 18"/>
          <p:cNvGraphicFramePr>
            <a:graphicFrameLocks noChangeAspect="1"/>
          </p:cNvGraphicFramePr>
          <p:nvPr/>
        </p:nvGraphicFramePr>
        <p:xfrm>
          <a:off x="3000364" y="3357562"/>
          <a:ext cx="4895850" cy="817562"/>
        </p:xfrm>
        <a:graphic>
          <a:graphicData uri="http://schemas.openxmlformats.org/presentationml/2006/ole">
            <p:oleObj spid="_x0000_s81938" name="Rovnice" r:id="rId4" imgW="2641320" imgH="444240" progId="Equation.3">
              <p:embed/>
            </p:oleObj>
          </a:graphicData>
        </a:graphic>
      </p:graphicFrame>
      <p:graphicFrame>
        <p:nvGraphicFramePr>
          <p:cNvPr id="81940" name="Object 20"/>
          <p:cNvGraphicFramePr>
            <a:graphicFrameLocks noChangeAspect="1"/>
          </p:cNvGraphicFramePr>
          <p:nvPr/>
        </p:nvGraphicFramePr>
        <p:xfrm>
          <a:off x="3000364" y="4071942"/>
          <a:ext cx="1873250" cy="827088"/>
        </p:xfrm>
        <a:graphic>
          <a:graphicData uri="http://schemas.openxmlformats.org/presentationml/2006/ole">
            <p:oleObj spid="_x0000_s81940" name="Rovnice" r:id="rId5" imgW="1002960" imgH="444240" progId="Equation.3">
              <p:embed/>
            </p:oleObj>
          </a:graphicData>
        </a:graphic>
      </p:graphicFrame>
      <p:sp>
        <p:nvSpPr>
          <p:cNvPr id="81941" name="Rectangle 21"/>
          <p:cNvSpPr>
            <a:spLocks noChangeArrowheads="1"/>
          </p:cNvSpPr>
          <p:nvPr/>
        </p:nvSpPr>
        <p:spPr bwMode="auto">
          <a:xfrm>
            <a:off x="0" y="3838575"/>
            <a:ext cx="10985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/>
            <a:r>
              <a:rPr lang="cs-CZ" sz="1400" i="1">
                <a:cs typeface="Times New Roman" pitchFamily="18" charset="0"/>
              </a:rPr>
              <a:t>	</a:t>
            </a:r>
            <a:endParaRPr lang="cs-CZ"/>
          </a:p>
        </p:txBody>
      </p:sp>
      <p:graphicFrame>
        <p:nvGraphicFramePr>
          <p:cNvPr id="81942" name="Object 22"/>
          <p:cNvGraphicFramePr>
            <a:graphicFrameLocks noChangeAspect="1"/>
          </p:cNvGraphicFramePr>
          <p:nvPr/>
        </p:nvGraphicFramePr>
        <p:xfrm>
          <a:off x="3000364" y="4929198"/>
          <a:ext cx="4878387" cy="446087"/>
        </p:xfrm>
        <a:graphic>
          <a:graphicData uri="http://schemas.openxmlformats.org/presentationml/2006/ole">
            <p:oleObj spid="_x0000_s81942" name="Rovnice" r:id="rId6" imgW="2641320" imgH="241200" progId="Equation.3">
              <p:embed/>
            </p:oleObj>
          </a:graphicData>
        </a:graphic>
      </p:graphicFrame>
      <p:sp>
        <p:nvSpPr>
          <p:cNvPr id="81943" name="Rectangle 23"/>
          <p:cNvSpPr>
            <a:spLocks noChangeArrowheads="1"/>
          </p:cNvSpPr>
          <p:nvPr/>
        </p:nvSpPr>
        <p:spPr bwMode="auto">
          <a:xfrm>
            <a:off x="755650" y="2349500"/>
            <a:ext cx="19177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>
              <a:tabLst>
                <a:tab pos="1600200" algn="l"/>
              </a:tabLst>
            </a:pPr>
            <a:r>
              <a:rPr lang="cs-CZ" sz="2000" b="1">
                <a:solidFill>
                  <a:srgbClr val="000000"/>
                </a:solidFill>
                <a:cs typeface="Times New Roman" pitchFamily="18" charset="0"/>
              </a:rPr>
              <a:t>maximalizovat</a:t>
            </a:r>
            <a:endParaRPr lang="cs-CZ" sz="2000" b="1">
              <a:solidFill>
                <a:srgbClr val="000000"/>
              </a:solidFill>
            </a:endParaRPr>
          </a:p>
          <a:p>
            <a:pPr algn="just" eaLnBrk="0" hangingPunct="0">
              <a:tabLst>
                <a:tab pos="1600200" algn="l"/>
              </a:tabLst>
            </a:pPr>
            <a:r>
              <a:rPr lang="cs-CZ" sz="1400">
                <a:cs typeface="Times New Roman" pitchFamily="18" charset="0"/>
              </a:rPr>
              <a:t>	</a:t>
            </a:r>
            <a:r>
              <a:rPr lang="cs-CZ" sz="1400" i="1">
                <a:cs typeface="Times New Roman" pitchFamily="18" charset="0"/>
              </a:rPr>
              <a:t> </a:t>
            </a:r>
            <a:endParaRPr lang="cs-CZ"/>
          </a:p>
        </p:txBody>
      </p:sp>
      <p:sp>
        <p:nvSpPr>
          <p:cNvPr id="81944" name="Rectangle 24"/>
          <p:cNvSpPr>
            <a:spLocks noChangeArrowheads="1"/>
          </p:cNvSpPr>
          <p:nvPr/>
        </p:nvSpPr>
        <p:spPr bwMode="auto">
          <a:xfrm>
            <a:off x="785786" y="3214686"/>
            <a:ext cx="1833563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>
              <a:tabLst>
                <a:tab pos="1600200" algn="l"/>
              </a:tabLst>
            </a:pPr>
            <a:r>
              <a:rPr lang="cs-CZ" sz="2000" b="1" dirty="0">
                <a:solidFill>
                  <a:srgbClr val="000000"/>
                </a:solidFill>
              </a:rPr>
              <a:t>za podmínek</a:t>
            </a:r>
          </a:p>
          <a:p>
            <a:pPr algn="just" eaLnBrk="0" hangingPunct="0">
              <a:tabLst>
                <a:tab pos="1600200" algn="l"/>
              </a:tabLst>
            </a:pPr>
            <a:r>
              <a:rPr lang="cs-CZ" sz="1400" dirty="0">
                <a:cs typeface="Times New Roman" pitchFamily="18" charset="0"/>
              </a:rPr>
              <a:t>	</a:t>
            </a:r>
            <a:r>
              <a:rPr lang="cs-CZ" sz="1400" i="1" dirty="0">
                <a:cs typeface="Times New Roman" pitchFamily="18" charset="0"/>
              </a:rPr>
              <a:t> </a:t>
            </a:r>
            <a:endParaRPr lang="cs-CZ" dirty="0"/>
          </a:p>
        </p:txBody>
      </p:sp>
      <p:sp>
        <p:nvSpPr>
          <p:cNvPr id="81945" name="Rectangle 25"/>
          <p:cNvSpPr>
            <a:spLocks noChangeArrowheads="1"/>
          </p:cNvSpPr>
          <p:nvPr/>
        </p:nvSpPr>
        <p:spPr bwMode="auto">
          <a:xfrm>
            <a:off x="714348" y="1500174"/>
            <a:ext cx="1833563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>
              <a:tabLst>
                <a:tab pos="1600200" algn="l"/>
              </a:tabLst>
            </a:pPr>
            <a:r>
              <a:rPr lang="cs-CZ" sz="2000" b="1" dirty="0">
                <a:solidFill>
                  <a:srgbClr val="000000"/>
                </a:solidFill>
                <a:cs typeface="Times New Roman" pitchFamily="18" charset="0"/>
              </a:rPr>
              <a:t>Substituce:</a:t>
            </a:r>
            <a:endParaRPr lang="cs-CZ" sz="2000" b="1" dirty="0">
              <a:solidFill>
                <a:srgbClr val="000000"/>
              </a:solidFill>
            </a:endParaRPr>
          </a:p>
          <a:p>
            <a:pPr algn="just" eaLnBrk="0" hangingPunct="0">
              <a:tabLst>
                <a:tab pos="1600200" algn="l"/>
              </a:tabLst>
            </a:pPr>
            <a:r>
              <a:rPr lang="cs-CZ" sz="1400" dirty="0">
                <a:cs typeface="Times New Roman" pitchFamily="18" charset="0"/>
              </a:rPr>
              <a:t>	</a:t>
            </a:r>
            <a:r>
              <a:rPr lang="cs-CZ" sz="1400" i="1" dirty="0">
                <a:cs typeface="Times New Roman" pitchFamily="18" charset="0"/>
              </a:rPr>
              <a:t> </a:t>
            </a:r>
            <a:endParaRPr lang="cs-CZ" dirty="0"/>
          </a:p>
        </p:txBody>
      </p:sp>
      <p:graphicFrame>
        <p:nvGraphicFramePr>
          <p:cNvPr id="81946" name="Object 26"/>
          <p:cNvGraphicFramePr>
            <a:graphicFrameLocks noChangeAspect="1"/>
          </p:cNvGraphicFramePr>
          <p:nvPr/>
        </p:nvGraphicFramePr>
        <p:xfrm>
          <a:off x="3000364" y="1500174"/>
          <a:ext cx="1368425" cy="561975"/>
        </p:xfrm>
        <a:graphic>
          <a:graphicData uri="http://schemas.openxmlformats.org/presentationml/2006/ole">
            <p:oleObj spid="_x0000_s81946" name="Rovnice" r:id="rId7" imgW="583920" imgH="241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r>
              <a:rPr lang="cs-CZ" sz="3600">
                <a:solidFill>
                  <a:schemeClr val="accent1"/>
                </a:solidFill>
              </a:rPr>
              <a:t>Charnesova-Cooperova transformace</a:t>
            </a:r>
            <a:br>
              <a:rPr lang="cs-CZ" sz="3600">
                <a:solidFill>
                  <a:schemeClr val="accent1"/>
                </a:solidFill>
              </a:rPr>
            </a:br>
            <a:r>
              <a:rPr lang="cs-CZ" sz="3600">
                <a:solidFill>
                  <a:schemeClr val="accent1"/>
                </a:solidFill>
              </a:rPr>
              <a:t>příklad</a:t>
            </a:r>
          </a:p>
        </p:txBody>
      </p:sp>
      <p:sp>
        <p:nvSpPr>
          <p:cNvPr id="82947" name="Rectangle 3"/>
          <p:cNvSpPr>
            <a:spLocks noChangeArrowheads="1"/>
          </p:cNvSpPr>
          <p:nvPr/>
        </p:nvSpPr>
        <p:spPr bwMode="auto">
          <a:xfrm>
            <a:off x="-134938" y="3532188"/>
            <a:ext cx="1098551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/>
            <a:r>
              <a:rPr lang="cs-CZ" sz="1400" i="1">
                <a:cs typeface="Times New Roman" pitchFamily="18" charset="0"/>
              </a:rPr>
              <a:t>	</a:t>
            </a:r>
            <a:endParaRPr lang="cs-CZ"/>
          </a:p>
        </p:txBody>
      </p:sp>
      <p:sp>
        <p:nvSpPr>
          <p:cNvPr id="82948" name="Rectangle 4"/>
          <p:cNvSpPr>
            <a:spLocks noChangeArrowheads="1"/>
          </p:cNvSpPr>
          <p:nvPr/>
        </p:nvSpPr>
        <p:spPr bwMode="auto">
          <a:xfrm>
            <a:off x="-134938" y="3556000"/>
            <a:ext cx="1098551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/>
            <a:r>
              <a:rPr lang="cs-CZ" sz="1400" i="1">
                <a:cs typeface="Times New Roman" pitchFamily="18" charset="0"/>
              </a:rPr>
              <a:t>	</a:t>
            </a:r>
            <a:endParaRPr lang="cs-CZ"/>
          </a:p>
        </p:txBody>
      </p:sp>
      <p:sp>
        <p:nvSpPr>
          <p:cNvPr id="82949" name="Rectangle 5"/>
          <p:cNvSpPr>
            <a:spLocks noChangeArrowheads="1"/>
          </p:cNvSpPr>
          <p:nvPr/>
        </p:nvSpPr>
        <p:spPr bwMode="auto">
          <a:xfrm>
            <a:off x="0" y="3436938"/>
            <a:ext cx="10985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/>
            <a:r>
              <a:rPr lang="cs-CZ" sz="1400" i="1">
                <a:cs typeface="Times New Roman" pitchFamily="18" charset="0"/>
              </a:rPr>
              <a:t>	</a:t>
            </a:r>
            <a:endParaRPr lang="cs-CZ"/>
          </a:p>
        </p:txBody>
      </p:sp>
      <p:sp>
        <p:nvSpPr>
          <p:cNvPr id="82950" name="Rectangle 6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2951" name="Rectangle 7"/>
          <p:cNvSpPr>
            <a:spLocks noChangeArrowheads="1"/>
          </p:cNvSpPr>
          <p:nvPr/>
        </p:nvSpPr>
        <p:spPr bwMode="auto">
          <a:xfrm>
            <a:off x="0" y="3276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2952" name="Rectangle 8"/>
          <p:cNvSpPr>
            <a:spLocks noChangeArrowheads="1"/>
          </p:cNvSpPr>
          <p:nvPr/>
        </p:nvSpPr>
        <p:spPr bwMode="auto">
          <a:xfrm>
            <a:off x="1684338" y="2613025"/>
            <a:ext cx="10985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/>
            <a:r>
              <a:rPr lang="cs-CZ" sz="1400">
                <a:cs typeface="Times New Roman" pitchFamily="18" charset="0"/>
              </a:rPr>
              <a:t>	</a:t>
            </a:r>
            <a:endParaRPr lang="cs-CZ"/>
          </a:p>
        </p:txBody>
      </p:sp>
      <p:sp>
        <p:nvSpPr>
          <p:cNvPr id="82953" name="Rectangle 9"/>
          <p:cNvSpPr>
            <a:spLocks noChangeArrowheads="1"/>
          </p:cNvSpPr>
          <p:nvPr/>
        </p:nvSpPr>
        <p:spPr bwMode="auto">
          <a:xfrm>
            <a:off x="0" y="30432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295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2955" name="Rectangle 11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2957" name="Rectangle 13"/>
          <p:cNvSpPr>
            <a:spLocks noChangeArrowheads="1"/>
          </p:cNvSpPr>
          <p:nvPr/>
        </p:nvSpPr>
        <p:spPr bwMode="auto">
          <a:xfrm>
            <a:off x="0" y="24479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2961" name="Rectangle 17"/>
          <p:cNvSpPr>
            <a:spLocks noChangeArrowheads="1"/>
          </p:cNvSpPr>
          <p:nvPr/>
        </p:nvSpPr>
        <p:spPr bwMode="auto">
          <a:xfrm>
            <a:off x="0" y="3838575"/>
            <a:ext cx="10985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/>
            <a:r>
              <a:rPr lang="cs-CZ" sz="1400" i="1">
                <a:cs typeface="Times New Roman" pitchFamily="18" charset="0"/>
              </a:rPr>
              <a:t>	</a:t>
            </a:r>
            <a:endParaRPr lang="cs-CZ"/>
          </a:p>
        </p:txBody>
      </p:sp>
      <p:sp>
        <p:nvSpPr>
          <p:cNvPr id="82968" name="Rectangle 24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82967" name="Object 23"/>
          <p:cNvGraphicFramePr>
            <a:graphicFrameLocks noChangeAspect="1"/>
          </p:cNvGraphicFramePr>
          <p:nvPr/>
        </p:nvGraphicFramePr>
        <p:xfrm>
          <a:off x="1643042" y="2285992"/>
          <a:ext cx="2447925" cy="876300"/>
        </p:xfrm>
        <a:graphic>
          <a:graphicData uri="http://schemas.openxmlformats.org/presentationml/2006/ole">
            <p:oleObj spid="_x0000_s82967" name="Rovnice" r:id="rId3" imgW="1409700" imgH="508000" progId="Equation.3">
              <p:embed/>
            </p:oleObj>
          </a:graphicData>
        </a:graphic>
      </p:graphicFrame>
      <p:sp>
        <p:nvSpPr>
          <p:cNvPr id="82971" name="Rectangle 27"/>
          <p:cNvSpPr>
            <a:spLocks noChangeArrowheads="1"/>
          </p:cNvSpPr>
          <p:nvPr/>
        </p:nvSpPr>
        <p:spPr bwMode="auto">
          <a:xfrm>
            <a:off x="1914525" y="2622550"/>
            <a:ext cx="10985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/>
            <a:r>
              <a:rPr lang="cs-CZ" sz="1400">
                <a:cs typeface="Times New Roman" pitchFamily="18" charset="0"/>
              </a:rPr>
              <a:t>	</a:t>
            </a:r>
            <a:endParaRPr lang="cs-CZ"/>
          </a:p>
        </p:txBody>
      </p:sp>
      <p:graphicFrame>
        <p:nvGraphicFramePr>
          <p:cNvPr id="82970" name="Object 26"/>
          <p:cNvGraphicFramePr>
            <a:graphicFrameLocks noChangeAspect="1"/>
          </p:cNvGraphicFramePr>
          <p:nvPr/>
        </p:nvGraphicFramePr>
        <p:xfrm>
          <a:off x="1571604" y="3429000"/>
          <a:ext cx="1728788" cy="798512"/>
        </p:xfrm>
        <a:graphic>
          <a:graphicData uri="http://schemas.openxmlformats.org/presentationml/2006/ole">
            <p:oleObj spid="_x0000_s82970" name="Rovnice" r:id="rId4" imgW="1129810" imgH="520474" progId="Equation.3">
              <p:embed/>
            </p:oleObj>
          </a:graphicData>
        </a:graphic>
      </p:graphicFrame>
      <p:graphicFrame>
        <p:nvGraphicFramePr>
          <p:cNvPr id="82969" name="Object 25"/>
          <p:cNvGraphicFramePr>
            <a:graphicFrameLocks noChangeAspect="1"/>
          </p:cNvGraphicFramePr>
          <p:nvPr/>
        </p:nvGraphicFramePr>
        <p:xfrm>
          <a:off x="1571603" y="4286256"/>
          <a:ext cx="2714645" cy="463616"/>
        </p:xfrm>
        <a:graphic>
          <a:graphicData uri="http://schemas.openxmlformats.org/presentationml/2006/ole">
            <p:oleObj spid="_x0000_s82969" name="Rovnice" r:id="rId5" imgW="1409400" imgH="241200" progId="Equation.3">
              <p:embed/>
            </p:oleObj>
          </a:graphicData>
        </a:graphic>
      </p:graphicFrame>
      <p:sp>
        <p:nvSpPr>
          <p:cNvPr id="82973" name="Rectangle 29"/>
          <p:cNvSpPr>
            <a:spLocks noChangeArrowheads="1"/>
          </p:cNvSpPr>
          <p:nvPr/>
        </p:nvSpPr>
        <p:spPr bwMode="auto">
          <a:xfrm>
            <a:off x="357158" y="1928802"/>
            <a:ext cx="19177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>
              <a:tabLst>
                <a:tab pos="1600200" algn="l"/>
              </a:tabLst>
            </a:pPr>
            <a:r>
              <a:rPr lang="cs-CZ" sz="2000" b="1" dirty="0">
                <a:solidFill>
                  <a:srgbClr val="000000"/>
                </a:solidFill>
                <a:cs typeface="Times New Roman" pitchFamily="18" charset="0"/>
              </a:rPr>
              <a:t>maximalizovat</a:t>
            </a:r>
            <a:endParaRPr lang="cs-CZ" sz="2000" b="1" dirty="0">
              <a:solidFill>
                <a:srgbClr val="000000"/>
              </a:solidFill>
            </a:endParaRPr>
          </a:p>
          <a:p>
            <a:pPr algn="just" eaLnBrk="0" hangingPunct="0">
              <a:tabLst>
                <a:tab pos="1600200" algn="l"/>
              </a:tabLst>
            </a:pPr>
            <a:r>
              <a:rPr lang="cs-CZ" sz="1400" dirty="0">
                <a:cs typeface="Times New Roman" pitchFamily="18" charset="0"/>
              </a:rPr>
              <a:t>	</a:t>
            </a:r>
            <a:r>
              <a:rPr lang="cs-CZ" sz="1400" i="1" dirty="0">
                <a:cs typeface="Times New Roman" pitchFamily="18" charset="0"/>
              </a:rPr>
              <a:t> </a:t>
            </a:r>
            <a:endParaRPr lang="cs-CZ" dirty="0"/>
          </a:p>
        </p:txBody>
      </p:sp>
      <p:sp>
        <p:nvSpPr>
          <p:cNvPr id="82974" name="Rectangle 30"/>
          <p:cNvSpPr>
            <a:spLocks noChangeArrowheads="1"/>
          </p:cNvSpPr>
          <p:nvPr/>
        </p:nvSpPr>
        <p:spPr bwMode="auto">
          <a:xfrm>
            <a:off x="357158" y="3071810"/>
            <a:ext cx="1833562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>
              <a:tabLst>
                <a:tab pos="1600200" algn="l"/>
              </a:tabLst>
            </a:pPr>
            <a:r>
              <a:rPr lang="cs-CZ" sz="2000" b="1" dirty="0">
                <a:solidFill>
                  <a:srgbClr val="000000"/>
                </a:solidFill>
              </a:rPr>
              <a:t>za podmínek</a:t>
            </a:r>
          </a:p>
          <a:p>
            <a:pPr algn="just" eaLnBrk="0" hangingPunct="0">
              <a:tabLst>
                <a:tab pos="1600200" algn="l"/>
              </a:tabLst>
            </a:pPr>
            <a:r>
              <a:rPr lang="cs-CZ" sz="1400" dirty="0">
                <a:cs typeface="Times New Roman" pitchFamily="18" charset="0"/>
              </a:rPr>
              <a:t>	</a:t>
            </a:r>
            <a:r>
              <a:rPr lang="cs-CZ" sz="1400" i="1" dirty="0">
                <a:cs typeface="Times New Roman" pitchFamily="18" charset="0"/>
              </a:rPr>
              <a:t> </a:t>
            </a:r>
            <a:endParaRPr lang="cs-CZ" dirty="0"/>
          </a:p>
        </p:txBody>
      </p:sp>
      <p:sp>
        <p:nvSpPr>
          <p:cNvPr id="82975" name="Rectangle 31"/>
          <p:cNvSpPr>
            <a:spLocks noChangeArrowheads="1"/>
          </p:cNvSpPr>
          <p:nvPr/>
        </p:nvSpPr>
        <p:spPr bwMode="auto">
          <a:xfrm>
            <a:off x="5357818" y="1571612"/>
            <a:ext cx="2082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cs-CZ" sz="2400" b="1" i="1" dirty="0">
                <a:solidFill>
                  <a:srgbClr val="000000"/>
                </a:solidFill>
                <a:latin typeface="Times New Roman" pitchFamily="18" charset="0"/>
              </a:rPr>
              <a:t>t</a:t>
            </a:r>
            <a:r>
              <a:rPr lang="cs-CZ" sz="2400" b="1" dirty="0">
                <a:solidFill>
                  <a:srgbClr val="000000"/>
                </a:solidFill>
                <a:latin typeface="Times New Roman" pitchFamily="18" charset="0"/>
              </a:rPr>
              <a:t> = 1/(</a:t>
            </a:r>
            <a:r>
              <a:rPr lang="cs-CZ" sz="2400" b="1" i="1" dirty="0">
                <a:solidFill>
                  <a:srgbClr val="000000"/>
                </a:solidFill>
                <a:latin typeface="Times New Roman" pitchFamily="18" charset="0"/>
              </a:rPr>
              <a:t>x</a:t>
            </a:r>
            <a:r>
              <a:rPr lang="cs-CZ" sz="2400" b="1" baseline="-25000" dirty="0">
                <a:solidFill>
                  <a:srgbClr val="000000"/>
                </a:solidFill>
                <a:latin typeface="Times New Roman" pitchFamily="18" charset="0"/>
              </a:rPr>
              <a:t>1</a:t>
            </a:r>
            <a:r>
              <a:rPr lang="cs-CZ" sz="2400" b="1" dirty="0">
                <a:solidFill>
                  <a:srgbClr val="000000"/>
                </a:solidFill>
                <a:latin typeface="Times New Roman" pitchFamily="18" charset="0"/>
              </a:rPr>
              <a:t> + 2</a:t>
            </a:r>
            <a:r>
              <a:rPr lang="cs-CZ" sz="2400" b="1" i="1" dirty="0">
                <a:solidFill>
                  <a:srgbClr val="000000"/>
                </a:solidFill>
                <a:latin typeface="Times New Roman" pitchFamily="18" charset="0"/>
              </a:rPr>
              <a:t>x</a:t>
            </a:r>
            <a:r>
              <a:rPr lang="cs-CZ" sz="2400" b="1" baseline="-25000" dirty="0">
                <a:solidFill>
                  <a:srgbClr val="000000"/>
                </a:solidFill>
                <a:latin typeface="Times New Roman" pitchFamily="18" charset="0"/>
              </a:rPr>
              <a:t>2</a:t>
            </a:r>
            <a:r>
              <a:rPr lang="cs-CZ" sz="2400" b="1" dirty="0">
                <a:solidFill>
                  <a:srgbClr val="000000"/>
                </a:solidFill>
                <a:latin typeface="Times New Roman" pitchFamily="18" charset="0"/>
              </a:rPr>
              <a:t>)</a:t>
            </a:r>
            <a:r>
              <a:rPr lang="cs-CZ" dirty="0"/>
              <a:t> </a:t>
            </a:r>
          </a:p>
        </p:txBody>
      </p:sp>
      <p:sp>
        <p:nvSpPr>
          <p:cNvPr id="82976" name="Rectangle 32"/>
          <p:cNvSpPr>
            <a:spLocks noChangeArrowheads="1"/>
          </p:cNvSpPr>
          <p:nvPr/>
        </p:nvSpPr>
        <p:spPr bwMode="auto">
          <a:xfrm>
            <a:off x="5357818" y="2000240"/>
            <a:ext cx="235110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cs-CZ" sz="2400" b="1" i="1" dirty="0">
                <a:solidFill>
                  <a:srgbClr val="000000"/>
                </a:solidFill>
                <a:latin typeface="Times New Roman" pitchFamily="18" charset="0"/>
              </a:rPr>
              <a:t>x</a:t>
            </a:r>
            <a:r>
              <a:rPr lang="cs-CZ" sz="2400" b="1" baseline="-25000" dirty="0">
                <a:solidFill>
                  <a:srgbClr val="000000"/>
                </a:solidFill>
                <a:latin typeface="Times New Roman" pitchFamily="18" charset="0"/>
              </a:rPr>
              <a:t>1</a:t>
            </a:r>
            <a:r>
              <a:rPr lang="cs-CZ" sz="2400" b="1" i="1" dirty="0">
                <a:solidFill>
                  <a:srgbClr val="000000"/>
                </a:solidFill>
                <a:latin typeface="Times New Roman" pitchFamily="18" charset="0"/>
              </a:rPr>
              <a:t>t</a:t>
            </a:r>
            <a:r>
              <a:rPr lang="cs-CZ" sz="2400" b="1" dirty="0">
                <a:solidFill>
                  <a:srgbClr val="000000"/>
                </a:solidFill>
                <a:latin typeface="Times New Roman" pitchFamily="18" charset="0"/>
              </a:rPr>
              <a:t> = </a:t>
            </a:r>
            <a:r>
              <a:rPr lang="cs-CZ" sz="2400" b="1" i="1" dirty="0">
                <a:solidFill>
                  <a:srgbClr val="000000"/>
                </a:solidFill>
                <a:latin typeface="Times New Roman" pitchFamily="18" charset="0"/>
              </a:rPr>
              <a:t>y</a:t>
            </a:r>
            <a:r>
              <a:rPr lang="cs-CZ" sz="2400" b="1" baseline="-25000" dirty="0">
                <a:solidFill>
                  <a:srgbClr val="000000"/>
                </a:solidFill>
                <a:latin typeface="Times New Roman" pitchFamily="18" charset="0"/>
              </a:rPr>
              <a:t>1</a:t>
            </a:r>
            <a:r>
              <a:rPr lang="cs-CZ" sz="2400" b="1" dirty="0">
                <a:solidFill>
                  <a:srgbClr val="000000"/>
                </a:solidFill>
                <a:latin typeface="Times New Roman" pitchFamily="18" charset="0"/>
              </a:rPr>
              <a:t>, </a:t>
            </a:r>
            <a:r>
              <a:rPr lang="cs-CZ" sz="2400" b="1" i="1" dirty="0">
                <a:solidFill>
                  <a:srgbClr val="000000"/>
                </a:solidFill>
                <a:latin typeface="Times New Roman" pitchFamily="18" charset="0"/>
              </a:rPr>
              <a:t>x</a:t>
            </a:r>
            <a:r>
              <a:rPr lang="cs-CZ" sz="2400" b="1" baseline="-25000" dirty="0">
                <a:solidFill>
                  <a:srgbClr val="000000"/>
                </a:solidFill>
                <a:latin typeface="Times New Roman" pitchFamily="18" charset="0"/>
              </a:rPr>
              <a:t>2</a:t>
            </a:r>
            <a:r>
              <a:rPr lang="cs-CZ" sz="2400" b="1" i="1" dirty="0">
                <a:solidFill>
                  <a:srgbClr val="000000"/>
                </a:solidFill>
                <a:latin typeface="Times New Roman" pitchFamily="18" charset="0"/>
              </a:rPr>
              <a:t>t</a:t>
            </a:r>
            <a:r>
              <a:rPr lang="cs-CZ" sz="2400" b="1" dirty="0">
                <a:solidFill>
                  <a:srgbClr val="000000"/>
                </a:solidFill>
                <a:latin typeface="Times New Roman" pitchFamily="18" charset="0"/>
              </a:rPr>
              <a:t> = </a:t>
            </a:r>
            <a:r>
              <a:rPr lang="cs-CZ" sz="2400" b="1" i="1" dirty="0">
                <a:solidFill>
                  <a:srgbClr val="000000"/>
                </a:solidFill>
                <a:latin typeface="Times New Roman" pitchFamily="18" charset="0"/>
              </a:rPr>
              <a:t>y</a:t>
            </a:r>
            <a:r>
              <a:rPr lang="cs-CZ" sz="2400" b="1" baseline="-25000" dirty="0">
                <a:solidFill>
                  <a:srgbClr val="000000"/>
                </a:solidFill>
                <a:latin typeface="Times New Roman" pitchFamily="18" charset="0"/>
              </a:rPr>
              <a:t>2</a:t>
            </a:r>
            <a:r>
              <a:rPr lang="cs-CZ" sz="24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82978" name="Rectangle 34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82977" name="Object 33"/>
          <p:cNvGraphicFramePr>
            <a:graphicFrameLocks noChangeAspect="1"/>
          </p:cNvGraphicFramePr>
          <p:nvPr/>
        </p:nvGraphicFramePr>
        <p:xfrm>
          <a:off x="5364163" y="2852738"/>
          <a:ext cx="2520950" cy="414337"/>
        </p:xfrm>
        <a:graphic>
          <a:graphicData uri="http://schemas.openxmlformats.org/presentationml/2006/ole">
            <p:oleObj spid="_x0000_s82977" name="Rovnice" r:id="rId6" imgW="1447800" imgH="241300" progId="Equation.3">
              <p:embed/>
            </p:oleObj>
          </a:graphicData>
        </a:graphic>
      </p:graphicFrame>
      <p:sp>
        <p:nvSpPr>
          <p:cNvPr id="82982" name="Rectangle 38"/>
          <p:cNvSpPr>
            <a:spLocks noChangeArrowheads="1"/>
          </p:cNvSpPr>
          <p:nvPr/>
        </p:nvSpPr>
        <p:spPr bwMode="auto">
          <a:xfrm>
            <a:off x="1914525" y="2343150"/>
            <a:ext cx="10985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/>
            <a:r>
              <a:rPr lang="cs-CZ" sz="1400">
                <a:cs typeface="Times New Roman" pitchFamily="18" charset="0"/>
              </a:rPr>
              <a:t>	</a:t>
            </a:r>
            <a:endParaRPr lang="cs-CZ"/>
          </a:p>
        </p:txBody>
      </p:sp>
      <p:graphicFrame>
        <p:nvGraphicFramePr>
          <p:cNvPr id="82981" name="Object 37"/>
          <p:cNvGraphicFramePr>
            <a:graphicFrameLocks noChangeAspect="1"/>
          </p:cNvGraphicFramePr>
          <p:nvPr/>
        </p:nvGraphicFramePr>
        <p:xfrm>
          <a:off x="5435600" y="3357563"/>
          <a:ext cx="1944688" cy="842962"/>
        </p:xfrm>
        <a:graphic>
          <a:graphicData uri="http://schemas.openxmlformats.org/presentationml/2006/ole">
            <p:oleObj spid="_x0000_s82981" name="Rovnice" r:id="rId7" imgW="1206500" imgH="520700" progId="Equation.3">
              <p:embed/>
            </p:oleObj>
          </a:graphicData>
        </a:graphic>
      </p:graphicFrame>
      <p:sp>
        <p:nvSpPr>
          <p:cNvPr id="82983" name="Rectangle 39"/>
          <p:cNvSpPr>
            <a:spLocks noChangeArrowheads="1"/>
          </p:cNvSpPr>
          <p:nvPr/>
        </p:nvSpPr>
        <p:spPr bwMode="auto">
          <a:xfrm>
            <a:off x="1914525" y="3171825"/>
            <a:ext cx="10985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/>
            <a:r>
              <a:rPr lang="cs-CZ" sz="1400" i="1">
                <a:cs typeface="Times New Roman" pitchFamily="18" charset="0"/>
              </a:rPr>
              <a:t>	</a:t>
            </a:r>
            <a:endParaRPr lang="cs-CZ"/>
          </a:p>
        </p:txBody>
      </p:sp>
      <p:graphicFrame>
        <p:nvGraphicFramePr>
          <p:cNvPr id="82980" name="Object 36"/>
          <p:cNvGraphicFramePr>
            <a:graphicFrameLocks noChangeAspect="1"/>
          </p:cNvGraphicFramePr>
          <p:nvPr/>
        </p:nvGraphicFramePr>
        <p:xfrm>
          <a:off x="5435600" y="4221163"/>
          <a:ext cx="1873250" cy="430212"/>
        </p:xfrm>
        <a:graphic>
          <a:graphicData uri="http://schemas.openxmlformats.org/presentationml/2006/ole">
            <p:oleObj spid="_x0000_s82980" name="Rovnice" r:id="rId8" imgW="1040948" imgH="241195" progId="Equation.3">
              <p:embed/>
            </p:oleObj>
          </a:graphicData>
        </a:graphic>
      </p:graphicFrame>
      <p:graphicFrame>
        <p:nvGraphicFramePr>
          <p:cNvPr id="82979" name="Object 35"/>
          <p:cNvGraphicFramePr>
            <a:graphicFrameLocks noChangeAspect="1"/>
          </p:cNvGraphicFramePr>
          <p:nvPr/>
        </p:nvGraphicFramePr>
        <p:xfrm>
          <a:off x="5435600" y="4724400"/>
          <a:ext cx="2808288" cy="860425"/>
        </p:xfrm>
        <a:graphic>
          <a:graphicData uri="http://schemas.openxmlformats.org/presentationml/2006/ole">
            <p:oleObj spid="_x0000_s82979" name="Rovnice" r:id="rId9" imgW="1409400" imgH="431640" progId="Equation.3">
              <p:embed/>
            </p:oleObj>
          </a:graphicData>
        </a:graphic>
      </p:graphicFrame>
      <p:sp>
        <p:nvSpPr>
          <p:cNvPr id="82985" name="Rectangle 41"/>
          <p:cNvSpPr>
            <a:spLocks noChangeArrowheads="1"/>
          </p:cNvSpPr>
          <p:nvPr/>
        </p:nvSpPr>
        <p:spPr bwMode="auto">
          <a:xfrm>
            <a:off x="395288" y="5661025"/>
            <a:ext cx="2338387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>
              <a:tabLst>
                <a:tab pos="1600200" algn="l"/>
              </a:tabLst>
            </a:pPr>
            <a:r>
              <a:rPr lang="cs-CZ" sz="2000" b="1">
                <a:solidFill>
                  <a:srgbClr val="000000"/>
                </a:solidFill>
                <a:cs typeface="Times New Roman" pitchFamily="18" charset="0"/>
              </a:rPr>
              <a:t>Optimální řešení: </a:t>
            </a:r>
            <a:endParaRPr lang="cs-CZ" sz="2000" b="1">
              <a:solidFill>
                <a:srgbClr val="000000"/>
              </a:solidFill>
            </a:endParaRPr>
          </a:p>
          <a:p>
            <a:pPr algn="just" eaLnBrk="0" hangingPunct="0">
              <a:tabLst>
                <a:tab pos="1600200" algn="l"/>
              </a:tabLst>
            </a:pPr>
            <a:r>
              <a:rPr lang="cs-CZ" sz="1400">
                <a:cs typeface="Times New Roman" pitchFamily="18" charset="0"/>
              </a:rPr>
              <a:t>	</a:t>
            </a:r>
            <a:r>
              <a:rPr lang="cs-CZ" sz="1400" i="1">
                <a:cs typeface="Times New Roman" pitchFamily="18" charset="0"/>
              </a:rPr>
              <a:t> </a:t>
            </a:r>
            <a:endParaRPr lang="cs-CZ"/>
          </a:p>
        </p:txBody>
      </p:sp>
      <p:sp>
        <p:nvSpPr>
          <p:cNvPr id="82986" name="Rectangle 42"/>
          <p:cNvSpPr>
            <a:spLocks noChangeArrowheads="1"/>
          </p:cNvSpPr>
          <p:nvPr/>
        </p:nvSpPr>
        <p:spPr bwMode="auto">
          <a:xfrm>
            <a:off x="2843213" y="5661025"/>
            <a:ext cx="46005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cs-CZ" sz="2400" b="1" i="1">
                <a:solidFill>
                  <a:srgbClr val="000000"/>
                </a:solidFill>
                <a:latin typeface="Times New Roman" pitchFamily="18" charset="0"/>
              </a:rPr>
              <a:t>y</a:t>
            </a:r>
            <a:r>
              <a:rPr lang="cs-CZ" sz="2400" b="1" baseline="-25000">
                <a:solidFill>
                  <a:srgbClr val="000000"/>
                </a:solidFill>
                <a:latin typeface="Times New Roman" pitchFamily="18" charset="0"/>
              </a:rPr>
              <a:t>1</a:t>
            </a:r>
            <a:r>
              <a:rPr lang="cs-CZ" sz="2400" b="1">
                <a:solidFill>
                  <a:srgbClr val="000000"/>
                </a:solidFill>
                <a:latin typeface="Times New Roman" pitchFamily="18" charset="0"/>
              </a:rPr>
              <a:t> =0,5, </a:t>
            </a:r>
            <a:r>
              <a:rPr lang="cs-CZ" sz="2400" b="1" i="1">
                <a:solidFill>
                  <a:srgbClr val="000000"/>
                </a:solidFill>
                <a:latin typeface="Times New Roman" pitchFamily="18" charset="0"/>
              </a:rPr>
              <a:t>y</a:t>
            </a:r>
            <a:r>
              <a:rPr lang="cs-CZ" sz="2400" b="1" baseline="-25000">
                <a:solidFill>
                  <a:srgbClr val="000000"/>
                </a:solidFill>
                <a:latin typeface="Times New Roman" pitchFamily="18" charset="0"/>
              </a:rPr>
              <a:t>2</a:t>
            </a:r>
            <a:r>
              <a:rPr lang="cs-CZ" sz="2400" b="1">
                <a:solidFill>
                  <a:srgbClr val="000000"/>
                </a:solidFill>
                <a:latin typeface="Times New Roman" pitchFamily="18" charset="0"/>
              </a:rPr>
              <a:t> = 0,25, </a:t>
            </a:r>
            <a:r>
              <a:rPr lang="cs-CZ" sz="2400" b="1" i="1">
                <a:solidFill>
                  <a:srgbClr val="000000"/>
                </a:solidFill>
                <a:latin typeface="Times New Roman" pitchFamily="18" charset="0"/>
              </a:rPr>
              <a:t>t</a:t>
            </a:r>
            <a:r>
              <a:rPr lang="cs-CZ" sz="2400" b="1">
                <a:solidFill>
                  <a:srgbClr val="000000"/>
                </a:solidFill>
                <a:latin typeface="Times New Roman" pitchFamily="18" charset="0"/>
              </a:rPr>
              <a:t> = 0,0625, </a:t>
            </a:r>
            <a:r>
              <a:rPr lang="cs-CZ" sz="2400" b="1" i="1">
                <a:solidFill>
                  <a:srgbClr val="000000"/>
                </a:solidFill>
                <a:latin typeface="Times New Roman" pitchFamily="18" charset="0"/>
              </a:rPr>
              <a:t>z</a:t>
            </a:r>
            <a:r>
              <a:rPr lang="cs-CZ" sz="2400" b="1">
                <a:solidFill>
                  <a:srgbClr val="000000"/>
                </a:solidFill>
                <a:latin typeface="Times New Roman" pitchFamily="18" charset="0"/>
              </a:rPr>
              <a:t> = 4. </a:t>
            </a:r>
          </a:p>
        </p:txBody>
      </p:sp>
      <p:sp>
        <p:nvSpPr>
          <p:cNvPr id="82987" name="Rectangle 43"/>
          <p:cNvSpPr>
            <a:spLocks noChangeArrowheads="1"/>
          </p:cNvSpPr>
          <p:nvPr/>
        </p:nvSpPr>
        <p:spPr bwMode="auto">
          <a:xfrm>
            <a:off x="2843213" y="6092825"/>
            <a:ext cx="26257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cs-CZ" sz="2400" b="1" i="1">
                <a:solidFill>
                  <a:srgbClr val="000000"/>
                </a:solidFill>
                <a:latin typeface="Times New Roman" pitchFamily="18" charset="0"/>
              </a:rPr>
              <a:t>x</a:t>
            </a:r>
            <a:r>
              <a:rPr lang="cs-CZ" sz="2400" b="1" baseline="-25000">
                <a:solidFill>
                  <a:srgbClr val="000000"/>
                </a:solidFill>
                <a:latin typeface="Times New Roman" pitchFamily="18" charset="0"/>
              </a:rPr>
              <a:t>1</a:t>
            </a:r>
            <a:r>
              <a:rPr lang="cs-CZ" sz="2400" b="1">
                <a:solidFill>
                  <a:srgbClr val="000000"/>
                </a:solidFill>
                <a:latin typeface="Times New Roman" pitchFamily="18" charset="0"/>
              </a:rPr>
              <a:t> =8, </a:t>
            </a:r>
            <a:r>
              <a:rPr lang="cs-CZ" sz="2400" b="1" i="1">
                <a:solidFill>
                  <a:srgbClr val="000000"/>
                </a:solidFill>
                <a:latin typeface="Times New Roman" pitchFamily="18" charset="0"/>
              </a:rPr>
              <a:t>x</a:t>
            </a:r>
            <a:r>
              <a:rPr lang="cs-CZ" sz="2400" b="1" baseline="-25000">
                <a:solidFill>
                  <a:srgbClr val="000000"/>
                </a:solidFill>
                <a:latin typeface="Times New Roman" pitchFamily="18" charset="0"/>
              </a:rPr>
              <a:t>2</a:t>
            </a:r>
            <a:r>
              <a:rPr lang="cs-CZ" sz="2400" b="1">
                <a:solidFill>
                  <a:srgbClr val="000000"/>
                </a:solidFill>
                <a:latin typeface="Times New Roman" pitchFamily="18" charset="0"/>
              </a:rPr>
              <a:t> = 4, </a:t>
            </a:r>
            <a:r>
              <a:rPr lang="cs-CZ" sz="2400" b="1" i="1">
                <a:solidFill>
                  <a:srgbClr val="000000"/>
                </a:solidFill>
                <a:latin typeface="Times New Roman" pitchFamily="18" charset="0"/>
              </a:rPr>
              <a:t>z</a:t>
            </a:r>
            <a:r>
              <a:rPr lang="cs-CZ" sz="2400" b="1">
                <a:solidFill>
                  <a:srgbClr val="000000"/>
                </a:solidFill>
                <a:latin typeface="Times New Roman" pitchFamily="18" charset="0"/>
              </a:rPr>
              <a:t> = 4.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142852"/>
            <a:ext cx="8229600" cy="1143000"/>
          </a:xfrm>
          <a:noFill/>
        </p:spPr>
        <p:txBody>
          <a:bodyPr/>
          <a:lstStyle/>
          <a:p>
            <a:r>
              <a:rPr lang="cs-CZ" sz="3600" dirty="0">
                <a:solidFill>
                  <a:schemeClr val="accent1"/>
                </a:solidFill>
              </a:rPr>
              <a:t>Rozpětí v omezujících podmínkách</a:t>
            </a:r>
          </a:p>
        </p:txBody>
      </p:sp>
      <p:sp>
        <p:nvSpPr>
          <p:cNvPr id="83971" name="Rectangle 3"/>
          <p:cNvSpPr>
            <a:spLocks noChangeArrowheads="1"/>
          </p:cNvSpPr>
          <p:nvPr/>
        </p:nvSpPr>
        <p:spPr bwMode="auto">
          <a:xfrm>
            <a:off x="-134938" y="3532188"/>
            <a:ext cx="1098551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/>
            <a:r>
              <a:rPr lang="cs-CZ" sz="1400" i="1">
                <a:cs typeface="Times New Roman" pitchFamily="18" charset="0"/>
              </a:rPr>
              <a:t>	</a:t>
            </a:r>
            <a:endParaRPr lang="cs-CZ"/>
          </a:p>
        </p:txBody>
      </p:sp>
      <p:sp>
        <p:nvSpPr>
          <p:cNvPr id="83972" name="Rectangle 4"/>
          <p:cNvSpPr>
            <a:spLocks noChangeArrowheads="1"/>
          </p:cNvSpPr>
          <p:nvPr/>
        </p:nvSpPr>
        <p:spPr bwMode="auto">
          <a:xfrm>
            <a:off x="-134938" y="3556000"/>
            <a:ext cx="1098551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/>
            <a:r>
              <a:rPr lang="cs-CZ" sz="1400" i="1">
                <a:cs typeface="Times New Roman" pitchFamily="18" charset="0"/>
              </a:rPr>
              <a:t>	</a:t>
            </a:r>
            <a:endParaRPr lang="cs-CZ"/>
          </a:p>
        </p:txBody>
      </p:sp>
      <p:sp>
        <p:nvSpPr>
          <p:cNvPr id="83973" name="Rectangle 5"/>
          <p:cNvSpPr>
            <a:spLocks noChangeArrowheads="1"/>
          </p:cNvSpPr>
          <p:nvPr/>
        </p:nvSpPr>
        <p:spPr bwMode="auto">
          <a:xfrm>
            <a:off x="0" y="3436938"/>
            <a:ext cx="10985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/>
            <a:r>
              <a:rPr lang="cs-CZ" sz="1400" i="1">
                <a:cs typeface="Times New Roman" pitchFamily="18" charset="0"/>
              </a:rPr>
              <a:t>	</a:t>
            </a:r>
            <a:endParaRPr lang="cs-CZ"/>
          </a:p>
        </p:txBody>
      </p:sp>
      <p:sp>
        <p:nvSpPr>
          <p:cNvPr id="83974" name="Rectangle 6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3975" name="Rectangle 7"/>
          <p:cNvSpPr>
            <a:spLocks noChangeArrowheads="1"/>
          </p:cNvSpPr>
          <p:nvPr/>
        </p:nvSpPr>
        <p:spPr bwMode="auto">
          <a:xfrm>
            <a:off x="0" y="3276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3976" name="Rectangle 8"/>
          <p:cNvSpPr>
            <a:spLocks noChangeArrowheads="1"/>
          </p:cNvSpPr>
          <p:nvPr/>
        </p:nvSpPr>
        <p:spPr bwMode="auto">
          <a:xfrm>
            <a:off x="1684338" y="2613025"/>
            <a:ext cx="10985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/>
            <a:r>
              <a:rPr lang="cs-CZ" sz="1400">
                <a:cs typeface="Times New Roman" pitchFamily="18" charset="0"/>
              </a:rPr>
              <a:t>	</a:t>
            </a:r>
            <a:endParaRPr lang="cs-CZ"/>
          </a:p>
        </p:txBody>
      </p:sp>
      <p:sp>
        <p:nvSpPr>
          <p:cNvPr id="83977" name="Rectangle 9"/>
          <p:cNvSpPr>
            <a:spLocks noChangeArrowheads="1"/>
          </p:cNvSpPr>
          <p:nvPr/>
        </p:nvSpPr>
        <p:spPr bwMode="auto">
          <a:xfrm>
            <a:off x="0" y="30432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397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3979" name="Rectangle 11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3980" name="Rectangle 12"/>
          <p:cNvSpPr>
            <a:spLocks noChangeArrowheads="1"/>
          </p:cNvSpPr>
          <p:nvPr/>
        </p:nvSpPr>
        <p:spPr bwMode="auto">
          <a:xfrm>
            <a:off x="0" y="24479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3982" name="Rectangle 14"/>
          <p:cNvSpPr>
            <a:spLocks noChangeArrowheads="1"/>
          </p:cNvSpPr>
          <p:nvPr/>
        </p:nvSpPr>
        <p:spPr bwMode="auto">
          <a:xfrm>
            <a:off x="0" y="3838575"/>
            <a:ext cx="10985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/>
            <a:r>
              <a:rPr lang="cs-CZ" sz="1400" i="1">
                <a:cs typeface="Times New Roman" pitchFamily="18" charset="0"/>
              </a:rPr>
              <a:t>	</a:t>
            </a:r>
            <a:endParaRPr lang="cs-CZ"/>
          </a:p>
        </p:txBody>
      </p:sp>
      <p:sp>
        <p:nvSpPr>
          <p:cNvPr id="83983" name="Rectangle 15"/>
          <p:cNvSpPr>
            <a:spLocks noChangeArrowheads="1"/>
          </p:cNvSpPr>
          <p:nvPr/>
        </p:nvSpPr>
        <p:spPr bwMode="auto">
          <a:xfrm>
            <a:off x="0" y="31416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3985" name="Rectangle 17"/>
          <p:cNvSpPr>
            <a:spLocks noChangeArrowheads="1"/>
          </p:cNvSpPr>
          <p:nvPr/>
        </p:nvSpPr>
        <p:spPr bwMode="auto">
          <a:xfrm>
            <a:off x="1914525" y="2622550"/>
            <a:ext cx="10985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/>
            <a:r>
              <a:rPr lang="cs-CZ" sz="1400">
                <a:cs typeface="Times New Roman" pitchFamily="18" charset="0"/>
              </a:rPr>
              <a:t>	</a:t>
            </a:r>
            <a:endParaRPr lang="cs-CZ"/>
          </a:p>
        </p:txBody>
      </p:sp>
      <p:sp>
        <p:nvSpPr>
          <p:cNvPr id="83994" name="Rectangle 26"/>
          <p:cNvSpPr>
            <a:spLocks noChangeArrowheads="1"/>
          </p:cNvSpPr>
          <p:nvPr/>
        </p:nvSpPr>
        <p:spPr bwMode="auto">
          <a:xfrm>
            <a:off x="1914525" y="2343150"/>
            <a:ext cx="10985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/>
            <a:r>
              <a:rPr lang="cs-CZ" sz="1400">
                <a:cs typeface="Times New Roman" pitchFamily="18" charset="0"/>
              </a:rPr>
              <a:t>	</a:t>
            </a:r>
            <a:endParaRPr lang="cs-CZ"/>
          </a:p>
        </p:txBody>
      </p:sp>
      <p:sp>
        <p:nvSpPr>
          <p:cNvPr id="84003" name="Rectangle 35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84002" name="Object 34"/>
          <p:cNvGraphicFramePr>
            <a:graphicFrameLocks noChangeAspect="1"/>
          </p:cNvGraphicFramePr>
          <p:nvPr/>
        </p:nvGraphicFramePr>
        <p:xfrm>
          <a:off x="2643174" y="1714488"/>
          <a:ext cx="3959225" cy="809625"/>
        </p:xfrm>
        <a:graphic>
          <a:graphicData uri="http://schemas.openxmlformats.org/presentationml/2006/ole">
            <p:oleObj spid="_x0000_s84002" name="Rovnice" r:id="rId3" imgW="2235200" imgH="457200" progId="Equation.3">
              <p:embed/>
            </p:oleObj>
          </a:graphicData>
        </a:graphic>
      </p:graphicFrame>
      <p:sp>
        <p:nvSpPr>
          <p:cNvPr id="84005" name="Rectangle 37"/>
          <p:cNvSpPr>
            <a:spLocks noChangeArrowheads="1"/>
          </p:cNvSpPr>
          <p:nvPr/>
        </p:nvSpPr>
        <p:spPr bwMode="auto">
          <a:xfrm>
            <a:off x="0" y="29527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84004" name="Object 36"/>
          <p:cNvGraphicFramePr>
            <a:graphicFrameLocks noChangeAspect="1"/>
          </p:cNvGraphicFramePr>
          <p:nvPr/>
        </p:nvGraphicFramePr>
        <p:xfrm>
          <a:off x="2643174" y="2571744"/>
          <a:ext cx="3600450" cy="1444633"/>
        </p:xfrm>
        <a:graphic>
          <a:graphicData uri="http://schemas.openxmlformats.org/presentationml/2006/ole">
            <p:oleObj spid="_x0000_s84004" name="Rovnice" r:id="rId4" imgW="2247900" imgH="952500" progId="Equation.3">
              <p:embed/>
            </p:oleObj>
          </a:graphicData>
        </a:graphic>
      </p:graphicFrame>
      <p:sp>
        <p:nvSpPr>
          <p:cNvPr id="84007" name="Rectangle 39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84006" name="Object 38"/>
          <p:cNvGraphicFramePr>
            <a:graphicFrameLocks noChangeAspect="1"/>
          </p:cNvGraphicFramePr>
          <p:nvPr/>
        </p:nvGraphicFramePr>
        <p:xfrm>
          <a:off x="2627313" y="4437063"/>
          <a:ext cx="4319587" cy="460375"/>
        </p:xfrm>
        <a:graphic>
          <a:graphicData uri="http://schemas.openxmlformats.org/presentationml/2006/ole">
            <p:oleObj spid="_x0000_s84006" name="Rovnice" r:id="rId5" imgW="2235200" imgH="241300" progId="Equation.3">
              <p:embed/>
            </p:oleObj>
          </a:graphicData>
        </a:graphic>
      </p:graphicFrame>
      <p:sp>
        <p:nvSpPr>
          <p:cNvPr id="84009" name="Rectangle 41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84008" name="Object 40"/>
          <p:cNvGraphicFramePr>
            <a:graphicFrameLocks noChangeAspect="1"/>
          </p:cNvGraphicFramePr>
          <p:nvPr/>
        </p:nvGraphicFramePr>
        <p:xfrm>
          <a:off x="2627313" y="4868863"/>
          <a:ext cx="4248150" cy="866775"/>
        </p:xfrm>
        <a:graphic>
          <a:graphicData uri="http://schemas.openxmlformats.org/presentationml/2006/ole">
            <p:oleObj spid="_x0000_s84008" name="Rovnice" r:id="rId6" imgW="2235200" imgH="457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58" y="214290"/>
            <a:ext cx="8229600" cy="1143000"/>
          </a:xfrm>
          <a:noFill/>
        </p:spPr>
        <p:txBody>
          <a:bodyPr/>
          <a:lstStyle/>
          <a:p>
            <a:r>
              <a:rPr lang="cs-CZ" sz="4800" dirty="0">
                <a:solidFill>
                  <a:schemeClr val="accent1"/>
                </a:solidFill>
              </a:rPr>
              <a:t>Úlohy s absolutní hodnotou</a:t>
            </a:r>
          </a:p>
        </p:txBody>
      </p:sp>
      <p:sp>
        <p:nvSpPr>
          <p:cNvPr id="44035" name="Rectangle 3"/>
          <p:cNvSpPr>
            <a:spLocks noChangeArrowheads="1"/>
          </p:cNvSpPr>
          <p:nvPr/>
        </p:nvSpPr>
        <p:spPr bwMode="auto">
          <a:xfrm>
            <a:off x="0" y="19764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44042" name="Rectangle 10"/>
          <p:cNvSpPr>
            <a:spLocks noChangeArrowheads="1"/>
          </p:cNvSpPr>
          <p:nvPr/>
        </p:nvSpPr>
        <p:spPr bwMode="auto">
          <a:xfrm>
            <a:off x="827088" y="1755775"/>
            <a:ext cx="2232025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>
              <a:tabLst>
                <a:tab pos="1600200" algn="l"/>
              </a:tabLst>
            </a:pPr>
            <a:r>
              <a:rPr lang="cs-CZ" sz="2000" b="1" dirty="0">
                <a:solidFill>
                  <a:srgbClr val="000000"/>
                </a:solidFill>
                <a:cs typeface="Times New Roman" pitchFamily="18" charset="0"/>
              </a:rPr>
              <a:t>minimalizovat</a:t>
            </a:r>
            <a:endParaRPr lang="cs-CZ" sz="2000" b="1" dirty="0">
              <a:solidFill>
                <a:srgbClr val="000000"/>
              </a:solidFill>
            </a:endParaRPr>
          </a:p>
          <a:p>
            <a:pPr algn="just" eaLnBrk="0" hangingPunct="0">
              <a:tabLst>
                <a:tab pos="1600200" algn="l"/>
              </a:tabLst>
            </a:pPr>
            <a:r>
              <a:rPr lang="cs-CZ" sz="1400" dirty="0">
                <a:cs typeface="Times New Roman" pitchFamily="18" charset="0"/>
              </a:rPr>
              <a:t>	</a:t>
            </a:r>
            <a:r>
              <a:rPr lang="cs-CZ" sz="1400" i="1" dirty="0">
                <a:cs typeface="Times New Roman" pitchFamily="18" charset="0"/>
              </a:rPr>
              <a:t> </a:t>
            </a:r>
            <a:endParaRPr lang="cs-CZ" dirty="0"/>
          </a:p>
        </p:txBody>
      </p:sp>
      <p:graphicFrame>
        <p:nvGraphicFramePr>
          <p:cNvPr id="44041" name="Object 9"/>
          <p:cNvGraphicFramePr>
            <a:graphicFrameLocks noChangeAspect="1"/>
          </p:cNvGraphicFramePr>
          <p:nvPr/>
        </p:nvGraphicFramePr>
        <p:xfrm>
          <a:off x="3203575" y="1700213"/>
          <a:ext cx="1546225" cy="922337"/>
        </p:xfrm>
        <a:graphic>
          <a:graphicData uri="http://schemas.openxmlformats.org/presentationml/2006/ole">
            <p:oleObj spid="_x0000_s44041" name="Rovnice" r:id="rId3" imgW="723600" imgH="431640" progId="Equation.3">
              <p:embed/>
            </p:oleObj>
          </a:graphicData>
        </a:graphic>
      </p:graphicFrame>
      <p:graphicFrame>
        <p:nvGraphicFramePr>
          <p:cNvPr id="44040" name="Object 8"/>
          <p:cNvGraphicFramePr>
            <a:graphicFrameLocks noChangeAspect="1"/>
          </p:cNvGraphicFramePr>
          <p:nvPr/>
        </p:nvGraphicFramePr>
        <p:xfrm>
          <a:off x="3203575" y="2708275"/>
          <a:ext cx="4897438" cy="857250"/>
        </p:xfrm>
        <a:graphic>
          <a:graphicData uri="http://schemas.openxmlformats.org/presentationml/2006/ole">
            <p:oleObj spid="_x0000_s44040" name="Rovnice" r:id="rId4" imgW="2768600" imgH="482600" progId="Equation.3">
              <p:embed/>
            </p:oleObj>
          </a:graphicData>
        </a:graphic>
      </p:graphicFrame>
      <p:sp>
        <p:nvSpPr>
          <p:cNvPr id="44044" name="Rectangle 12"/>
          <p:cNvSpPr>
            <a:spLocks noChangeArrowheads="1"/>
          </p:cNvSpPr>
          <p:nvPr/>
        </p:nvSpPr>
        <p:spPr bwMode="auto">
          <a:xfrm>
            <a:off x="-134938" y="3532188"/>
            <a:ext cx="1098551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/>
            <a:r>
              <a:rPr lang="cs-CZ" sz="1400" i="1">
                <a:cs typeface="Times New Roman" pitchFamily="18" charset="0"/>
              </a:rPr>
              <a:t>	</a:t>
            </a:r>
            <a:endParaRPr lang="cs-CZ"/>
          </a:p>
        </p:txBody>
      </p:sp>
      <p:graphicFrame>
        <p:nvGraphicFramePr>
          <p:cNvPr id="44039" name="Object 7"/>
          <p:cNvGraphicFramePr>
            <a:graphicFrameLocks noChangeAspect="1"/>
          </p:cNvGraphicFramePr>
          <p:nvPr/>
        </p:nvGraphicFramePr>
        <p:xfrm>
          <a:off x="3203575" y="3500438"/>
          <a:ext cx="4392613" cy="860425"/>
        </p:xfrm>
        <a:graphic>
          <a:graphicData uri="http://schemas.openxmlformats.org/presentationml/2006/ole">
            <p:oleObj spid="_x0000_s44039" name="Rovnice" r:id="rId5" imgW="2768600" imgH="546100" progId="Equation.3">
              <p:embed/>
            </p:oleObj>
          </a:graphicData>
        </a:graphic>
      </p:graphicFrame>
      <p:graphicFrame>
        <p:nvGraphicFramePr>
          <p:cNvPr id="44038" name="Object 6"/>
          <p:cNvGraphicFramePr>
            <a:graphicFrameLocks noChangeAspect="1"/>
          </p:cNvGraphicFramePr>
          <p:nvPr/>
        </p:nvGraphicFramePr>
        <p:xfrm>
          <a:off x="3203575" y="4365625"/>
          <a:ext cx="4679950" cy="917575"/>
        </p:xfrm>
        <a:graphic>
          <a:graphicData uri="http://schemas.openxmlformats.org/presentationml/2006/ole">
            <p:oleObj spid="_x0000_s44038" name="Rovnice" r:id="rId6" imgW="2768600" imgH="546100" progId="Equation.3">
              <p:embed/>
            </p:oleObj>
          </a:graphicData>
        </a:graphic>
      </p:graphicFrame>
      <p:sp>
        <p:nvSpPr>
          <p:cNvPr id="44047" name="Rectangle 15"/>
          <p:cNvSpPr>
            <a:spLocks noChangeArrowheads="1"/>
          </p:cNvSpPr>
          <p:nvPr/>
        </p:nvSpPr>
        <p:spPr bwMode="auto">
          <a:xfrm>
            <a:off x="827088" y="2852738"/>
            <a:ext cx="2232025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>
              <a:tabLst>
                <a:tab pos="1600200" algn="l"/>
              </a:tabLst>
            </a:pPr>
            <a:r>
              <a:rPr lang="cs-CZ" sz="2000" b="1" dirty="0">
                <a:solidFill>
                  <a:srgbClr val="000000"/>
                </a:solidFill>
                <a:cs typeface="Times New Roman" pitchFamily="18" charset="0"/>
              </a:rPr>
              <a:t>za podmínek</a:t>
            </a:r>
            <a:endParaRPr lang="cs-CZ" sz="2000" b="1" dirty="0">
              <a:solidFill>
                <a:srgbClr val="000000"/>
              </a:solidFill>
            </a:endParaRPr>
          </a:p>
          <a:p>
            <a:pPr algn="just" eaLnBrk="0" hangingPunct="0">
              <a:tabLst>
                <a:tab pos="1600200" algn="l"/>
              </a:tabLst>
            </a:pPr>
            <a:r>
              <a:rPr lang="cs-CZ" sz="1400" dirty="0">
                <a:cs typeface="Times New Roman" pitchFamily="18" charset="0"/>
              </a:rPr>
              <a:t>	</a:t>
            </a:r>
            <a:r>
              <a:rPr lang="cs-CZ" sz="1400" i="1" dirty="0">
                <a:cs typeface="Times New Roman" pitchFamily="18" charset="0"/>
              </a:rPr>
              <a:t> 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r>
              <a:rPr lang="cs-CZ" sz="3600" dirty="0">
                <a:solidFill>
                  <a:schemeClr val="accent1"/>
                </a:solidFill>
              </a:rPr>
              <a:t>Rozpětí v omezujících podmínkách</a:t>
            </a:r>
            <a:br>
              <a:rPr lang="cs-CZ" sz="3600" dirty="0">
                <a:solidFill>
                  <a:schemeClr val="accent1"/>
                </a:solidFill>
              </a:rPr>
            </a:br>
            <a:r>
              <a:rPr lang="cs-CZ" sz="3600" dirty="0">
                <a:solidFill>
                  <a:schemeClr val="accent1"/>
                </a:solidFill>
              </a:rPr>
              <a:t>příklad</a:t>
            </a:r>
          </a:p>
        </p:txBody>
      </p:sp>
      <p:sp>
        <p:nvSpPr>
          <p:cNvPr id="84995" name="Rectangle 3"/>
          <p:cNvSpPr>
            <a:spLocks noChangeArrowheads="1"/>
          </p:cNvSpPr>
          <p:nvPr/>
        </p:nvSpPr>
        <p:spPr bwMode="auto">
          <a:xfrm>
            <a:off x="-134938" y="3532188"/>
            <a:ext cx="1098551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/>
            <a:r>
              <a:rPr lang="cs-CZ" sz="1400" i="1">
                <a:cs typeface="Times New Roman" pitchFamily="18" charset="0"/>
              </a:rPr>
              <a:t>	</a:t>
            </a:r>
            <a:endParaRPr lang="cs-CZ"/>
          </a:p>
        </p:txBody>
      </p:sp>
      <p:sp>
        <p:nvSpPr>
          <p:cNvPr id="84996" name="Rectangle 4"/>
          <p:cNvSpPr>
            <a:spLocks noChangeArrowheads="1"/>
          </p:cNvSpPr>
          <p:nvPr/>
        </p:nvSpPr>
        <p:spPr bwMode="auto">
          <a:xfrm>
            <a:off x="-134938" y="3556000"/>
            <a:ext cx="1098551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/>
            <a:r>
              <a:rPr lang="cs-CZ" sz="1400" i="1">
                <a:cs typeface="Times New Roman" pitchFamily="18" charset="0"/>
              </a:rPr>
              <a:t>	</a:t>
            </a:r>
            <a:endParaRPr lang="cs-CZ"/>
          </a:p>
        </p:txBody>
      </p:sp>
      <p:sp>
        <p:nvSpPr>
          <p:cNvPr id="84997" name="Rectangle 5"/>
          <p:cNvSpPr>
            <a:spLocks noChangeArrowheads="1"/>
          </p:cNvSpPr>
          <p:nvPr/>
        </p:nvSpPr>
        <p:spPr bwMode="auto">
          <a:xfrm>
            <a:off x="0" y="3436938"/>
            <a:ext cx="10985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/>
            <a:r>
              <a:rPr lang="cs-CZ" sz="1400" i="1">
                <a:cs typeface="Times New Roman" pitchFamily="18" charset="0"/>
              </a:rPr>
              <a:t>	</a:t>
            </a:r>
            <a:endParaRPr lang="cs-CZ"/>
          </a:p>
        </p:txBody>
      </p:sp>
      <p:sp>
        <p:nvSpPr>
          <p:cNvPr id="84998" name="Rectangle 6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5000" name="Rectangle 8"/>
          <p:cNvSpPr>
            <a:spLocks noChangeArrowheads="1"/>
          </p:cNvSpPr>
          <p:nvPr/>
        </p:nvSpPr>
        <p:spPr bwMode="auto">
          <a:xfrm>
            <a:off x="1684338" y="2613025"/>
            <a:ext cx="10985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/>
            <a:r>
              <a:rPr lang="cs-CZ" sz="1400">
                <a:cs typeface="Times New Roman" pitchFamily="18" charset="0"/>
              </a:rPr>
              <a:t>	</a:t>
            </a:r>
            <a:endParaRPr lang="cs-CZ"/>
          </a:p>
        </p:txBody>
      </p:sp>
      <p:sp>
        <p:nvSpPr>
          <p:cNvPr id="85001" name="Rectangle 9"/>
          <p:cNvSpPr>
            <a:spLocks noChangeArrowheads="1"/>
          </p:cNvSpPr>
          <p:nvPr/>
        </p:nvSpPr>
        <p:spPr bwMode="auto">
          <a:xfrm>
            <a:off x="0" y="30432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500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5003" name="Rectangle 11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5004" name="Rectangle 12"/>
          <p:cNvSpPr>
            <a:spLocks noChangeArrowheads="1"/>
          </p:cNvSpPr>
          <p:nvPr/>
        </p:nvSpPr>
        <p:spPr bwMode="auto">
          <a:xfrm>
            <a:off x="0" y="24479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5005" name="Rectangle 13"/>
          <p:cNvSpPr>
            <a:spLocks noChangeArrowheads="1"/>
          </p:cNvSpPr>
          <p:nvPr/>
        </p:nvSpPr>
        <p:spPr bwMode="auto">
          <a:xfrm>
            <a:off x="0" y="3838575"/>
            <a:ext cx="10985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/>
            <a:r>
              <a:rPr lang="cs-CZ" sz="1400" i="1">
                <a:cs typeface="Times New Roman" pitchFamily="18" charset="0"/>
              </a:rPr>
              <a:t>	</a:t>
            </a:r>
            <a:endParaRPr lang="cs-CZ"/>
          </a:p>
        </p:txBody>
      </p:sp>
      <p:sp>
        <p:nvSpPr>
          <p:cNvPr id="85006" name="Rectangle 14"/>
          <p:cNvSpPr>
            <a:spLocks noChangeArrowheads="1"/>
          </p:cNvSpPr>
          <p:nvPr/>
        </p:nvSpPr>
        <p:spPr bwMode="auto">
          <a:xfrm>
            <a:off x="0" y="31416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5007" name="Rectangle 15"/>
          <p:cNvSpPr>
            <a:spLocks noChangeArrowheads="1"/>
          </p:cNvSpPr>
          <p:nvPr/>
        </p:nvSpPr>
        <p:spPr bwMode="auto">
          <a:xfrm>
            <a:off x="1914525" y="2622550"/>
            <a:ext cx="10985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/>
            <a:r>
              <a:rPr lang="cs-CZ" sz="1400">
                <a:cs typeface="Times New Roman" pitchFamily="18" charset="0"/>
              </a:rPr>
              <a:t>	</a:t>
            </a:r>
            <a:endParaRPr lang="cs-CZ"/>
          </a:p>
        </p:txBody>
      </p:sp>
      <p:sp>
        <p:nvSpPr>
          <p:cNvPr id="85008" name="Rectangle 16"/>
          <p:cNvSpPr>
            <a:spLocks noChangeArrowheads="1"/>
          </p:cNvSpPr>
          <p:nvPr/>
        </p:nvSpPr>
        <p:spPr bwMode="auto">
          <a:xfrm>
            <a:off x="1914525" y="2343150"/>
            <a:ext cx="10985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/>
            <a:r>
              <a:rPr lang="cs-CZ" sz="1400">
                <a:cs typeface="Times New Roman" pitchFamily="18" charset="0"/>
              </a:rPr>
              <a:t>	</a:t>
            </a:r>
            <a:endParaRPr lang="cs-CZ"/>
          </a:p>
        </p:txBody>
      </p:sp>
      <p:sp>
        <p:nvSpPr>
          <p:cNvPr id="85009" name="Rectangle 17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5013" name="Rectangle 21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5015" name="Rectangle 23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5017" name="Rectangle 25"/>
          <p:cNvSpPr>
            <a:spLocks noChangeArrowheads="1"/>
          </p:cNvSpPr>
          <p:nvPr/>
        </p:nvSpPr>
        <p:spPr bwMode="auto">
          <a:xfrm>
            <a:off x="395288" y="2420938"/>
            <a:ext cx="3662362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cs-CZ" sz="2400" b="1" dirty="0">
                <a:solidFill>
                  <a:srgbClr val="000000"/>
                </a:solidFill>
                <a:latin typeface="Times New Roman" pitchFamily="18" charset="0"/>
              </a:rPr>
              <a:t>maximalizovat</a:t>
            </a:r>
          </a:p>
          <a:p>
            <a:r>
              <a:rPr lang="cs-CZ" sz="2400" b="1" dirty="0">
                <a:solidFill>
                  <a:srgbClr val="000000"/>
                </a:solidFill>
                <a:latin typeface="Times New Roman" pitchFamily="18" charset="0"/>
              </a:rPr>
              <a:t>	</a:t>
            </a:r>
            <a:r>
              <a:rPr lang="cs-CZ" sz="2400" b="1" i="1" dirty="0">
                <a:solidFill>
                  <a:srgbClr val="000000"/>
                </a:solidFill>
                <a:latin typeface="Times New Roman" pitchFamily="18" charset="0"/>
              </a:rPr>
              <a:t>z</a:t>
            </a:r>
            <a:r>
              <a:rPr lang="cs-CZ" sz="2400" b="1" dirty="0">
                <a:solidFill>
                  <a:srgbClr val="000000"/>
                </a:solidFill>
                <a:latin typeface="Times New Roman" pitchFamily="18" charset="0"/>
              </a:rPr>
              <a:t> = 10</a:t>
            </a:r>
            <a:r>
              <a:rPr lang="cs-CZ" sz="2400" b="1" i="1" dirty="0">
                <a:solidFill>
                  <a:srgbClr val="000000"/>
                </a:solidFill>
                <a:latin typeface="Times New Roman" pitchFamily="18" charset="0"/>
              </a:rPr>
              <a:t>x</a:t>
            </a:r>
            <a:r>
              <a:rPr lang="cs-CZ" sz="2400" b="1" dirty="0">
                <a:solidFill>
                  <a:srgbClr val="000000"/>
                </a:solidFill>
                <a:latin typeface="Times New Roman" pitchFamily="18" charset="0"/>
              </a:rPr>
              <a:t>1 + 8</a:t>
            </a:r>
            <a:r>
              <a:rPr lang="cs-CZ" sz="2400" b="1" i="1" dirty="0">
                <a:solidFill>
                  <a:srgbClr val="000000"/>
                </a:solidFill>
                <a:latin typeface="Times New Roman" pitchFamily="18" charset="0"/>
              </a:rPr>
              <a:t>x</a:t>
            </a:r>
            <a:r>
              <a:rPr lang="cs-CZ" sz="2400" b="1" dirty="0">
                <a:solidFill>
                  <a:srgbClr val="000000"/>
                </a:solidFill>
                <a:latin typeface="Times New Roman" pitchFamily="18" charset="0"/>
              </a:rPr>
              <a:t>2,</a:t>
            </a:r>
          </a:p>
          <a:p>
            <a:r>
              <a:rPr lang="cs-CZ" sz="2400" b="1" dirty="0">
                <a:solidFill>
                  <a:srgbClr val="000000"/>
                </a:solidFill>
                <a:latin typeface="Times New Roman" pitchFamily="18" charset="0"/>
              </a:rPr>
              <a:t>za podmínek </a:t>
            </a:r>
          </a:p>
          <a:p>
            <a:r>
              <a:rPr lang="cs-CZ" sz="2400" b="1" dirty="0">
                <a:solidFill>
                  <a:srgbClr val="000000"/>
                </a:solidFill>
                <a:latin typeface="Times New Roman" pitchFamily="18" charset="0"/>
              </a:rPr>
              <a:t>	24 ≤ 2</a:t>
            </a:r>
            <a:r>
              <a:rPr lang="cs-CZ" sz="2400" b="1" i="1" dirty="0">
                <a:solidFill>
                  <a:srgbClr val="000000"/>
                </a:solidFill>
                <a:latin typeface="Times New Roman" pitchFamily="18" charset="0"/>
              </a:rPr>
              <a:t>x</a:t>
            </a:r>
            <a:r>
              <a:rPr lang="cs-CZ" sz="2400" b="1" dirty="0">
                <a:solidFill>
                  <a:srgbClr val="000000"/>
                </a:solidFill>
                <a:latin typeface="Times New Roman" pitchFamily="18" charset="0"/>
              </a:rPr>
              <a:t>1 + 3</a:t>
            </a:r>
            <a:r>
              <a:rPr lang="cs-CZ" sz="2400" b="1" i="1" dirty="0">
                <a:solidFill>
                  <a:srgbClr val="000000"/>
                </a:solidFill>
                <a:latin typeface="Times New Roman" pitchFamily="18" charset="0"/>
              </a:rPr>
              <a:t>x</a:t>
            </a:r>
            <a:r>
              <a:rPr lang="cs-CZ" sz="2400" b="1" dirty="0">
                <a:solidFill>
                  <a:srgbClr val="000000"/>
                </a:solidFill>
                <a:latin typeface="Times New Roman" pitchFamily="18" charset="0"/>
              </a:rPr>
              <a:t>2 ≤ 54,</a:t>
            </a:r>
          </a:p>
          <a:p>
            <a:r>
              <a:rPr lang="cs-CZ" sz="2400" b="1" dirty="0">
                <a:solidFill>
                  <a:srgbClr val="000000"/>
                </a:solidFill>
                <a:latin typeface="Times New Roman" pitchFamily="18" charset="0"/>
              </a:rPr>
              <a:t>	60 ≤ 4</a:t>
            </a:r>
            <a:r>
              <a:rPr lang="cs-CZ" sz="2400" b="1" i="1" dirty="0">
                <a:solidFill>
                  <a:srgbClr val="000000"/>
                </a:solidFill>
                <a:latin typeface="Times New Roman" pitchFamily="18" charset="0"/>
              </a:rPr>
              <a:t>x</a:t>
            </a:r>
            <a:r>
              <a:rPr lang="cs-CZ" sz="2400" b="1" dirty="0">
                <a:solidFill>
                  <a:srgbClr val="000000"/>
                </a:solidFill>
                <a:latin typeface="Times New Roman" pitchFamily="18" charset="0"/>
              </a:rPr>
              <a:t>1 + 2</a:t>
            </a:r>
            <a:r>
              <a:rPr lang="cs-CZ" sz="2400" b="1" i="1" dirty="0">
                <a:solidFill>
                  <a:srgbClr val="000000"/>
                </a:solidFill>
                <a:latin typeface="Times New Roman" pitchFamily="18" charset="0"/>
              </a:rPr>
              <a:t>x</a:t>
            </a:r>
            <a:r>
              <a:rPr lang="cs-CZ" sz="2400" b="1" dirty="0">
                <a:solidFill>
                  <a:srgbClr val="000000"/>
                </a:solidFill>
                <a:latin typeface="Times New Roman" pitchFamily="18" charset="0"/>
              </a:rPr>
              <a:t>2 ≤ 72,</a:t>
            </a:r>
          </a:p>
          <a:p>
            <a:r>
              <a:rPr lang="cs-CZ" sz="2400" b="1" dirty="0">
                <a:solidFill>
                  <a:srgbClr val="000000"/>
                </a:solidFill>
                <a:latin typeface="Times New Roman" pitchFamily="18" charset="0"/>
              </a:rPr>
              <a:t>	</a:t>
            </a:r>
            <a:r>
              <a:rPr lang="cs-CZ" sz="2400" b="1" i="1" dirty="0">
                <a:solidFill>
                  <a:srgbClr val="000000"/>
                </a:solidFill>
                <a:latin typeface="Times New Roman" pitchFamily="18" charset="0"/>
              </a:rPr>
              <a:t>x</a:t>
            </a:r>
            <a:r>
              <a:rPr lang="cs-CZ" sz="2400" b="1" dirty="0">
                <a:solidFill>
                  <a:srgbClr val="000000"/>
                </a:solidFill>
                <a:latin typeface="Times New Roman" pitchFamily="18" charset="0"/>
              </a:rPr>
              <a:t>1 ≥ 0, </a:t>
            </a:r>
            <a:r>
              <a:rPr lang="cs-CZ" sz="2400" b="1" i="1" dirty="0">
                <a:solidFill>
                  <a:srgbClr val="000000"/>
                </a:solidFill>
                <a:latin typeface="Times New Roman" pitchFamily="18" charset="0"/>
              </a:rPr>
              <a:t>x</a:t>
            </a:r>
            <a:r>
              <a:rPr lang="cs-CZ" sz="2400" b="1" dirty="0">
                <a:solidFill>
                  <a:srgbClr val="000000"/>
                </a:solidFill>
                <a:latin typeface="Times New Roman" pitchFamily="18" charset="0"/>
              </a:rPr>
              <a:t>2 ≥ 0.</a:t>
            </a:r>
          </a:p>
        </p:txBody>
      </p:sp>
      <p:sp>
        <p:nvSpPr>
          <p:cNvPr id="85018" name="Rectangle 26"/>
          <p:cNvSpPr>
            <a:spLocks noChangeArrowheads="1"/>
          </p:cNvSpPr>
          <p:nvPr/>
        </p:nvSpPr>
        <p:spPr bwMode="auto">
          <a:xfrm>
            <a:off x="4500563" y="2420938"/>
            <a:ext cx="3692525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cs-CZ" sz="2400" b="1">
                <a:solidFill>
                  <a:srgbClr val="000000"/>
                </a:solidFill>
                <a:latin typeface="Times New Roman" pitchFamily="18" charset="0"/>
              </a:rPr>
              <a:t>maximalizovat</a:t>
            </a:r>
          </a:p>
          <a:p>
            <a:r>
              <a:rPr lang="cs-CZ" sz="2400" b="1">
                <a:solidFill>
                  <a:srgbClr val="000000"/>
                </a:solidFill>
                <a:latin typeface="Times New Roman" pitchFamily="18" charset="0"/>
              </a:rPr>
              <a:t>	z = 10x1 + 8x2,</a:t>
            </a:r>
          </a:p>
          <a:p>
            <a:r>
              <a:rPr lang="cs-CZ" sz="2400" b="1">
                <a:solidFill>
                  <a:srgbClr val="000000"/>
                </a:solidFill>
                <a:latin typeface="Times New Roman" pitchFamily="18" charset="0"/>
              </a:rPr>
              <a:t>za podmínek </a:t>
            </a:r>
          </a:p>
          <a:p>
            <a:r>
              <a:rPr lang="cs-CZ" sz="2400" b="1">
                <a:solidFill>
                  <a:srgbClr val="000000"/>
                </a:solidFill>
                <a:latin typeface="Times New Roman" pitchFamily="18" charset="0"/>
              </a:rPr>
              <a:t>	2x1 + 3x2 + d1 = 54,</a:t>
            </a:r>
          </a:p>
          <a:p>
            <a:r>
              <a:rPr lang="cs-CZ" sz="2400" b="1">
                <a:solidFill>
                  <a:srgbClr val="000000"/>
                </a:solidFill>
                <a:latin typeface="Times New Roman" pitchFamily="18" charset="0"/>
              </a:rPr>
              <a:t>	4x1 + 2x2 + d2 = 72,</a:t>
            </a:r>
          </a:p>
          <a:p>
            <a:r>
              <a:rPr lang="cs-CZ" sz="2400" b="1">
                <a:solidFill>
                  <a:srgbClr val="000000"/>
                </a:solidFill>
                <a:latin typeface="Times New Roman" pitchFamily="18" charset="0"/>
              </a:rPr>
              <a:t>	d1 ≤ 30, d2 ≤ 12,</a:t>
            </a:r>
          </a:p>
          <a:p>
            <a:r>
              <a:rPr lang="cs-CZ" sz="2400" b="1">
                <a:solidFill>
                  <a:srgbClr val="000000"/>
                </a:solidFill>
                <a:latin typeface="Times New Roman" pitchFamily="18" charset="0"/>
              </a:rPr>
              <a:t>	x1 ≥ 0, x2 ≥ 0.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0"/>
            <a:ext cx="8229600" cy="1143000"/>
          </a:xfrm>
          <a:noFill/>
        </p:spPr>
        <p:txBody>
          <a:bodyPr/>
          <a:lstStyle/>
          <a:p>
            <a:r>
              <a:rPr lang="cs-CZ" sz="4800" dirty="0">
                <a:solidFill>
                  <a:schemeClr val="accent1"/>
                </a:solidFill>
              </a:rPr>
              <a:t>Úlohy s absolutní hodnotou</a:t>
            </a:r>
          </a:p>
        </p:txBody>
      </p:sp>
      <p:sp>
        <p:nvSpPr>
          <p:cNvPr id="65539" name="Rectangle 3"/>
          <p:cNvSpPr>
            <a:spLocks noChangeArrowheads="1"/>
          </p:cNvSpPr>
          <p:nvPr/>
        </p:nvSpPr>
        <p:spPr bwMode="auto">
          <a:xfrm>
            <a:off x="0" y="19764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5544" name="Rectangle 8"/>
          <p:cNvSpPr>
            <a:spLocks noChangeArrowheads="1"/>
          </p:cNvSpPr>
          <p:nvPr/>
        </p:nvSpPr>
        <p:spPr bwMode="auto">
          <a:xfrm>
            <a:off x="-134938" y="3532188"/>
            <a:ext cx="1098551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/>
            <a:r>
              <a:rPr lang="cs-CZ" sz="1400" i="1">
                <a:cs typeface="Times New Roman" pitchFamily="18" charset="0"/>
              </a:rPr>
              <a:t>	</a:t>
            </a:r>
            <a:endParaRPr lang="cs-CZ"/>
          </a:p>
        </p:txBody>
      </p:sp>
      <p:graphicFrame>
        <p:nvGraphicFramePr>
          <p:cNvPr id="65549" name="Object 13"/>
          <p:cNvGraphicFramePr>
            <a:graphicFrameLocks noChangeAspect="1"/>
          </p:cNvGraphicFramePr>
          <p:nvPr/>
        </p:nvGraphicFramePr>
        <p:xfrm>
          <a:off x="1643042" y="1214422"/>
          <a:ext cx="5976938" cy="654050"/>
        </p:xfrm>
        <a:graphic>
          <a:graphicData uri="http://schemas.openxmlformats.org/presentationml/2006/ole">
            <p:oleObj spid="_x0000_s65549" name="Equation" r:id="rId3" imgW="2184120" imgH="241200" progId="Equation.3">
              <p:embed/>
            </p:oleObj>
          </a:graphicData>
        </a:graphic>
      </p:graphicFrame>
      <p:graphicFrame>
        <p:nvGraphicFramePr>
          <p:cNvPr id="65551" name="Object 15"/>
          <p:cNvGraphicFramePr>
            <a:graphicFrameLocks noChangeAspect="1"/>
          </p:cNvGraphicFramePr>
          <p:nvPr/>
        </p:nvGraphicFramePr>
        <p:xfrm>
          <a:off x="1571604" y="1643050"/>
          <a:ext cx="5903912" cy="714375"/>
        </p:xfrm>
        <a:graphic>
          <a:graphicData uri="http://schemas.openxmlformats.org/presentationml/2006/ole">
            <p:oleObj spid="_x0000_s65551" name="Equation" r:id="rId4" imgW="2184120" imgH="266400" progId="Equation.3">
              <p:embed/>
            </p:oleObj>
          </a:graphicData>
        </a:graphic>
      </p:graphicFrame>
      <p:graphicFrame>
        <p:nvGraphicFramePr>
          <p:cNvPr id="65555" name="Object 19"/>
          <p:cNvGraphicFramePr>
            <a:graphicFrameLocks noChangeAspect="1"/>
          </p:cNvGraphicFramePr>
          <p:nvPr/>
        </p:nvGraphicFramePr>
        <p:xfrm>
          <a:off x="2771775" y="2420938"/>
          <a:ext cx="2232025" cy="876300"/>
        </p:xfrm>
        <a:graphic>
          <a:graphicData uri="http://schemas.openxmlformats.org/presentationml/2006/ole">
            <p:oleObj spid="_x0000_s65555" name="Equation" r:id="rId5" imgW="1282700" imgH="508000" progId="Equation.3">
              <p:embed/>
            </p:oleObj>
          </a:graphicData>
        </a:graphic>
      </p:graphicFrame>
      <p:graphicFrame>
        <p:nvGraphicFramePr>
          <p:cNvPr id="65554" name="Object 18"/>
          <p:cNvGraphicFramePr>
            <a:graphicFrameLocks noChangeAspect="1"/>
          </p:cNvGraphicFramePr>
          <p:nvPr/>
        </p:nvGraphicFramePr>
        <p:xfrm>
          <a:off x="2771775" y="3284538"/>
          <a:ext cx="5688013" cy="855662"/>
        </p:xfrm>
        <a:graphic>
          <a:graphicData uri="http://schemas.openxmlformats.org/presentationml/2006/ole">
            <p:oleObj spid="_x0000_s65554" name="Equation" r:id="rId6" imgW="3225800" imgH="482600" progId="Equation.3">
              <p:embed/>
            </p:oleObj>
          </a:graphicData>
        </a:graphic>
      </p:graphicFrame>
      <p:graphicFrame>
        <p:nvGraphicFramePr>
          <p:cNvPr id="65553" name="Object 17"/>
          <p:cNvGraphicFramePr>
            <a:graphicFrameLocks noChangeAspect="1"/>
          </p:cNvGraphicFramePr>
          <p:nvPr/>
        </p:nvGraphicFramePr>
        <p:xfrm>
          <a:off x="2771775" y="4076700"/>
          <a:ext cx="5616575" cy="944563"/>
        </p:xfrm>
        <a:graphic>
          <a:graphicData uri="http://schemas.openxmlformats.org/presentationml/2006/ole">
            <p:oleObj spid="_x0000_s65553" name="Equation" r:id="rId7" imgW="3225800" imgH="546100" progId="Equation.3">
              <p:embed/>
            </p:oleObj>
          </a:graphicData>
        </a:graphic>
      </p:graphicFrame>
      <p:graphicFrame>
        <p:nvGraphicFramePr>
          <p:cNvPr id="65552" name="Object 16"/>
          <p:cNvGraphicFramePr>
            <a:graphicFrameLocks noChangeAspect="1"/>
          </p:cNvGraphicFramePr>
          <p:nvPr/>
        </p:nvGraphicFramePr>
        <p:xfrm>
          <a:off x="2771775" y="4941888"/>
          <a:ext cx="5715000" cy="960437"/>
        </p:xfrm>
        <a:graphic>
          <a:graphicData uri="http://schemas.openxmlformats.org/presentationml/2006/ole">
            <p:oleObj spid="_x0000_s65552" name="Equation" r:id="rId8" imgW="3225800" imgH="546100" progId="Equation.3">
              <p:embed/>
            </p:oleObj>
          </a:graphicData>
        </a:graphic>
      </p:graphicFrame>
      <p:sp>
        <p:nvSpPr>
          <p:cNvPr id="65556" name="Rectangle 20"/>
          <p:cNvSpPr>
            <a:spLocks noChangeArrowheads="1"/>
          </p:cNvSpPr>
          <p:nvPr/>
        </p:nvSpPr>
        <p:spPr bwMode="auto">
          <a:xfrm>
            <a:off x="468313" y="2662238"/>
            <a:ext cx="186055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>
              <a:tabLst>
                <a:tab pos="1600200" algn="l"/>
              </a:tabLst>
            </a:pPr>
            <a:r>
              <a:rPr lang="cs-CZ" sz="2000" b="1">
                <a:solidFill>
                  <a:srgbClr val="000000"/>
                </a:solidFill>
                <a:cs typeface="Times New Roman" pitchFamily="18" charset="0"/>
              </a:rPr>
              <a:t>minimalizovat</a:t>
            </a:r>
            <a:endParaRPr lang="cs-CZ" sz="2000" b="1">
              <a:solidFill>
                <a:srgbClr val="000000"/>
              </a:solidFill>
            </a:endParaRPr>
          </a:p>
          <a:p>
            <a:pPr algn="just" eaLnBrk="0" hangingPunct="0">
              <a:tabLst>
                <a:tab pos="1600200" algn="l"/>
              </a:tabLst>
            </a:pPr>
            <a:r>
              <a:rPr lang="cs-CZ" sz="1400">
                <a:cs typeface="Times New Roman" pitchFamily="18" charset="0"/>
              </a:rPr>
              <a:t>	</a:t>
            </a:r>
            <a:r>
              <a:rPr lang="cs-CZ" sz="1400" i="1">
                <a:cs typeface="Times New Roman" pitchFamily="18" charset="0"/>
              </a:rPr>
              <a:t> </a:t>
            </a:r>
            <a:endParaRPr lang="cs-CZ"/>
          </a:p>
        </p:txBody>
      </p:sp>
      <p:sp>
        <p:nvSpPr>
          <p:cNvPr id="65558" name="Rectangle 22"/>
          <p:cNvSpPr>
            <a:spLocks noChangeArrowheads="1"/>
          </p:cNvSpPr>
          <p:nvPr/>
        </p:nvSpPr>
        <p:spPr bwMode="auto">
          <a:xfrm>
            <a:off x="-134938" y="3556000"/>
            <a:ext cx="1098551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/>
            <a:r>
              <a:rPr lang="cs-CZ" sz="1400" i="1">
                <a:cs typeface="Times New Roman" pitchFamily="18" charset="0"/>
              </a:rPr>
              <a:t>	</a:t>
            </a:r>
            <a:endParaRPr lang="cs-CZ"/>
          </a:p>
        </p:txBody>
      </p:sp>
      <p:sp>
        <p:nvSpPr>
          <p:cNvPr id="65560" name="Rectangle 24"/>
          <p:cNvSpPr>
            <a:spLocks noChangeArrowheads="1"/>
          </p:cNvSpPr>
          <p:nvPr/>
        </p:nvSpPr>
        <p:spPr bwMode="auto">
          <a:xfrm>
            <a:off x="134938" y="55403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5561" name="Rectangle 25"/>
          <p:cNvSpPr>
            <a:spLocks noChangeArrowheads="1"/>
          </p:cNvSpPr>
          <p:nvPr/>
        </p:nvSpPr>
        <p:spPr bwMode="auto">
          <a:xfrm>
            <a:off x="468313" y="3500438"/>
            <a:ext cx="1833562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>
              <a:tabLst>
                <a:tab pos="1600200" algn="l"/>
              </a:tabLst>
            </a:pPr>
            <a:r>
              <a:rPr lang="cs-CZ" sz="2000" b="1">
                <a:solidFill>
                  <a:srgbClr val="000000"/>
                </a:solidFill>
              </a:rPr>
              <a:t>za podmínek</a:t>
            </a:r>
          </a:p>
          <a:p>
            <a:pPr algn="just" eaLnBrk="0" hangingPunct="0">
              <a:tabLst>
                <a:tab pos="1600200" algn="l"/>
              </a:tabLst>
            </a:pPr>
            <a:r>
              <a:rPr lang="cs-CZ" sz="1400">
                <a:cs typeface="Times New Roman" pitchFamily="18" charset="0"/>
              </a:rPr>
              <a:t>	</a:t>
            </a:r>
            <a:r>
              <a:rPr lang="cs-CZ" sz="1400" i="1">
                <a:cs typeface="Times New Roman" pitchFamily="18" charset="0"/>
              </a:rPr>
              <a:t> 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>
            <a:normAutofit fontScale="90000"/>
          </a:bodyPr>
          <a:lstStyle/>
          <a:p>
            <a:r>
              <a:rPr lang="cs-CZ" sz="4800">
                <a:solidFill>
                  <a:schemeClr val="accent1"/>
                </a:solidFill>
              </a:rPr>
              <a:t>Úlohy s absolutní hodnotou</a:t>
            </a:r>
            <a:br>
              <a:rPr lang="cs-CZ" sz="4800">
                <a:solidFill>
                  <a:schemeClr val="accent1"/>
                </a:solidFill>
              </a:rPr>
            </a:br>
            <a:r>
              <a:rPr lang="cs-CZ" sz="3600">
                <a:solidFill>
                  <a:schemeClr val="accent1"/>
                </a:solidFill>
              </a:rPr>
              <a:t>regrese - MNČ</a:t>
            </a:r>
          </a:p>
        </p:txBody>
      </p:sp>
      <p:sp>
        <p:nvSpPr>
          <p:cNvPr id="67587" name="Rectangle 3"/>
          <p:cNvSpPr>
            <a:spLocks noChangeArrowheads="1"/>
          </p:cNvSpPr>
          <p:nvPr/>
        </p:nvSpPr>
        <p:spPr bwMode="auto">
          <a:xfrm>
            <a:off x="0" y="19764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7589" name="Rectangle 5"/>
          <p:cNvSpPr>
            <a:spLocks noChangeArrowheads="1"/>
          </p:cNvSpPr>
          <p:nvPr/>
        </p:nvSpPr>
        <p:spPr bwMode="auto">
          <a:xfrm>
            <a:off x="-134938" y="3532188"/>
            <a:ext cx="1098551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/>
            <a:r>
              <a:rPr lang="cs-CZ" sz="1400" i="1">
                <a:cs typeface="Times New Roman" pitchFamily="18" charset="0"/>
              </a:rPr>
              <a:t>	</a:t>
            </a:r>
            <a:endParaRPr lang="cs-CZ"/>
          </a:p>
        </p:txBody>
      </p:sp>
      <p:sp>
        <p:nvSpPr>
          <p:cNvPr id="67597" name="Rectangle 13"/>
          <p:cNvSpPr>
            <a:spLocks noChangeArrowheads="1"/>
          </p:cNvSpPr>
          <p:nvPr/>
        </p:nvSpPr>
        <p:spPr bwMode="auto">
          <a:xfrm>
            <a:off x="-134938" y="3556000"/>
            <a:ext cx="1098551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/>
            <a:r>
              <a:rPr lang="cs-CZ" sz="1400" i="1">
                <a:cs typeface="Times New Roman" pitchFamily="18" charset="0"/>
              </a:rPr>
              <a:t>	</a:t>
            </a:r>
            <a:endParaRPr lang="cs-CZ"/>
          </a:p>
        </p:txBody>
      </p:sp>
      <p:graphicFrame>
        <p:nvGraphicFramePr>
          <p:cNvPr id="67600" name="Object 16"/>
          <p:cNvGraphicFramePr>
            <a:graphicFrameLocks noChangeAspect="1"/>
          </p:cNvGraphicFramePr>
          <p:nvPr/>
        </p:nvGraphicFramePr>
        <p:xfrm>
          <a:off x="2857488" y="2143116"/>
          <a:ext cx="1873250" cy="1023937"/>
        </p:xfrm>
        <a:graphic>
          <a:graphicData uri="http://schemas.openxmlformats.org/presentationml/2006/ole">
            <p:oleObj spid="_x0000_s67600" name="Equation" r:id="rId3" imgW="927100" imgH="508000" progId="Equation.3">
              <p:embed/>
            </p:oleObj>
          </a:graphicData>
        </a:graphic>
      </p:graphicFrame>
      <p:sp>
        <p:nvSpPr>
          <p:cNvPr id="67602" name="Rectangle 18"/>
          <p:cNvSpPr>
            <a:spLocks noChangeArrowheads="1"/>
          </p:cNvSpPr>
          <p:nvPr/>
        </p:nvSpPr>
        <p:spPr bwMode="auto">
          <a:xfrm>
            <a:off x="2928926" y="3000372"/>
            <a:ext cx="4805363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>
              <a:tabLst>
                <a:tab pos="1169988" algn="l"/>
              </a:tabLst>
            </a:pPr>
            <a:r>
              <a:rPr lang="cs-CZ" sz="1400" i="1" dirty="0">
                <a:cs typeface="Times New Roman" pitchFamily="18" charset="0"/>
              </a:rPr>
              <a:t> </a:t>
            </a:r>
            <a:r>
              <a:rPr lang="cs-CZ" sz="1400" dirty="0">
                <a:cs typeface="Times New Roman" pitchFamily="18" charset="0"/>
              </a:rPr>
              <a:t>	</a:t>
            </a:r>
            <a:endParaRPr lang="cs-CZ" sz="900" dirty="0"/>
          </a:p>
          <a:p>
            <a:pPr algn="just" eaLnBrk="0" hangingPunct="0">
              <a:tabLst>
                <a:tab pos="1169988" algn="l"/>
              </a:tabLst>
            </a:pPr>
            <a:r>
              <a:rPr lang="cs-CZ" sz="28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cs-CZ" sz="2800" baseline="-300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cs-CZ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cs-CZ" sz="2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it-IT" sz="2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+ b</a:t>
            </a:r>
            <a:r>
              <a:rPr lang="cs-CZ" sz="28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cs-CZ" sz="2800" baseline="-300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cs-CZ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it-IT" sz="2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cs-CZ" sz="2800" baseline="-30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it-IT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,	</a:t>
            </a:r>
            <a:r>
              <a:rPr lang="it-IT" sz="2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it-IT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= 1, 2,…, </a:t>
            </a:r>
            <a:r>
              <a:rPr lang="it-IT" sz="2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k.</a:t>
            </a:r>
            <a:endParaRPr lang="it-IT" sz="28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7603" name="Rectangle 19"/>
          <p:cNvSpPr>
            <a:spLocks noChangeArrowheads="1"/>
          </p:cNvSpPr>
          <p:nvPr/>
        </p:nvSpPr>
        <p:spPr bwMode="auto">
          <a:xfrm>
            <a:off x="684213" y="2060575"/>
            <a:ext cx="186055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>
              <a:tabLst>
                <a:tab pos="1600200" algn="l"/>
              </a:tabLst>
            </a:pPr>
            <a:r>
              <a:rPr lang="cs-CZ" sz="2000" b="1">
                <a:solidFill>
                  <a:srgbClr val="000000"/>
                </a:solidFill>
                <a:cs typeface="Times New Roman" pitchFamily="18" charset="0"/>
              </a:rPr>
              <a:t>minimalizovat</a:t>
            </a:r>
            <a:endParaRPr lang="cs-CZ" sz="2000" b="1">
              <a:solidFill>
                <a:srgbClr val="000000"/>
              </a:solidFill>
            </a:endParaRPr>
          </a:p>
          <a:p>
            <a:pPr algn="just" eaLnBrk="0" hangingPunct="0">
              <a:tabLst>
                <a:tab pos="1600200" algn="l"/>
              </a:tabLst>
            </a:pPr>
            <a:r>
              <a:rPr lang="cs-CZ" sz="1400">
                <a:cs typeface="Times New Roman" pitchFamily="18" charset="0"/>
              </a:rPr>
              <a:t>	</a:t>
            </a:r>
            <a:r>
              <a:rPr lang="cs-CZ" sz="1400" i="1">
                <a:cs typeface="Times New Roman" pitchFamily="18" charset="0"/>
              </a:rPr>
              <a:t> </a:t>
            </a:r>
            <a:endParaRPr lang="cs-CZ"/>
          </a:p>
        </p:txBody>
      </p:sp>
      <p:sp>
        <p:nvSpPr>
          <p:cNvPr id="67604" name="Rectangle 20"/>
          <p:cNvSpPr>
            <a:spLocks noChangeArrowheads="1"/>
          </p:cNvSpPr>
          <p:nvPr/>
        </p:nvSpPr>
        <p:spPr bwMode="auto">
          <a:xfrm>
            <a:off x="684213" y="2852738"/>
            <a:ext cx="1833562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>
              <a:tabLst>
                <a:tab pos="1600200" algn="l"/>
              </a:tabLst>
            </a:pPr>
            <a:r>
              <a:rPr lang="cs-CZ" sz="2000" b="1" dirty="0">
                <a:solidFill>
                  <a:srgbClr val="000000"/>
                </a:solidFill>
              </a:rPr>
              <a:t>za podmínek</a:t>
            </a:r>
          </a:p>
          <a:p>
            <a:pPr algn="just" eaLnBrk="0" hangingPunct="0">
              <a:tabLst>
                <a:tab pos="1600200" algn="l"/>
              </a:tabLst>
            </a:pPr>
            <a:r>
              <a:rPr lang="cs-CZ" sz="1400" dirty="0">
                <a:cs typeface="Times New Roman" pitchFamily="18" charset="0"/>
              </a:rPr>
              <a:t>	</a:t>
            </a:r>
            <a:r>
              <a:rPr lang="cs-CZ" sz="1400" i="1" dirty="0">
                <a:cs typeface="Times New Roman" pitchFamily="18" charset="0"/>
              </a:rPr>
              <a:t> </a:t>
            </a:r>
            <a:endParaRPr lang="cs-CZ" dirty="0"/>
          </a:p>
        </p:txBody>
      </p:sp>
      <p:graphicFrame>
        <p:nvGraphicFramePr>
          <p:cNvPr id="67818" name="Group 234"/>
          <p:cNvGraphicFramePr>
            <a:graphicFrameLocks noGrp="1"/>
          </p:cNvGraphicFramePr>
          <p:nvPr/>
        </p:nvGraphicFramePr>
        <p:xfrm>
          <a:off x="1428728" y="4214818"/>
          <a:ext cx="6408738" cy="1177926"/>
        </p:xfrm>
        <a:graphic>
          <a:graphicData uri="http://schemas.openxmlformats.org/drawingml/2006/table">
            <a:tbl>
              <a:tblPr/>
              <a:tblGrid>
                <a:gridCol w="530225"/>
                <a:gridCol w="585788"/>
                <a:gridCol w="587375"/>
                <a:gridCol w="587375"/>
                <a:gridCol w="588962"/>
                <a:gridCol w="587375"/>
                <a:gridCol w="588963"/>
                <a:gridCol w="587375"/>
                <a:gridCol w="588962"/>
                <a:gridCol w="587375"/>
                <a:gridCol w="588963"/>
              </a:tblGrid>
              <a:tr h="401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/>
                          <a:cs typeface="Times New Roman" pitchFamily="18" charset="0"/>
                        </a:rPr>
                        <a:t>i</a:t>
                      </a: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/>
                          <a:cs typeface="Times New Roman" pitchFamily="18" charset="0"/>
                        </a:rPr>
                        <a:t>1</a:t>
                      </a:r>
                      <a:endParaRPr kumimoji="0" lang="en-GB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/>
                          <a:cs typeface="Times New Roman" pitchFamily="18" charset="0"/>
                        </a:rPr>
                        <a:t>2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/>
                          <a:cs typeface="Times New Roman" pitchFamily="18" charset="0"/>
                        </a:rPr>
                        <a:t>3</a:t>
                      </a:r>
                      <a:endParaRPr kumimoji="0" lang="en-GB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/>
                          <a:cs typeface="Times New Roman" pitchFamily="18" charset="0"/>
                        </a:rPr>
                        <a:t>4</a:t>
                      </a:r>
                      <a:endParaRPr kumimoji="0" lang="en-GB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/>
                          <a:cs typeface="Times New Roman" pitchFamily="18" charset="0"/>
                        </a:rPr>
                        <a:t>5</a:t>
                      </a:r>
                      <a:endParaRPr kumimoji="0" lang="en-GB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/>
                          <a:cs typeface="Times New Roman" pitchFamily="18" charset="0"/>
                        </a:rPr>
                        <a:t>6</a:t>
                      </a:r>
                      <a:endParaRPr kumimoji="0" lang="en-GB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/>
                          <a:cs typeface="Times New Roman" pitchFamily="18" charset="0"/>
                        </a:rPr>
                        <a:t>7</a:t>
                      </a:r>
                      <a:endParaRPr kumimoji="0" lang="en-GB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/>
                          <a:cs typeface="Times New Roman" pitchFamily="18" charset="0"/>
                        </a:rPr>
                        <a:t>8</a:t>
                      </a:r>
                      <a:endParaRPr kumimoji="0" lang="en-GB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/>
                          <a:cs typeface="Times New Roman" pitchFamily="18" charset="0"/>
                        </a:rPr>
                        <a:t>9</a:t>
                      </a:r>
                      <a:endParaRPr kumimoji="0" lang="en-GB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/>
                          <a:cs typeface="Times New Roman" pitchFamily="18" charset="0"/>
                        </a:rPr>
                        <a:t>10</a:t>
                      </a:r>
                      <a:endParaRPr kumimoji="0" lang="en-GB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0E0E0"/>
                    </a:solidFill>
                  </a:tcPr>
                </a:tc>
              </a:tr>
              <a:tr h="279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/>
                          <a:cs typeface="Times New Roman" pitchFamily="18" charset="0"/>
                        </a:rPr>
                        <a:t>X</a:t>
                      </a: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/>
                          <a:cs typeface="Times New Roman" pitchFamily="18" charset="0"/>
                        </a:rPr>
                        <a:t>42</a:t>
                      </a:r>
                      <a:endParaRPr kumimoji="0" lang="en-GB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/>
                          <a:cs typeface="Times New Roman" pitchFamily="18" charset="0"/>
                        </a:rPr>
                        <a:t>28</a:t>
                      </a:r>
                      <a:endParaRPr kumimoji="0" lang="en-GB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/>
                          <a:cs typeface="Times New Roman" pitchFamily="18" charset="0"/>
                        </a:rPr>
                        <a:t>60</a:t>
                      </a:r>
                      <a:endParaRPr kumimoji="0" lang="en-GB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/>
                          <a:cs typeface="Times New Roman" pitchFamily="18" charset="0"/>
                        </a:rPr>
                        <a:t>45</a:t>
                      </a:r>
                      <a:endParaRPr kumimoji="0" lang="en-GB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/>
                          <a:cs typeface="Times New Roman" pitchFamily="18" charset="0"/>
                        </a:rPr>
                        <a:t>33</a:t>
                      </a:r>
                      <a:endParaRPr kumimoji="0" lang="en-GB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/>
                          <a:cs typeface="Times New Roman" pitchFamily="18" charset="0"/>
                        </a:rPr>
                        <a:t>26</a:t>
                      </a:r>
                      <a:endParaRPr kumimoji="0" lang="en-GB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/>
                          <a:cs typeface="Times New Roman" pitchFamily="18" charset="0"/>
                        </a:rPr>
                        <a:t>51</a:t>
                      </a:r>
                      <a:endParaRPr kumimoji="0" lang="en-GB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/>
                          <a:cs typeface="Times New Roman" pitchFamily="18" charset="0"/>
                        </a:rPr>
                        <a:t>49</a:t>
                      </a:r>
                      <a:endParaRPr kumimoji="0" lang="en-GB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/>
                          <a:cs typeface="Times New Roman" pitchFamily="18" charset="0"/>
                        </a:rPr>
                        <a:t>38</a:t>
                      </a:r>
                      <a:endParaRPr kumimoji="0" lang="en-GB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/>
                          <a:cs typeface="Times New Roman" pitchFamily="18" charset="0"/>
                        </a:rPr>
                        <a:t>30</a:t>
                      </a:r>
                      <a:endParaRPr kumimoji="0" lang="en-GB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14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</a:rPr>
                        <a:t>Y</a:t>
                      </a: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/>
                          <a:cs typeface="Times New Roman" pitchFamily="18" charset="0"/>
                        </a:rPr>
                        <a:t>457</a:t>
                      </a:r>
                      <a:endParaRPr kumimoji="0" lang="en-GB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/>
                          <a:cs typeface="Times New Roman" pitchFamily="18" charset="0"/>
                        </a:rPr>
                        <a:t>243</a:t>
                      </a:r>
                      <a:endParaRPr kumimoji="0" lang="en-GB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/>
                          <a:cs typeface="Times New Roman" pitchFamily="18" charset="0"/>
                        </a:rPr>
                        <a:t>872</a:t>
                      </a:r>
                      <a:endParaRPr kumimoji="0" lang="en-GB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/>
                          <a:cs typeface="Times New Roman" pitchFamily="18" charset="0"/>
                        </a:rPr>
                        <a:t>635</a:t>
                      </a:r>
                      <a:endParaRPr kumimoji="0" lang="en-GB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/>
                          <a:cs typeface="Times New Roman" pitchFamily="18" charset="0"/>
                        </a:rPr>
                        <a:t>420</a:t>
                      </a:r>
                      <a:endParaRPr kumimoji="0" lang="en-GB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/>
                          <a:cs typeface="Times New Roman" pitchFamily="18" charset="0"/>
                        </a:rPr>
                        <a:t>289</a:t>
                      </a:r>
                      <a:endParaRPr kumimoji="0" lang="en-GB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/>
                          <a:cs typeface="Times New Roman" pitchFamily="18" charset="0"/>
                        </a:rPr>
                        <a:t>1232</a:t>
                      </a:r>
                      <a:endParaRPr kumimoji="0" lang="en-GB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/>
                          <a:cs typeface="Times New Roman" pitchFamily="18" charset="0"/>
                        </a:rPr>
                        <a:t>952</a:t>
                      </a:r>
                      <a:endParaRPr kumimoji="0" lang="en-GB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/>
                          <a:cs typeface="Times New Roman" pitchFamily="18" charset="0"/>
                        </a:rPr>
                        <a:t>640</a:t>
                      </a:r>
                      <a:endParaRPr kumimoji="0" lang="en-GB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/>
                          <a:cs typeface="Times New Roman" pitchFamily="18" charset="0"/>
                        </a:rPr>
                        <a:t>468</a:t>
                      </a:r>
                      <a:endParaRPr kumimoji="0" lang="en-GB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428604"/>
            <a:ext cx="8229600" cy="1143000"/>
          </a:xfrm>
          <a:noFill/>
        </p:spPr>
        <p:txBody>
          <a:bodyPr>
            <a:normAutofit fontScale="90000"/>
          </a:bodyPr>
          <a:lstStyle/>
          <a:p>
            <a:r>
              <a:rPr lang="cs-CZ" sz="4800" dirty="0">
                <a:solidFill>
                  <a:schemeClr val="accent1"/>
                </a:solidFill>
              </a:rPr>
              <a:t>Úlohy s absolutní hodnotou</a:t>
            </a:r>
            <a:br>
              <a:rPr lang="cs-CZ" sz="4800" dirty="0">
                <a:solidFill>
                  <a:schemeClr val="accent1"/>
                </a:solidFill>
              </a:rPr>
            </a:br>
            <a:r>
              <a:rPr lang="cs-CZ" sz="3600" dirty="0">
                <a:solidFill>
                  <a:schemeClr val="accent1"/>
                </a:solidFill>
              </a:rPr>
              <a:t>regrese – součet </a:t>
            </a:r>
            <a:r>
              <a:rPr lang="cs-CZ" sz="3600" dirty="0" err="1">
                <a:solidFill>
                  <a:schemeClr val="accent1"/>
                </a:solidFill>
              </a:rPr>
              <a:t>abs.hodnot</a:t>
            </a:r>
            <a:r>
              <a:rPr lang="cs-CZ" sz="3600" dirty="0">
                <a:solidFill>
                  <a:schemeClr val="accent1"/>
                </a:solidFill>
              </a:rPr>
              <a:t> odchylek</a:t>
            </a:r>
          </a:p>
        </p:txBody>
      </p:sp>
      <p:sp>
        <p:nvSpPr>
          <p:cNvPr id="68611" name="Rectangle 3"/>
          <p:cNvSpPr>
            <a:spLocks noChangeArrowheads="1"/>
          </p:cNvSpPr>
          <p:nvPr/>
        </p:nvSpPr>
        <p:spPr bwMode="auto">
          <a:xfrm>
            <a:off x="0" y="19764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8612" name="Rectangle 4"/>
          <p:cNvSpPr>
            <a:spLocks noChangeArrowheads="1"/>
          </p:cNvSpPr>
          <p:nvPr/>
        </p:nvSpPr>
        <p:spPr bwMode="auto">
          <a:xfrm>
            <a:off x="-134938" y="3532188"/>
            <a:ext cx="1098551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/>
            <a:r>
              <a:rPr lang="cs-CZ" sz="1400" i="1">
                <a:cs typeface="Times New Roman" pitchFamily="18" charset="0"/>
              </a:rPr>
              <a:t>	</a:t>
            </a:r>
            <a:endParaRPr lang="cs-CZ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-134938" y="3556000"/>
            <a:ext cx="1098551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/>
            <a:r>
              <a:rPr lang="cs-CZ" sz="1400" i="1">
                <a:cs typeface="Times New Roman" pitchFamily="18" charset="0"/>
              </a:rPr>
              <a:t>	</a:t>
            </a:r>
            <a:endParaRPr lang="cs-CZ"/>
          </a:p>
        </p:txBody>
      </p:sp>
      <p:graphicFrame>
        <p:nvGraphicFramePr>
          <p:cNvPr id="68615" name="Object 7"/>
          <p:cNvGraphicFramePr>
            <a:graphicFrameLocks noChangeAspect="1"/>
          </p:cNvGraphicFramePr>
          <p:nvPr/>
        </p:nvGraphicFramePr>
        <p:xfrm>
          <a:off x="3059113" y="1773238"/>
          <a:ext cx="1531937" cy="1058862"/>
        </p:xfrm>
        <a:graphic>
          <a:graphicData uri="http://schemas.openxmlformats.org/presentationml/2006/ole">
            <p:oleObj spid="_x0000_s68615" name="Equation" r:id="rId3" imgW="660240" imgH="457200" progId="Equation.3">
              <p:embed/>
            </p:oleObj>
          </a:graphicData>
        </a:graphic>
      </p:graphicFrame>
      <p:sp>
        <p:nvSpPr>
          <p:cNvPr id="68616" name="Rectangle 8"/>
          <p:cNvSpPr>
            <a:spLocks noChangeArrowheads="1"/>
          </p:cNvSpPr>
          <p:nvPr/>
        </p:nvSpPr>
        <p:spPr bwMode="auto">
          <a:xfrm>
            <a:off x="2987675" y="2565400"/>
            <a:ext cx="4805363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>
              <a:tabLst>
                <a:tab pos="1169988" algn="l"/>
              </a:tabLst>
            </a:pPr>
            <a:r>
              <a:rPr lang="cs-CZ" sz="1400" i="1" dirty="0">
                <a:cs typeface="Times New Roman" pitchFamily="18" charset="0"/>
              </a:rPr>
              <a:t> </a:t>
            </a:r>
            <a:r>
              <a:rPr lang="cs-CZ" sz="1400" dirty="0">
                <a:cs typeface="Times New Roman" pitchFamily="18" charset="0"/>
              </a:rPr>
              <a:t>	</a:t>
            </a:r>
            <a:endParaRPr lang="cs-CZ" sz="900" dirty="0"/>
          </a:p>
          <a:p>
            <a:pPr algn="just" eaLnBrk="0" hangingPunct="0">
              <a:tabLst>
                <a:tab pos="1169988" algn="l"/>
              </a:tabLst>
            </a:pPr>
            <a:r>
              <a:rPr lang="cs-CZ" sz="28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cs-CZ" sz="2800" baseline="-300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cs-CZ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cs-CZ" sz="2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it-IT" sz="2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+ b</a:t>
            </a:r>
            <a:r>
              <a:rPr lang="cs-CZ" sz="28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cs-CZ" sz="2800" baseline="-300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cs-CZ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it-IT" sz="2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cs-CZ" sz="2800" baseline="-30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it-IT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,	</a:t>
            </a:r>
            <a:r>
              <a:rPr lang="it-IT" sz="2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it-IT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= 1, 2,…, </a:t>
            </a:r>
            <a:r>
              <a:rPr lang="it-IT" sz="2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k.</a:t>
            </a:r>
            <a:endParaRPr lang="it-IT" sz="28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8617" name="Rectangle 9"/>
          <p:cNvSpPr>
            <a:spLocks noChangeArrowheads="1"/>
          </p:cNvSpPr>
          <p:nvPr/>
        </p:nvSpPr>
        <p:spPr bwMode="auto">
          <a:xfrm>
            <a:off x="684213" y="2060575"/>
            <a:ext cx="186055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>
              <a:tabLst>
                <a:tab pos="1600200" algn="l"/>
              </a:tabLst>
            </a:pPr>
            <a:r>
              <a:rPr lang="cs-CZ" sz="2000" b="1">
                <a:solidFill>
                  <a:srgbClr val="000000"/>
                </a:solidFill>
                <a:cs typeface="Times New Roman" pitchFamily="18" charset="0"/>
              </a:rPr>
              <a:t>minimalizovat</a:t>
            </a:r>
            <a:endParaRPr lang="cs-CZ" sz="2000" b="1">
              <a:solidFill>
                <a:srgbClr val="000000"/>
              </a:solidFill>
            </a:endParaRPr>
          </a:p>
          <a:p>
            <a:pPr algn="just" eaLnBrk="0" hangingPunct="0">
              <a:tabLst>
                <a:tab pos="1600200" algn="l"/>
              </a:tabLst>
            </a:pPr>
            <a:r>
              <a:rPr lang="cs-CZ" sz="1400">
                <a:cs typeface="Times New Roman" pitchFamily="18" charset="0"/>
              </a:rPr>
              <a:t>	</a:t>
            </a:r>
            <a:r>
              <a:rPr lang="cs-CZ" sz="1400" i="1">
                <a:cs typeface="Times New Roman" pitchFamily="18" charset="0"/>
              </a:rPr>
              <a:t> </a:t>
            </a:r>
            <a:endParaRPr lang="cs-CZ"/>
          </a:p>
        </p:txBody>
      </p:sp>
      <p:sp>
        <p:nvSpPr>
          <p:cNvPr id="68618" name="Rectangle 10"/>
          <p:cNvSpPr>
            <a:spLocks noChangeArrowheads="1"/>
          </p:cNvSpPr>
          <p:nvPr/>
        </p:nvSpPr>
        <p:spPr bwMode="auto">
          <a:xfrm>
            <a:off x="684213" y="2852738"/>
            <a:ext cx="1833562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>
              <a:tabLst>
                <a:tab pos="1600200" algn="l"/>
              </a:tabLst>
            </a:pPr>
            <a:r>
              <a:rPr lang="cs-CZ" sz="2000" b="1">
                <a:solidFill>
                  <a:srgbClr val="000000"/>
                </a:solidFill>
              </a:rPr>
              <a:t>za podmínek</a:t>
            </a:r>
          </a:p>
          <a:p>
            <a:pPr algn="just" eaLnBrk="0" hangingPunct="0">
              <a:tabLst>
                <a:tab pos="1600200" algn="l"/>
              </a:tabLst>
            </a:pPr>
            <a:r>
              <a:rPr lang="cs-CZ" sz="1400">
                <a:cs typeface="Times New Roman" pitchFamily="18" charset="0"/>
              </a:rPr>
              <a:t>	</a:t>
            </a:r>
            <a:r>
              <a:rPr lang="cs-CZ" sz="1400" i="1">
                <a:cs typeface="Times New Roman" pitchFamily="18" charset="0"/>
              </a:rPr>
              <a:t> </a:t>
            </a:r>
            <a:endParaRPr lang="cs-CZ"/>
          </a:p>
        </p:txBody>
      </p:sp>
      <p:sp>
        <p:nvSpPr>
          <p:cNvPr id="68669" name="Rectangle 61"/>
          <p:cNvSpPr>
            <a:spLocks noChangeArrowheads="1"/>
          </p:cNvSpPr>
          <p:nvPr/>
        </p:nvSpPr>
        <p:spPr bwMode="auto">
          <a:xfrm>
            <a:off x="2987675" y="4797425"/>
            <a:ext cx="5719763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>
              <a:tabLst>
                <a:tab pos="1169988" algn="l"/>
              </a:tabLst>
            </a:pPr>
            <a:r>
              <a:rPr lang="cs-CZ" sz="1400" i="1" dirty="0">
                <a:cs typeface="Times New Roman" pitchFamily="18" charset="0"/>
              </a:rPr>
              <a:t> </a:t>
            </a:r>
            <a:r>
              <a:rPr lang="cs-CZ" sz="1400" dirty="0">
                <a:cs typeface="Times New Roman" pitchFamily="18" charset="0"/>
              </a:rPr>
              <a:t>	</a:t>
            </a:r>
            <a:endParaRPr lang="cs-CZ" sz="900" dirty="0"/>
          </a:p>
          <a:p>
            <a:pPr algn="just" eaLnBrk="0" hangingPunct="0">
              <a:tabLst>
                <a:tab pos="1169988" algn="l"/>
              </a:tabLst>
            </a:pPr>
            <a:r>
              <a:rPr lang="cs-CZ" sz="28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cs-CZ" sz="2800" baseline="-300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cs-CZ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cs-CZ" sz="2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it-IT" sz="2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+ b</a:t>
            </a:r>
            <a:r>
              <a:rPr lang="cs-CZ" sz="28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cs-CZ" sz="2800" baseline="-300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cs-CZ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it-IT" sz="2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it-IT" sz="2800" i="1" baseline="-25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cs-CZ" sz="2800" i="1" baseline="30000" dirty="0">
                <a:solidFill>
                  <a:srgbClr val="000000"/>
                </a:solidFill>
                <a:latin typeface="Times New Roman" pitchFamily="18" charset="0"/>
                <a:sym typeface="Symbol" pitchFamily="18" charset="2"/>
              </a:rPr>
              <a:t></a:t>
            </a:r>
            <a:r>
              <a:rPr lang="it-IT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800" dirty="0">
                <a:solidFill>
                  <a:srgbClr val="000000"/>
                </a:solidFill>
                <a:latin typeface="Times New Roman" pitchFamily="18" charset="0"/>
                <a:sym typeface="Symbol" pitchFamily="18" charset="2"/>
              </a:rPr>
              <a:t></a:t>
            </a:r>
            <a:r>
              <a:rPr lang="cs-CZ" sz="2800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it-IT" sz="2800" i="1" dirty="0">
                <a:solidFill>
                  <a:srgbClr val="000000"/>
                </a:solidFill>
                <a:latin typeface="Times New Roman" pitchFamily="18" charset="0"/>
              </a:rPr>
              <a:t>d</a:t>
            </a:r>
            <a:r>
              <a:rPr lang="it-IT" sz="2800" i="1" baseline="-25000" dirty="0">
                <a:solidFill>
                  <a:srgbClr val="000000"/>
                </a:solidFill>
                <a:latin typeface="Times New Roman" pitchFamily="18" charset="0"/>
              </a:rPr>
              <a:t>i</a:t>
            </a:r>
            <a:r>
              <a:rPr lang="en-US" sz="2800" i="1" baseline="30000" dirty="0">
                <a:solidFill>
                  <a:srgbClr val="000000"/>
                </a:solidFill>
                <a:latin typeface="Times New Roman" pitchFamily="18" charset="0"/>
                <a:sym typeface="Symbol" pitchFamily="18" charset="2"/>
              </a:rPr>
              <a:t>+</a:t>
            </a:r>
            <a:r>
              <a:rPr lang="it-IT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	</a:t>
            </a:r>
            <a:r>
              <a:rPr lang="it-IT" sz="2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it-IT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= 1, 2,…, </a:t>
            </a:r>
            <a:r>
              <a:rPr lang="it-IT" sz="2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k.</a:t>
            </a:r>
          </a:p>
        </p:txBody>
      </p:sp>
      <p:graphicFrame>
        <p:nvGraphicFramePr>
          <p:cNvPr id="68670" name="Object 62"/>
          <p:cNvGraphicFramePr>
            <a:graphicFrameLocks noChangeAspect="1"/>
          </p:cNvGraphicFramePr>
          <p:nvPr/>
        </p:nvGraphicFramePr>
        <p:xfrm>
          <a:off x="3000364" y="3929066"/>
          <a:ext cx="2503488" cy="1058863"/>
        </p:xfrm>
        <a:graphic>
          <a:graphicData uri="http://schemas.openxmlformats.org/presentationml/2006/ole">
            <p:oleObj spid="_x0000_s68670" name="Equation" r:id="rId4" imgW="1079280" imgH="457200" progId="Equation.3">
              <p:embed/>
            </p:oleObj>
          </a:graphicData>
        </a:graphic>
      </p:graphicFrame>
      <p:sp>
        <p:nvSpPr>
          <p:cNvPr id="68671" name="Rectangle 63"/>
          <p:cNvSpPr>
            <a:spLocks noChangeArrowheads="1"/>
          </p:cNvSpPr>
          <p:nvPr/>
        </p:nvSpPr>
        <p:spPr bwMode="auto">
          <a:xfrm>
            <a:off x="2987675" y="5445125"/>
            <a:ext cx="4805363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>
              <a:tabLst>
                <a:tab pos="1169988" algn="l"/>
              </a:tabLst>
            </a:pPr>
            <a:r>
              <a:rPr lang="cs-CZ" sz="1400" i="1" dirty="0">
                <a:cs typeface="Times New Roman" pitchFamily="18" charset="0"/>
              </a:rPr>
              <a:t> </a:t>
            </a:r>
            <a:r>
              <a:rPr lang="cs-CZ" sz="1400" dirty="0">
                <a:cs typeface="Times New Roman" pitchFamily="18" charset="0"/>
              </a:rPr>
              <a:t>	</a:t>
            </a:r>
            <a:endParaRPr lang="cs-CZ" sz="900" dirty="0"/>
          </a:p>
          <a:p>
            <a:pPr algn="just" eaLnBrk="0" hangingPunct="0">
              <a:tabLst>
                <a:tab pos="1169988" algn="l"/>
              </a:tabLst>
            </a:pPr>
            <a:r>
              <a:rPr lang="it-IT" sz="2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it-IT" sz="2800" i="1" baseline="-25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cs-CZ" sz="2800" i="1" baseline="30000" dirty="0">
                <a:solidFill>
                  <a:srgbClr val="000000"/>
                </a:solidFill>
                <a:latin typeface="Times New Roman" pitchFamily="18" charset="0"/>
                <a:sym typeface="Symbol" pitchFamily="18" charset="2"/>
              </a:rPr>
              <a:t></a:t>
            </a:r>
            <a:r>
              <a:rPr lang="it-IT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≥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0,</a:t>
            </a:r>
            <a:r>
              <a:rPr lang="cs-CZ" sz="2800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it-IT" sz="2800" i="1" dirty="0">
                <a:solidFill>
                  <a:srgbClr val="000000"/>
                </a:solidFill>
                <a:latin typeface="Times New Roman" pitchFamily="18" charset="0"/>
              </a:rPr>
              <a:t>d</a:t>
            </a:r>
            <a:r>
              <a:rPr lang="it-IT" sz="2800" i="1" baseline="-25000" dirty="0">
                <a:solidFill>
                  <a:srgbClr val="000000"/>
                </a:solidFill>
                <a:latin typeface="Times New Roman" pitchFamily="18" charset="0"/>
              </a:rPr>
              <a:t>i</a:t>
            </a:r>
            <a:r>
              <a:rPr lang="en-US" sz="2800" i="1" baseline="30000" dirty="0">
                <a:solidFill>
                  <a:srgbClr val="000000"/>
                </a:solidFill>
                <a:latin typeface="Times New Roman" pitchFamily="18" charset="0"/>
                <a:sym typeface="Symbol" pitchFamily="18" charset="2"/>
              </a:rPr>
              <a:t>+ </a:t>
            </a:r>
            <a:r>
              <a:rPr lang="cs-CZ" sz="2800" dirty="0">
                <a:solidFill>
                  <a:srgbClr val="000000"/>
                </a:solidFill>
                <a:latin typeface="Times New Roman" pitchFamily="18" charset="0"/>
                <a:sym typeface="Symbol" pitchFamily="18" charset="2"/>
              </a:rPr>
              <a:t>≥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sym typeface="Symbol" pitchFamily="18" charset="2"/>
              </a:rPr>
              <a:t> 0</a:t>
            </a:r>
            <a:r>
              <a:rPr lang="it-IT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	</a:t>
            </a:r>
            <a:r>
              <a:rPr lang="it-IT" sz="2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it-IT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= 1, 2,…, </a:t>
            </a:r>
            <a:r>
              <a:rPr lang="it-IT" sz="2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k.</a:t>
            </a:r>
          </a:p>
        </p:txBody>
      </p:sp>
      <p:sp>
        <p:nvSpPr>
          <p:cNvPr id="68672" name="Rectangle 64"/>
          <p:cNvSpPr>
            <a:spLocks noChangeArrowheads="1"/>
          </p:cNvSpPr>
          <p:nvPr/>
        </p:nvSpPr>
        <p:spPr bwMode="auto">
          <a:xfrm>
            <a:off x="755650" y="4221163"/>
            <a:ext cx="186055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>
              <a:tabLst>
                <a:tab pos="1600200" algn="l"/>
              </a:tabLst>
            </a:pPr>
            <a:r>
              <a:rPr lang="cs-CZ" sz="2000" b="1">
                <a:solidFill>
                  <a:srgbClr val="000000"/>
                </a:solidFill>
                <a:cs typeface="Times New Roman" pitchFamily="18" charset="0"/>
              </a:rPr>
              <a:t>minimalizovat</a:t>
            </a:r>
            <a:endParaRPr lang="cs-CZ" sz="2000" b="1">
              <a:solidFill>
                <a:srgbClr val="000000"/>
              </a:solidFill>
            </a:endParaRPr>
          </a:p>
          <a:p>
            <a:pPr algn="just" eaLnBrk="0" hangingPunct="0">
              <a:tabLst>
                <a:tab pos="1600200" algn="l"/>
              </a:tabLst>
            </a:pPr>
            <a:r>
              <a:rPr lang="cs-CZ" sz="1400">
                <a:cs typeface="Times New Roman" pitchFamily="18" charset="0"/>
              </a:rPr>
              <a:t>	</a:t>
            </a:r>
            <a:r>
              <a:rPr lang="cs-CZ" sz="1400" i="1">
                <a:cs typeface="Times New Roman" pitchFamily="18" charset="0"/>
              </a:rPr>
              <a:t> </a:t>
            </a:r>
            <a:endParaRPr lang="cs-CZ"/>
          </a:p>
        </p:txBody>
      </p:sp>
      <p:sp>
        <p:nvSpPr>
          <p:cNvPr id="68673" name="Rectangle 65"/>
          <p:cNvSpPr>
            <a:spLocks noChangeArrowheads="1"/>
          </p:cNvSpPr>
          <p:nvPr/>
        </p:nvSpPr>
        <p:spPr bwMode="auto">
          <a:xfrm>
            <a:off x="755650" y="5084763"/>
            <a:ext cx="1833563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>
              <a:tabLst>
                <a:tab pos="1600200" algn="l"/>
              </a:tabLst>
            </a:pPr>
            <a:r>
              <a:rPr lang="cs-CZ" sz="2000" b="1">
                <a:solidFill>
                  <a:srgbClr val="000000"/>
                </a:solidFill>
              </a:rPr>
              <a:t>za podmínek</a:t>
            </a:r>
          </a:p>
          <a:p>
            <a:pPr algn="just" eaLnBrk="0" hangingPunct="0">
              <a:tabLst>
                <a:tab pos="1600200" algn="l"/>
              </a:tabLst>
            </a:pPr>
            <a:r>
              <a:rPr lang="cs-CZ" sz="1400">
                <a:cs typeface="Times New Roman" pitchFamily="18" charset="0"/>
              </a:rPr>
              <a:t>	</a:t>
            </a:r>
            <a:r>
              <a:rPr lang="cs-CZ" sz="1400" i="1">
                <a:cs typeface="Times New Roman" pitchFamily="18" charset="0"/>
              </a:rPr>
              <a:t> 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214290"/>
            <a:ext cx="8229600" cy="1143000"/>
          </a:xfrm>
          <a:noFill/>
        </p:spPr>
        <p:txBody>
          <a:bodyPr/>
          <a:lstStyle/>
          <a:p>
            <a:r>
              <a:rPr lang="en-US" sz="4800" dirty="0" err="1">
                <a:solidFill>
                  <a:schemeClr val="accent1"/>
                </a:solidFill>
              </a:rPr>
              <a:t>Princip</a:t>
            </a:r>
            <a:r>
              <a:rPr lang="en-US" sz="4800" dirty="0">
                <a:solidFill>
                  <a:schemeClr val="accent1"/>
                </a:solidFill>
              </a:rPr>
              <a:t> </a:t>
            </a:r>
            <a:r>
              <a:rPr lang="en-US" sz="4800" dirty="0" err="1">
                <a:solidFill>
                  <a:schemeClr val="accent1"/>
                </a:solidFill>
              </a:rPr>
              <a:t>minimaxu</a:t>
            </a:r>
            <a:endParaRPr lang="cs-CZ" sz="3600" dirty="0">
              <a:solidFill>
                <a:schemeClr val="accent1"/>
              </a:solidFill>
            </a:endParaRPr>
          </a:p>
        </p:txBody>
      </p:sp>
      <p:sp>
        <p:nvSpPr>
          <p:cNvPr id="69635" name="Rectangle 3"/>
          <p:cNvSpPr>
            <a:spLocks noChangeArrowheads="1"/>
          </p:cNvSpPr>
          <p:nvPr/>
        </p:nvSpPr>
        <p:spPr bwMode="auto">
          <a:xfrm>
            <a:off x="0" y="19764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636" name="Rectangle 4"/>
          <p:cNvSpPr>
            <a:spLocks noChangeArrowheads="1"/>
          </p:cNvSpPr>
          <p:nvPr/>
        </p:nvSpPr>
        <p:spPr bwMode="auto">
          <a:xfrm>
            <a:off x="-134938" y="3532188"/>
            <a:ext cx="1098551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/>
            <a:r>
              <a:rPr lang="cs-CZ" sz="1400" i="1">
                <a:cs typeface="Times New Roman" pitchFamily="18" charset="0"/>
              </a:rPr>
              <a:t>	</a:t>
            </a:r>
            <a:endParaRPr lang="cs-CZ"/>
          </a:p>
        </p:txBody>
      </p:sp>
      <p:sp>
        <p:nvSpPr>
          <p:cNvPr id="69637" name="Rectangle 5"/>
          <p:cNvSpPr>
            <a:spLocks noChangeArrowheads="1"/>
          </p:cNvSpPr>
          <p:nvPr/>
        </p:nvSpPr>
        <p:spPr bwMode="auto">
          <a:xfrm>
            <a:off x="-134938" y="3556000"/>
            <a:ext cx="1098551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/>
            <a:r>
              <a:rPr lang="cs-CZ" sz="1400" i="1">
                <a:cs typeface="Times New Roman" pitchFamily="18" charset="0"/>
              </a:rPr>
              <a:t>	</a:t>
            </a:r>
            <a:endParaRPr lang="cs-CZ"/>
          </a:p>
        </p:txBody>
      </p:sp>
      <p:sp>
        <p:nvSpPr>
          <p:cNvPr id="69646" name="Rectangle 14"/>
          <p:cNvSpPr>
            <a:spLocks noChangeArrowheads="1"/>
          </p:cNvSpPr>
          <p:nvPr/>
        </p:nvSpPr>
        <p:spPr bwMode="auto">
          <a:xfrm>
            <a:off x="468313" y="1844675"/>
            <a:ext cx="186055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>
              <a:tabLst>
                <a:tab pos="1600200" algn="l"/>
              </a:tabLst>
            </a:pPr>
            <a:r>
              <a:rPr lang="cs-CZ" sz="2000" b="1">
                <a:solidFill>
                  <a:srgbClr val="000000"/>
                </a:solidFill>
                <a:cs typeface="Times New Roman" pitchFamily="18" charset="0"/>
              </a:rPr>
              <a:t>minimalizovat</a:t>
            </a:r>
            <a:endParaRPr lang="cs-CZ" sz="2000" b="1">
              <a:solidFill>
                <a:srgbClr val="000000"/>
              </a:solidFill>
            </a:endParaRPr>
          </a:p>
          <a:p>
            <a:pPr algn="just" eaLnBrk="0" hangingPunct="0">
              <a:tabLst>
                <a:tab pos="1600200" algn="l"/>
              </a:tabLst>
            </a:pPr>
            <a:r>
              <a:rPr lang="cs-CZ" sz="1400">
                <a:cs typeface="Times New Roman" pitchFamily="18" charset="0"/>
              </a:rPr>
              <a:t>	</a:t>
            </a:r>
            <a:r>
              <a:rPr lang="cs-CZ" sz="1400" i="1">
                <a:cs typeface="Times New Roman" pitchFamily="18" charset="0"/>
              </a:rPr>
              <a:t> </a:t>
            </a:r>
            <a:endParaRPr lang="cs-CZ"/>
          </a:p>
        </p:txBody>
      </p:sp>
      <p:sp>
        <p:nvSpPr>
          <p:cNvPr id="69647" name="Rectangle 15"/>
          <p:cNvSpPr>
            <a:spLocks noChangeArrowheads="1"/>
          </p:cNvSpPr>
          <p:nvPr/>
        </p:nvSpPr>
        <p:spPr bwMode="auto">
          <a:xfrm>
            <a:off x="395288" y="2781300"/>
            <a:ext cx="1833562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>
              <a:tabLst>
                <a:tab pos="1600200" algn="l"/>
              </a:tabLst>
            </a:pPr>
            <a:r>
              <a:rPr lang="cs-CZ" sz="2000" b="1">
                <a:solidFill>
                  <a:srgbClr val="000000"/>
                </a:solidFill>
              </a:rPr>
              <a:t>za podmínek</a:t>
            </a:r>
          </a:p>
          <a:p>
            <a:pPr algn="just" eaLnBrk="0" hangingPunct="0">
              <a:tabLst>
                <a:tab pos="1600200" algn="l"/>
              </a:tabLst>
            </a:pPr>
            <a:r>
              <a:rPr lang="cs-CZ" sz="1400">
                <a:cs typeface="Times New Roman" pitchFamily="18" charset="0"/>
              </a:rPr>
              <a:t>	</a:t>
            </a:r>
            <a:r>
              <a:rPr lang="cs-CZ" sz="1400" i="1">
                <a:cs typeface="Times New Roman" pitchFamily="18" charset="0"/>
              </a:rPr>
              <a:t> </a:t>
            </a:r>
            <a:endParaRPr lang="cs-CZ"/>
          </a:p>
        </p:txBody>
      </p:sp>
      <p:graphicFrame>
        <p:nvGraphicFramePr>
          <p:cNvPr id="69651" name="Object 19"/>
          <p:cNvGraphicFramePr>
            <a:graphicFrameLocks noChangeAspect="1"/>
          </p:cNvGraphicFramePr>
          <p:nvPr/>
        </p:nvGraphicFramePr>
        <p:xfrm>
          <a:off x="2700338" y="1773238"/>
          <a:ext cx="3168650" cy="600075"/>
        </p:xfrm>
        <a:graphic>
          <a:graphicData uri="http://schemas.openxmlformats.org/presentationml/2006/ole">
            <p:oleObj spid="_x0000_s69651" name="Equation" r:id="rId3" imgW="1409088" imgH="266584" progId="Equation.3">
              <p:embed/>
            </p:oleObj>
          </a:graphicData>
        </a:graphic>
      </p:graphicFrame>
      <p:graphicFrame>
        <p:nvGraphicFramePr>
          <p:cNvPr id="69650" name="Object 18"/>
          <p:cNvGraphicFramePr>
            <a:graphicFrameLocks noChangeAspect="1"/>
          </p:cNvGraphicFramePr>
          <p:nvPr/>
        </p:nvGraphicFramePr>
        <p:xfrm>
          <a:off x="2700338" y="2565400"/>
          <a:ext cx="5040312" cy="927100"/>
        </p:xfrm>
        <a:graphic>
          <a:graphicData uri="http://schemas.openxmlformats.org/presentationml/2006/ole">
            <p:oleObj spid="_x0000_s69650" name="Equation" r:id="rId4" imgW="2641320" imgH="482400" progId="Equation.3">
              <p:embed/>
            </p:oleObj>
          </a:graphicData>
        </a:graphic>
      </p:graphicFrame>
      <p:graphicFrame>
        <p:nvGraphicFramePr>
          <p:cNvPr id="69649" name="Object 17"/>
          <p:cNvGraphicFramePr>
            <a:graphicFrameLocks noChangeAspect="1"/>
          </p:cNvGraphicFramePr>
          <p:nvPr/>
        </p:nvGraphicFramePr>
        <p:xfrm>
          <a:off x="2700338" y="3357563"/>
          <a:ext cx="5184775" cy="1041400"/>
        </p:xfrm>
        <a:graphic>
          <a:graphicData uri="http://schemas.openxmlformats.org/presentationml/2006/ole">
            <p:oleObj spid="_x0000_s69649" name="Equation" r:id="rId5" imgW="2387520" imgH="482400" progId="Equation.3">
              <p:embed/>
            </p:oleObj>
          </a:graphicData>
        </a:graphic>
      </p:graphicFrame>
      <p:graphicFrame>
        <p:nvGraphicFramePr>
          <p:cNvPr id="69648" name="Object 16"/>
          <p:cNvGraphicFramePr>
            <a:graphicFrameLocks noChangeAspect="1"/>
          </p:cNvGraphicFramePr>
          <p:nvPr/>
        </p:nvGraphicFramePr>
        <p:xfrm>
          <a:off x="2771775" y="4365625"/>
          <a:ext cx="5867400" cy="984250"/>
        </p:xfrm>
        <a:graphic>
          <a:graphicData uri="http://schemas.openxmlformats.org/presentationml/2006/ole">
            <p:oleObj spid="_x0000_s69648" name="Equation" r:id="rId6" imgW="3238500" imgH="546100" progId="Equation.3">
              <p:embed/>
            </p:oleObj>
          </a:graphicData>
        </a:graphic>
      </p:graphicFrame>
      <p:sp>
        <p:nvSpPr>
          <p:cNvPr id="69654" name="Rectangle 22"/>
          <p:cNvSpPr>
            <a:spLocks noChangeArrowheads="1"/>
          </p:cNvSpPr>
          <p:nvPr/>
        </p:nvSpPr>
        <p:spPr bwMode="auto">
          <a:xfrm>
            <a:off x="0" y="3436938"/>
            <a:ext cx="10985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/>
            <a:r>
              <a:rPr lang="cs-CZ" sz="1400" i="1">
                <a:cs typeface="Times New Roman" pitchFamily="18" charset="0"/>
              </a:rPr>
              <a:t>	</a:t>
            </a:r>
            <a:endParaRPr lang="cs-CZ"/>
          </a:p>
        </p:txBody>
      </p:sp>
      <p:sp>
        <p:nvSpPr>
          <p:cNvPr id="69656" name="Rectangle 24"/>
          <p:cNvSpPr>
            <a:spLocks noChangeArrowheads="1"/>
          </p:cNvSpPr>
          <p:nvPr/>
        </p:nvSpPr>
        <p:spPr bwMode="auto">
          <a:xfrm>
            <a:off x="0" y="54213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214290"/>
            <a:ext cx="8229600" cy="1143000"/>
          </a:xfrm>
          <a:noFill/>
        </p:spPr>
        <p:txBody>
          <a:bodyPr/>
          <a:lstStyle/>
          <a:p>
            <a:r>
              <a:rPr lang="en-US" sz="4800" dirty="0" err="1">
                <a:solidFill>
                  <a:schemeClr val="accent1"/>
                </a:solidFill>
              </a:rPr>
              <a:t>Princip</a:t>
            </a:r>
            <a:r>
              <a:rPr lang="en-US" sz="4800" dirty="0">
                <a:solidFill>
                  <a:schemeClr val="accent1"/>
                </a:solidFill>
              </a:rPr>
              <a:t> </a:t>
            </a:r>
            <a:r>
              <a:rPr lang="en-US" sz="4800" dirty="0" err="1">
                <a:solidFill>
                  <a:schemeClr val="accent1"/>
                </a:solidFill>
              </a:rPr>
              <a:t>minimaxu</a:t>
            </a:r>
            <a:endParaRPr lang="cs-CZ" sz="3600" dirty="0">
              <a:solidFill>
                <a:schemeClr val="accent1"/>
              </a:solidFill>
            </a:endParaRPr>
          </a:p>
        </p:txBody>
      </p:sp>
      <p:sp>
        <p:nvSpPr>
          <p:cNvPr id="70659" name="Rectangle 3"/>
          <p:cNvSpPr>
            <a:spLocks noChangeArrowheads="1"/>
          </p:cNvSpPr>
          <p:nvPr/>
        </p:nvSpPr>
        <p:spPr bwMode="auto">
          <a:xfrm>
            <a:off x="0" y="19764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0660" name="Rectangle 4"/>
          <p:cNvSpPr>
            <a:spLocks noChangeArrowheads="1"/>
          </p:cNvSpPr>
          <p:nvPr/>
        </p:nvSpPr>
        <p:spPr bwMode="auto">
          <a:xfrm>
            <a:off x="-134938" y="3532188"/>
            <a:ext cx="1098551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/>
            <a:r>
              <a:rPr lang="cs-CZ" sz="1400" i="1">
                <a:cs typeface="Times New Roman" pitchFamily="18" charset="0"/>
              </a:rPr>
              <a:t>	</a:t>
            </a:r>
            <a:endParaRPr lang="cs-CZ"/>
          </a:p>
        </p:txBody>
      </p:sp>
      <p:sp>
        <p:nvSpPr>
          <p:cNvPr id="70661" name="Rectangle 5"/>
          <p:cNvSpPr>
            <a:spLocks noChangeArrowheads="1"/>
          </p:cNvSpPr>
          <p:nvPr/>
        </p:nvSpPr>
        <p:spPr bwMode="auto">
          <a:xfrm>
            <a:off x="-134938" y="3556000"/>
            <a:ext cx="1098551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/>
            <a:r>
              <a:rPr lang="cs-CZ" sz="1400" i="1">
                <a:cs typeface="Times New Roman" pitchFamily="18" charset="0"/>
              </a:rPr>
              <a:t>	</a:t>
            </a:r>
            <a:endParaRPr lang="cs-CZ"/>
          </a:p>
        </p:txBody>
      </p:sp>
      <p:sp>
        <p:nvSpPr>
          <p:cNvPr id="70663" name="Rectangle 7"/>
          <p:cNvSpPr>
            <a:spLocks noChangeArrowheads="1"/>
          </p:cNvSpPr>
          <p:nvPr/>
        </p:nvSpPr>
        <p:spPr bwMode="auto">
          <a:xfrm>
            <a:off x="468313" y="1844675"/>
            <a:ext cx="186055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>
              <a:tabLst>
                <a:tab pos="1600200" algn="l"/>
              </a:tabLst>
            </a:pPr>
            <a:r>
              <a:rPr lang="cs-CZ" sz="2000" b="1">
                <a:solidFill>
                  <a:srgbClr val="000000"/>
                </a:solidFill>
                <a:cs typeface="Times New Roman" pitchFamily="18" charset="0"/>
              </a:rPr>
              <a:t>minimalizovat</a:t>
            </a:r>
            <a:endParaRPr lang="cs-CZ" sz="2000" b="1">
              <a:solidFill>
                <a:srgbClr val="000000"/>
              </a:solidFill>
            </a:endParaRPr>
          </a:p>
          <a:p>
            <a:pPr algn="just" eaLnBrk="0" hangingPunct="0">
              <a:tabLst>
                <a:tab pos="1600200" algn="l"/>
              </a:tabLst>
            </a:pPr>
            <a:r>
              <a:rPr lang="cs-CZ" sz="1400">
                <a:cs typeface="Times New Roman" pitchFamily="18" charset="0"/>
              </a:rPr>
              <a:t>	</a:t>
            </a:r>
            <a:r>
              <a:rPr lang="cs-CZ" sz="1400" i="1">
                <a:cs typeface="Times New Roman" pitchFamily="18" charset="0"/>
              </a:rPr>
              <a:t> </a:t>
            </a:r>
            <a:endParaRPr lang="cs-CZ"/>
          </a:p>
        </p:txBody>
      </p:sp>
      <p:sp>
        <p:nvSpPr>
          <p:cNvPr id="70664" name="Rectangle 8"/>
          <p:cNvSpPr>
            <a:spLocks noChangeArrowheads="1"/>
          </p:cNvSpPr>
          <p:nvPr/>
        </p:nvSpPr>
        <p:spPr bwMode="auto">
          <a:xfrm>
            <a:off x="468313" y="2636838"/>
            <a:ext cx="1833562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>
              <a:tabLst>
                <a:tab pos="1600200" algn="l"/>
              </a:tabLst>
            </a:pPr>
            <a:r>
              <a:rPr lang="cs-CZ" sz="2000" b="1">
                <a:solidFill>
                  <a:srgbClr val="000000"/>
                </a:solidFill>
              </a:rPr>
              <a:t>za podmínek</a:t>
            </a:r>
          </a:p>
          <a:p>
            <a:pPr algn="just" eaLnBrk="0" hangingPunct="0">
              <a:tabLst>
                <a:tab pos="1600200" algn="l"/>
              </a:tabLst>
            </a:pPr>
            <a:r>
              <a:rPr lang="cs-CZ" sz="1400">
                <a:cs typeface="Times New Roman" pitchFamily="18" charset="0"/>
              </a:rPr>
              <a:t>	</a:t>
            </a:r>
            <a:r>
              <a:rPr lang="cs-CZ" sz="1400" i="1">
                <a:cs typeface="Times New Roman" pitchFamily="18" charset="0"/>
              </a:rPr>
              <a:t> </a:t>
            </a:r>
            <a:endParaRPr lang="cs-CZ"/>
          </a:p>
        </p:txBody>
      </p:sp>
      <p:graphicFrame>
        <p:nvGraphicFramePr>
          <p:cNvPr id="70665" name="Object 9"/>
          <p:cNvGraphicFramePr>
            <a:graphicFrameLocks noChangeAspect="1"/>
          </p:cNvGraphicFramePr>
          <p:nvPr/>
        </p:nvGraphicFramePr>
        <p:xfrm>
          <a:off x="2700338" y="1844675"/>
          <a:ext cx="457200" cy="457200"/>
        </p:xfrm>
        <a:graphic>
          <a:graphicData uri="http://schemas.openxmlformats.org/presentationml/2006/ole">
            <p:oleObj spid="_x0000_s70665" name="Equation" r:id="rId3" imgW="203040" imgH="203040" progId="Equation.3">
              <p:embed/>
            </p:oleObj>
          </a:graphicData>
        </a:graphic>
      </p:graphicFrame>
      <p:graphicFrame>
        <p:nvGraphicFramePr>
          <p:cNvPr id="70666" name="Object 10"/>
          <p:cNvGraphicFramePr>
            <a:graphicFrameLocks noChangeAspect="1"/>
          </p:cNvGraphicFramePr>
          <p:nvPr/>
        </p:nvGraphicFramePr>
        <p:xfrm>
          <a:off x="2627313" y="2349500"/>
          <a:ext cx="5832475" cy="1073150"/>
        </p:xfrm>
        <a:graphic>
          <a:graphicData uri="http://schemas.openxmlformats.org/presentationml/2006/ole">
            <p:oleObj spid="_x0000_s70666" name="Equation" r:id="rId4" imgW="2641320" imgH="482400" progId="Equation.3">
              <p:embed/>
            </p:oleObj>
          </a:graphicData>
        </a:graphic>
      </p:graphicFrame>
      <p:graphicFrame>
        <p:nvGraphicFramePr>
          <p:cNvPr id="70667" name="Object 11"/>
          <p:cNvGraphicFramePr>
            <a:graphicFrameLocks noChangeAspect="1"/>
          </p:cNvGraphicFramePr>
          <p:nvPr/>
        </p:nvGraphicFramePr>
        <p:xfrm>
          <a:off x="2627313" y="3213100"/>
          <a:ext cx="5184775" cy="1041400"/>
        </p:xfrm>
        <a:graphic>
          <a:graphicData uri="http://schemas.openxmlformats.org/presentationml/2006/ole">
            <p:oleObj spid="_x0000_s70667" name="Equation" r:id="rId5" imgW="2387520" imgH="482400" progId="Equation.3">
              <p:embed/>
            </p:oleObj>
          </a:graphicData>
        </a:graphic>
      </p:graphicFrame>
      <p:graphicFrame>
        <p:nvGraphicFramePr>
          <p:cNvPr id="70668" name="Object 12"/>
          <p:cNvGraphicFramePr>
            <a:graphicFrameLocks noChangeAspect="1"/>
          </p:cNvGraphicFramePr>
          <p:nvPr/>
        </p:nvGraphicFramePr>
        <p:xfrm>
          <a:off x="2627313" y="4797425"/>
          <a:ext cx="6337300" cy="1063625"/>
        </p:xfrm>
        <a:graphic>
          <a:graphicData uri="http://schemas.openxmlformats.org/presentationml/2006/ole">
            <p:oleObj spid="_x0000_s70668" name="Equation" r:id="rId6" imgW="3238500" imgH="546100" progId="Equation.3">
              <p:embed/>
            </p:oleObj>
          </a:graphicData>
        </a:graphic>
      </p:graphicFrame>
      <p:sp>
        <p:nvSpPr>
          <p:cNvPr id="70670" name="Rectangle 14"/>
          <p:cNvSpPr>
            <a:spLocks noChangeArrowheads="1"/>
          </p:cNvSpPr>
          <p:nvPr/>
        </p:nvSpPr>
        <p:spPr bwMode="auto">
          <a:xfrm>
            <a:off x="0" y="3436938"/>
            <a:ext cx="10985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/>
            <a:r>
              <a:rPr lang="cs-CZ" sz="1400" i="1">
                <a:cs typeface="Times New Roman" pitchFamily="18" charset="0"/>
              </a:rPr>
              <a:t>	</a:t>
            </a:r>
            <a:endParaRPr lang="cs-CZ"/>
          </a:p>
        </p:txBody>
      </p:sp>
      <p:sp>
        <p:nvSpPr>
          <p:cNvPr id="70673" name="Rectangle 17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70672" name="Object 16"/>
          <p:cNvGraphicFramePr>
            <a:graphicFrameLocks noChangeAspect="1"/>
          </p:cNvGraphicFramePr>
          <p:nvPr/>
        </p:nvGraphicFramePr>
        <p:xfrm>
          <a:off x="2627313" y="4149725"/>
          <a:ext cx="6192837" cy="530225"/>
        </p:xfrm>
        <a:graphic>
          <a:graphicData uri="http://schemas.openxmlformats.org/presentationml/2006/ole">
            <p:oleObj spid="_x0000_s70672" name="Equation" r:id="rId7" imgW="3225800" imgH="2794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z="4800">
                <a:solidFill>
                  <a:schemeClr val="accent1"/>
                </a:solidFill>
              </a:rPr>
              <a:t>Princip minimaxu / regrese</a:t>
            </a:r>
            <a:endParaRPr lang="cs-CZ" sz="3600">
              <a:solidFill>
                <a:schemeClr val="accent1"/>
              </a:solidFill>
            </a:endParaRPr>
          </a:p>
        </p:txBody>
      </p:sp>
      <p:sp>
        <p:nvSpPr>
          <p:cNvPr id="72707" name="Rectangle 3"/>
          <p:cNvSpPr>
            <a:spLocks noChangeArrowheads="1"/>
          </p:cNvSpPr>
          <p:nvPr/>
        </p:nvSpPr>
        <p:spPr bwMode="auto">
          <a:xfrm>
            <a:off x="0" y="19764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2708" name="Rectangle 4"/>
          <p:cNvSpPr>
            <a:spLocks noChangeArrowheads="1"/>
          </p:cNvSpPr>
          <p:nvPr/>
        </p:nvSpPr>
        <p:spPr bwMode="auto">
          <a:xfrm>
            <a:off x="-134938" y="3532188"/>
            <a:ext cx="1098551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/>
            <a:r>
              <a:rPr lang="cs-CZ" sz="1400" i="1">
                <a:cs typeface="Times New Roman" pitchFamily="18" charset="0"/>
              </a:rPr>
              <a:t>	</a:t>
            </a:r>
            <a:endParaRPr lang="cs-CZ"/>
          </a:p>
        </p:txBody>
      </p:sp>
      <p:sp>
        <p:nvSpPr>
          <p:cNvPr id="72709" name="Rectangle 5"/>
          <p:cNvSpPr>
            <a:spLocks noChangeArrowheads="1"/>
          </p:cNvSpPr>
          <p:nvPr/>
        </p:nvSpPr>
        <p:spPr bwMode="auto">
          <a:xfrm>
            <a:off x="-134938" y="3556000"/>
            <a:ext cx="1098551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/>
            <a:r>
              <a:rPr lang="cs-CZ" sz="1400" i="1">
                <a:cs typeface="Times New Roman" pitchFamily="18" charset="0"/>
              </a:rPr>
              <a:t>	</a:t>
            </a:r>
            <a:endParaRPr lang="cs-CZ"/>
          </a:p>
        </p:txBody>
      </p:sp>
      <p:sp>
        <p:nvSpPr>
          <p:cNvPr id="72710" name="Rectangle 6"/>
          <p:cNvSpPr>
            <a:spLocks noChangeArrowheads="1"/>
          </p:cNvSpPr>
          <p:nvPr/>
        </p:nvSpPr>
        <p:spPr bwMode="auto">
          <a:xfrm>
            <a:off x="2473325" y="2514600"/>
            <a:ext cx="185018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>
              <a:tabLst>
                <a:tab pos="1600200" algn="l"/>
              </a:tabLst>
            </a:pPr>
            <a:r>
              <a:rPr lang="cs-CZ" sz="1400" dirty="0">
                <a:cs typeface="Times New Roman" pitchFamily="18" charset="0"/>
              </a:rPr>
              <a:t>	</a:t>
            </a:r>
            <a:r>
              <a:rPr lang="cs-CZ" sz="1400" i="1" dirty="0">
                <a:cs typeface="Times New Roman" pitchFamily="18" charset="0"/>
              </a:rPr>
              <a:t> </a:t>
            </a:r>
            <a:endParaRPr lang="cs-CZ" dirty="0"/>
          </a:p>
        </p:txBody>
      </p:sp>
      <p:sp>
        <p:nvSpPr>
          <p:cNvPr id="72715" name="Rectangle 11"/>
          <p:cNvSpPr>
            <a:spLocks noChangeArrowheads="1"/>
          </p:cNvSpPr>
          <p:nvPr/>
        </p:nvSpPr>
        <p:spPr bwMode="auto">
          <a:xfrm>
            <a:off x="2987675" y="3213100"/>
            <a:ext cx="5719763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>
              <a:tabLst>
                <a:tab pos="1169988" algn="l"/>
              </a:tabLst>
            </a:pPr>
            <a:r>
              <a:rPr lang="cs-CZ" sz="1400" i="1" dirty="0">
                <a:cs typeface="Times New Roman" pitchFamily="18" charset="0"/>
              </a:rPr>
              <a:t> </a:t>
            </a:r>
            <a:r>
              <a:rPr lang="cs-CZ" sz="1400" dirty="0">
                <a:cs typeface="Times New Roman" pitchFamily="18" charset="0"/>
              </a:rPr>
              <a:t>	</a:t>
            </a:r>
            <a:endParaRPr lang="cs-CZ" sz="900" dirty="0"/>
          </a:p>
          <a:p>
            <a:pPr algn="just" eaLnBrk="0" hangingPunct="0">
              <a:tabLst>
                <a:tab pos="1169988" algn="l"/>
              </a:tabLst>
            </a:pPr>
            <a:r>
              <a:rPr lang="cs-CZ" sz="28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cs-CZ" sz="2800" baseline="-300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cs-CZ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cs-CZ" sz="2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it-IT" sz="2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+ b</a:t>
            </a:r>
            <a:r>
              <a:rPr lang="cs-CZ" sz="28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cs-CZ" sz="2800" baseline="-300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cs-CZ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it-IT" sz="2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it-IT" sz="2800" i="1" baseline="-25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cs-CZ" sz="2800" i="1" baseline="30000" dirty="0">
                <a:solidFill>
                  <a:srgbClr val="000000"/>
                </a:solidFill>
                <a:latin typeface="Times New Roman" pitchFamily="18" charset="0"/>
                <a:sym typeface="Symbol" pitchFamily="18" charset="2"/>
              </a:rPr>
              <a:t></a:t>
            </a:r>
            <a:r>
              <a:rPr lang="it-IT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800" dirty="0">
                <a:solidFill>
                  <a:srgbClr val="000000"/>
                </a:solidFill>
                <a:latin typeface="Times New Roman" pitchFamily="18" charset="0"/>
                <a:sym typeface="Symbol" pitchFamily="18" charset="2"/>
              </a:rPr>
              <a:t></a:t>
            </a:r>
            <a:r>
              <a:rPr lang="cs-CZ" sz="2800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it-IT" sz="2800" i="1" dirty="0">
                <a:solidFill>
                  <a:srgbClr val="000000"/>
                </a:solidFill>
                <a:latin typeface="Times New Roman" pitchFamily="18" charset="0"/>
              </a:rPr>
              <a:t>d</a:t>
            </a:r>
            <a:r>
              <a:rPr lang="it-IT" sz="2800" i="1" baseline="-25000" dirty="0">
                <a:solidFill>
                  <a:srgbClr val="000000"/>
                </a:solidFill>
                <a:latin typeface="Times New Roman" pitchFamily="18" charset="0"/>
              </a:rPr>
              <a:t>i</a:t>
            </a:r>
            <a:r>
              <a:rPr lang="en-US" sz="2800" i="1" baseline="30000" dirty="0">
                <a:solidFill>
                  <a:srgbClr val="000000"/>
                </a:solidFill>
                <a:latin typeface="Times New Roman" pitchFamily="18" charset="0"/>
                <a:sym typeface="Symbol" pitchFamily="18" charset="2"/>
              </a:rPr>
              <a:t>+</a:t>
            </a:r>
            <a:r>
              <a:rPr lang="it-IT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	</a:t>
            </a:r>
            <a:r>
              <a:rPr lang="it-IT" sz="2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it-IT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= 1, 2,…, </a:t>
            </a:r>
            <a:r>
              <a:rPr lang="it-IT" sz="2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k.</a:t>
            </a:r>
          </a:p>
        </p:txBody>
      </p:sp>
      <p:sp>
        <p:nvSpPr>
          <p:cNvPr id="72717" name="Rectangle 13"/>
          <p:cNvSpPr>
            <a:spLocks noChangeArrowheads="1"/>
          </p:cNvSpPr>
          <p:nvPr/>
        </p:nvSpPr>
        <p:spPr bwMode="auto">
          <a:xfrm>
            <a:off x="2987675" y="4652963"/>
            <a:ext cx="4805363" cy="73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>
              <a:tabLst>
                <a:tab pos="1169988" algn="l"/>
              </a:tabLst>
            </a:pPr>
            <a:r>
              <a:rPr lang="cs-CZ" sz="1400" i="1" dirty="0">
                <a:cs typeface="Times New Roman" pitchFamily="18" charset="0"/>
              </a:rPr>
              <a:t> </a:t>
            </a:r>
            <a:r>
              <a:rPr lang="cs-CZ" sz="1400" dirty="0">
                <a:cs typeface="Times New Roman" pitchFamily="18" charset="0"/>
              </a:rPr>
              <a:t>	</a:t>
            </a:r>
            <a:endParaRPr lang="cs-CZ" sz="900" dirty="0"/>
          </a:p>
          <a:p>
            <a:pPr algn="just" eaLnBrk="0" hangingPunct="0">
              <a:tabLst>
                <a:tab pos="1169988" algn="l"/>
              </a:tabLst>
            </a:pPr>
            <a:r>
              <a:rPr lang="it-IT" sz="2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it-IT" sz="2800" i="1" baseline="-25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cs-CZ" sz="2800" i="1" baseline="30000" dirty="0">
                <a:solidFill>
                  <a:srgbClr val="000000"/>
                </a:solidFill>
                <a:latin typeface="Times New Roman" pitchFamily="18" charset="0"/>
                <a:sym typeface="Symbol" pitchFamily="18" charset="2"/>
              </a:rPr>
              <a:t></a:t>
            </a:r>
            <a:r>
              <a:rPr lang="it-IT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≥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0,</a:t>
            </a:r>
            <a:r>
              <a:rPr lang="cs-CZ" sz="2800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it-IT" sz="2800" i="1" dirty="0">
                <a:solidFill>
                  <a:srgbClr val="000000"/>
                </a:solidFill>
                <a:latin typeface="Times New Roman" pitchFamily="18" charset="0"/>
              </a:rPr>
              <a:t>d</a:t>
            </a:r>
            <a:r>
              <a:rPr lang="it-IT" sz="2800" i="1" baseline="-25000" dirty="0">
                <a:solidFill>
                  <a:srgbClr val="000000"/>
                </a:solidFill>
                <a:latin typeface="Times New Roman" pitchFamily="18" charset="0"/>
              </a:rPr>
              <a:t>i</a:t>
            </a:r>
            <a:r>
              <a:rPr lang="en-US" sz="2800" i="1" baseline="30000" dirty="0">
                <a:solidFill>
                  <a:srgbClr val="000000"/>
                </a:solidFill>
                <a:latin typeface="Times New Roman" pitchFamily="18" charset="0"/>
                <a:sym typeface="Symbol" pitchFamily="18" charset="2"/>
              </a:rPr>
              <a:t>+ </a:t>
            </a:r>
            <a:r>
              <a:rPr lang="cs-CZ" sz="2800" dirty="0">
                <a:solidFill>
                  <a:srgbClr val="000000"/>
                </a:solidFill>
                <a:latin typeface="Times New Roman" pitchFamily="18" charset="0"/>
                <a:sym typeface="Symbol" pitchFamily="18" charset="2"/>
              </a:rPr>
              <a:t>≥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sym typeface="Symbol" pitchFamily="18" charset="2"/>
              </a:rPr>
              <a:t> 0</a:t>
            </a:r>
            <a:r>
              <a:rPr lang="it-IT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	</a:t>
            </a:r>
            <a:r>
              <a:rPr lang="it-IT" sz="2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it-IT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= 1, 2,…, </a:t>
            </a:r>
            <a:r>
              <a:rPr lang="it-IT" sz="2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k.</a:t>
            </a:r>
          </a:p>
        </p:txBody>
      </p:sp>
      <p:sp>
        <p:nvSpPr>
          <p:cNvPr id="72718" name="Rectangle 14"/>
          <p:cNvSpPr>
            <a:spLocks noChangeArrowheads="1"/>
          </p:cNvSpPr>
          <p:nvPr/>
        </p:nvSpPr>
        <p:spPr bwMode="auto">
          <a:xfrm>
            <a:off x="755650" y="2349500"/>
            <a:ext cx="186055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>
              <a:tabLst>
                <a:tab pos="1600200" algn="l"/>
              </a:tabLst>
            </a:pPr>
            <a:r>
              <a:rPr lang="cs-CZ" sz="2000" b="1">
                <a:solidFill>
                  <a:srgbClr val="000000"/>
                </a:solidFill>
                <a:cs typeface="Times New Roman" pitchFamily="18" charset="0"/>
              </a:rPr>
              <a:t>minimalizovat</a:t>
            </a:r>
            <a:endParaRPr lang="cs-CZ" sz="2000" b="1">
              <a:solidFill>
                <a:srgbClr val="000000"/>
              </a:solidFill>
            </a:endParaRPr>
          </a:p>
          <a:p>
            <a:pPr algn="just" eaLnBrk="0" hangingPunct="0">
              <a:tabLst>
                <a:tab pos="1600200" algn="l"/>
              </a:tabLst>
            </a:pPr>
            <a:r>
              <a:rPr lang="cs-CZ" sz="1400">
                <a:cs typeface="Times New Roman" pitchFamily="18" charset="0"/>
              </a:rPr>
              <a:t>	</a:t>
            </a:r>
            <a:r>
              <a:rPr lang="cs-CZ" sz="1400" i="1">
                <a:cs typeface="Times New Roman" pitchFamily="18" charset="0"/>
              </a:rPr>
              <a:t> </a:t>
            </a:r>
            <a:endParaRPr lang="cs-CZ"/>
          </a:p>
        </p:txBody>
      </p:sp>
      <p:sp>
        <p:nvSpPr>
          <p:cNvPr id="72719" name="Rectangle 15"/>
          <p:cNvSpPr>
            <a:spLocks noChangeArrowheads="1"/>
          </p:cNvSpPr>
          <p:nvPr/>
        </p:nvSpPr>
        <p:spPr bwMode="auto">
          <a:xfrm>
            <a:off x="755650" y="3500438"/>
            <a:ext cx="1833563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>
              <a:tabLst>
                <a:tab pos="1600200" algn="l"/>
              </a:tabLst>
            </a:pPr>
            <a:r>
              <a:rPr lang="cs-CZ" sz="2000" b="1">
                <a:solidFill>
                  <a:srgbClr val="000000"/>
                </a:solidFill>
              </a:rPr>
              <a:t>za podmínek</a:t>
            </a:r>
          </a:p>
          <a:p>
            <a:pPr algn="just" eaLnBrk="0" hangingPunct="0">
              <a:tabLst>
                <a:tab pos="1600200" algn="l"/>
              </a:tabLst>
            </a:pPr>
            <a:r>
              <a:rPr lang="cs-CZ" sz="1400">
                <a:cs typeface="Times New Roman" pitchFamily="18" charset="0"/>
              </a:rPr>
              <a:t>	</a:t>
            </a:r>
            <a:r>
              <a:rPr lang="cs-CZ" sz="1400" i="1">
                <a:cs typeface="Times New Roman" pitchFamily="18" charset="0"/>
              </a:rPr>
              <a:t> </a:t>
            </a:r>
            <a:endParaRPr lang="cs-CZ"/>
          </a:p>
        </p:txBody>
      </p:sp>
      <p:sp>
        <p:nvSpPr>
          <p:cNvPr id="72720" name="Rectangle 16"/>
          <p:cNvSpPr>
            <a:spLocks noChangeArrowheads="1"/>
          </p:cNvSpPr>
          <p:nvPr/>
        </p:nvSpPr>
        <p:spPr bwMode="auto">
          <a:xfrm>
            <a:off x="2987675" y="3933825"/>
            <a:ext cx="4805363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>
              <a:tabLst>
                <a:tab pos="1169988" algn="l"/>
              </a:tabLst>
            </a:pPr>
            <a:r>
              <a:rPr lang="cs-CZ" sz="1400" i="1" dirty="0">
                <a:cs typeface="Times New Roman" pitchFamily="18" charset="0"/>
              </a:rPr>
              <a:t> </a:t>
            </a:r>
            <a:r>
              <a:rPr lang="cs-CZ" sz="1400" dirty="0">
                <a:cs typeface="Times New Roman" pitchFamily="18" charset="0"/>
              </a:rPr>
              <a:t>	</a:t>
            </a:r>
            <a:endParaRPr lang="cs-CZ" sz="900" dirty="0"/>
          </a:p>
          <a:p>
            <a:pPr algn="just" eaLnBrk="0" hangingPunct="0">
              <a:tabLst>
                <a:tab pos="1169988" algn="l"/>
              </a:tabLst>
            </a:pPr>
            <a:r>
              <a:rPr lang="it-IT" sz="2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it-IT" sz="2800" i="1" baseline="-25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cs-CZ" sz="2800" i="1" baseline="30000" dirty="0">
                <a:solidFill>
                  <a:srgbClr val="000000"/>
                </a:solidFill>
                <a:latin typeface="Times New Roman" pitchFamily="18" charset="0"/>
                <a:sym typeface="Symbol" pitchFamily="18" charset="2"/>
              </a:rPr>
              <a:t></a:t>
            </a:r>
            <a:r>
              <a:rPr lang="it-IT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sym typeface="Symbol" pitchFamily="18" charset="2"/>
              </a:rPr>
              <a:t>+</a:t>
            </a:r>
            <a:r>
              <a:rPr lang="cs-CZ" sz="2800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it-IT" sz="2800" i="1" dirty="0">
                <a:solidFill>
                  <a:srgbClr val="000000"/>
                </a:solidFill>
                <a:latin typeface="Times New Roman" pitchFamily="18" charset="0"/>
              </a:rPr>
              <a:t>d</a:t>
            </a:r>
            <a:r>
              <a:rPr lang="it-IT" sz="2800" i="1" baseline="-25000" dirty="0">
                <a:solidFill>
                  <a:srgbClr val="000000"/>
                </a:solidFill>
                <a:latin typeface="Times New Roman" pitchFamily="18" charset="0"/>
              </a:rPr>
              <a:t>i</a:t>
            </a:r>
            <a:r>
              <a:rPr lang="en-US" sz="2800" i="1" baseline="30000" dirty="0">
                <a:solidFill>
                  <a:srgbClr val="000000"/>
                </a:solidFill>
                <a:latin typeface="Times New Roman" pitchFamily="18" charset="0"/>
                <a:sym typeface="Symbol" pitchFamily="18" charset="2"/>
              </a:rPr>
              <a:t>+ </a:t>
            </a:r>
            <a:r>
              <a:rPr lang="en-US" sz="2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≤  D</a:t>
            </a:r>
            <a:r>
              <a:rPr lang="it-IT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	</a:t>
            </a:r>
            <a:r>
              <a:rPr lang="it-IT" sz="2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it-IT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= 1, 2,…, </a:t>
            </a:r>
            <a:r>
              <a:rPr lang="it-IT" sz="2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k.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357166"/>
            <a:ext cx="8229600" cy="1143000"/>
          </a:xfrm>
          <a:noFill/>
        </p:spPr>
        <p:txBody>
          <a:bodyPr/>
          <a:lstStyle/>
          <a:p>
            <a:r>
              <a:rPr lang="en-US" sz="4800" dirty="0" err="1">
                <a:solidFill>
                  <a:schemeClr val="accent1"/>
                </a:solidFill>
              </a:rPr>
              <a:t>Regrese</a:t>
            </a:r>
            <a:r>
              <a:rPr lang="en-US" sz="4800" dirty="0">
                <a:solidFill>
                  <a:schemeClr val="accent1"/>
                </a:solidFill>
              </a:rPr>
              <a:t> / v</a:t>
            </a:r>
            <a:r>
              <a:rPr lang="cs-CZ" sz="4800" dirty="0">
                <a:solidFill>
                  <a:schemeClr val="accent1"/>
                </a:solidFill>
              </a:rPr>
              <a:t>ý</a:t>
            </a:r>
            <a:r>
              <a:rPr lang="en-US" sz="4800" dirty="0" err="1">
                <a:solidFill>
                  <a:schemeClr val="accent1"/>
                </a:solidFill>
              </a:rPr>
              <a:t>sledky</a:t>
            </a:r>
            <a:endParaRPr lang="cs-CZ" sz="3600" dirty="0">
              <a:solidFill>
                <a:schemeClr val="accent1"/>
              </a:solidFill>
            </a:endParaRPr>
          </a:p>
        </p:txBody>
      </p:sp>
      <p:sp>
        <p:nvSpPr>
          <p:cNvPr id="73731" name="Rectangle 3"/>
          <p:cNvSpPr>
            <a:spLocks noChangeArrowheads="1"/>
          </p:cNvSpPr>
          <p:nvPr/>
        </p:nvSpPr>
        <p:spPr bwMode="auto">
          <a:xfrm>
            <a:off x="0" y="19764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3732" name="Rectangle 4"/>
          <p:cNvSpPr>
            <a:spLocks noChangeArrowheads="1"/>
          </p:cNvSpPr>
          <p:nvPr/>
        </p:nvSpPr>
        <p:spPr bwMode="auto">
          <a:xfrm>
            <a:off x="-134938" y="3532188"/>
            <a:ext cx="1098551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/>
            <a:r>
              <a:rPr lang="cs-CZ" sz="1400" i="1">
                <a:cs typeface="Times New Roman" pitchFamily="18" charset="0"/>
              </a:rPr>
              <a:t>	</a:t>
            </a:r>
            <a:endParaRPr lang="cs-CZ"/>
          </a:p>
        </p:txBody>
      </p:sp>
      <p:sp>
        <p:nvSpPr>
          <p:cNvPr id="73733" name="Rectangle 5"/>
          <p:cNvSpPr>
            <a:spLocks noChangeArrowheads="1"/>
          </p:cNvSpPr>
          <p:nvPr/>
        </p:nvSpPr>
        <p:spPr bwMode="auto">
          <a:xfrm>
            <a:off x="-134938" y="3556000"/>
            <a:ext cx="1098551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/>
            <a:r>
              <a:rPr lang="cs-CZ" sz="1400" i="1">
                <a:cs typeface="Times New Roman" pitchFamily="18" charset="0"/>
              </a:rPr>
              <a:t>	</a:t>
            </a:r>
            <a:endParaRPr lang="cs-CZ"/>
          </a:p>
        </p:txBody>
      </p:sp>
      <p:sp>
        <p:nvSpPr>
          <p:cNvPr id="73741" name="Rectangle 13"/>
          <p:cNvSpPr>
            <a:spLocks noChangeArrowheads="1"/>
          </p:cNvSpPr>
          <p:nvPr/>
        </p:nvSpPr>
        <p:spPr bwMode="auto">
          <a:xfrm>
            <a:off x="571472" y="2571744"/>
            <a:ext cx="7991475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cs-CZ" sz="2000" b="1" dirty="0">
                <a:solidFill>
                  <a:srgbClr val="000000"/>
                </a:solidFill>
              </a:rPr>
              <a:t>MNČ)	</a:t>
            </a:r>
            <a:r>
              <a:rPr lang="cs-CZ" sz="2000" b="1" i="1" dirty="0">
                <a:solidFill>
                  <a:srgbClr val="000000"/>
                </a:solidFill>
              </a:rPr>
              <a:t>a</a:t>
            </a:r>
            <a:r>
              <a:rPr lang="cs-CZ" sz="2000" b="1" dirty="0">
                <a:solidFill>
                  <a:srgbClr val="000000"/>
                </a:solidFill>
              </a:rPr>
              <a:t> = </a:t>
            </a:r>
            <a:r>
              <a:rPr lang="cs-CZ" sz="2000" b="1" dirty="0">
                <a:solidFill>
                  <a:srgbClr val="000000"/>
                </a:solidFill>
                <a:sym typeface="Symbol" pitchFamily="18" charset="2"/>
              </a:rPr>
              <a:t>3</a:t>
            </a:r>
            <a:r>
              <a:rPr lang="cs-CZ" sz="2000" b="1" dirty="0">
                <a:solidFill>
                  <a:srgbClr val="000000"/>
                </a:solidFill>
              </a:rPr>
              <a:t>28,94</a:t>
            </a:r>
            <a:r>
              <a:rPr lang="en-US" sz="2000" b="1" dirty="0">
                <a:solidFill>
                  <a:srgbClr val="000000"/>
                </a:solidFill>
              </a:rPr>
              <a:t>;	</a:t>
            </a:r>
            <a:r>
              <a:rPr lang="en-US" sz="2000" b="1" i="1" dirty="0">
                <a:solidFill>
                  <a:srgbClr val="000000"/>
                </a:solidFill>
              </a:rPr>
              <a:t>b</a:t>
            </a:r>
            <a:r>
              <a:rPr lang="en-US" sz="2000" b="1" dirty="0">
                <a:solidFill>
                  <a:srgbClr val="000000"/>
                </a:solidFill>
              </a:rPr>
              <a:t> = 2</a:t>
            </a:r>
            <a:r>
              <a:rPr lang="cs-CZ" sz="2000" b="1" dirty="0">
                <a:solidFill>
                  <a:srgbClr val="000000"/>
                </a:solidFill>
              </a:rPr>
              <a:t>3,63</a:t>
            </a:r>
            <a:r>
              <a:rPr lang="en-US" sz="2000" b="1" dirty="0">
                <a:solidFill>
                  <a:srgbClr val="000000"/>
                </a:solidFill>
              </a:rPr>
              <a:t> </a:t>
            </a:r>
            <a:r>
              <a:rPr lang="en-US" sz="2000" b="1" dirty="0" smtClean="0">
                <a:solidFill>
                  <a:srgbClr val="000000"/>
                </a:solidFill>
              </a:rPr>
              <a:t>,</a:t>
            </a:r>
            <a:endParaRPr lang="cs-CZ" sz="2000" b="1" dirty="0">
              <a:solidFill>
                <a:srgbClr val="000000"/>
              </a:solidFill>
            </a:endParaRPr>
          </a:p>
          <a:p>
            <a:r>
              <a:rPr lang="cs-CZ" sz="2000" b="1" dirty="0" smtClean="0">
                <a:solidFill>
                  <a:srgbClr val="000000"/>
                </a:solidFill>
              </a:rPr>
              <a:t>	</a:t>
            </a:r>
            <a:r>
              <a:rPr lang="en-US" sz="2000" b="1" dirty="0" err="1" smtClean="0">
                <a:solidFill>
                  <a:srgbClr val="000000"/>
                </a:solidFill>
              </a:rPr>
              <a:t>sou</a:t>
            </a:r>
            <a:r>
              <a:rPr lang="cs-CZ" sz="2000" b="1" dirty="0">
                <a:solidFill>
                  <a:srgbClr val="000000"/>
                </a:solidFill>
              </a:rPr>
              <a:t>čet </a:t>
            </a:r>
            <a:r>
              <a:rPr lang="cs-CZ" sz="2000" b="1" dirty="0" smtClean="0">
                <a:solidFill>
                  <a:srgbClr val="000000"/>
                </a:solidFill>
              </a:rPr>
              <a:t>čtverců odchylek </a:t>
            </a:r>
            <a:r>
              <a:rPr lang="cs-CZ" sz="2000" b="1" dirty="0">
                <a:solidFill>
                  <a:srgbClr val="000000"/>
                </a:solidFill>
              </a:rPr>
              <a:t>= 263 110 ,</a:t>
            </a:r>
          </a:p>
          <a:p>
            <a:r>
              <a:rPr lang="cs-CZ" sz="2000" b="1" dirty="0">
                <a:solidFill>
                  <a:srgbClr val="000000"/>
                </a:solidFill>
              </a:rPr>
              <a:t>	součet absolutních hodnot odchylek = 1285 ,</a:t>
            </a:r>
          </a:p>
          <a:p>
            <a:r>
              <a:rPr lang="cs-CZ" sz="2000" b="1" dirty="0">
                <a:solidFill>
                  <a:srgbClr val="000000"/>
                </a:solidFill>
              </a:rPr>
              <a:t>	maximální odchylka (v absolutní hodnotě) = 356,05 .</a:t>
            </a:r>
          </a:p>
          <a:p>
            <a:r>
              <a:rPr lang="cs-CZ" sz="2000" b="1" dirty="0">
                <a:solidFill>
                  <a:srgbClr val="000000"/>
                </a:solidFill>
              </a:rPr>
              <a:t>ABS)	</a:t>
            </a:r>
            <a:r>
              <a:rPr lang="cs-CZ" sz="2000" b="1" i="1" dirty="0">
                <a:solidFill>
                  <a:srgbClr val="000000"/>
                </a:solidFill>
              </a:rPr>
              <a:t>a</a:t>
            </a:r>
            <a:r>
              <a:rPr lang="cs-CZ" sz="2000" b="1" dirty="0">
                <a:solidFill>
                  <a:srgbClr val="000000"/>
                </a:solidFill>
              </a:rPr>
              <a:t> = </a:t>
            </a:r>
            <a:r>
              <a:rPr lang="cs-CZ" sz="2000" b="1" dirty="0">
                <a:solidFill>
                  <a:srgbClr val="000000"/>
                </a:solidFill>
                <a:sym typeface="Symbol" pitchFamily="18" charset="2"/>
              </a:rPr>
              <a:t>198</a:t>
            </a:r>
            <a:r>
              <a:rPr lang="cs-CZ" sz="2000" b="1" dirty="0">
                <a:solidFill>
                  <a:srgbClr val="000000"/>
                </a:solidFill>
              </a:rPr>
              <a:t>, 43</a:t>
            </a:r>
            <a:r>
              <a:rPr lang="en-US" sz="2000" b="1" dirty="0">
                <a:solidFill>
                  <a:srgbClr val="000000"/>
                </a:solidFill>
              </a:rPr>
              <a:t>;	</a:t>
            </a:r>
            <a:r>
              <a:rPr lang="en-US" sz="2000" b="1" i="1" dirty="0">
                <a:solidFill>
                  <a:srgbClr val="000000"/>
                </a:solidFill>
              </a:rPr>
              <a:t>b</a:t>
            </a:r>
            <a:r>
              <a:rPr lang="en-US" sz="2000" b="1" dirty="0">
                <a:solidFill>
                  <a:srgbClr val="000000"/>
                </a:solidFill>
              </a:rPr>
              <a:t> = 1</a:t>
            </a:r>
            <a:r>
              <a:rPr lang="cs-CZ" sz="2000" b="1" dirty="0">
                <a:solidFill>
                  <a:srgbClr val="000000"/>
                </a:solidFill>
              </a:rPr>
              <a:t>8,71</a:t>
            </a:r>
            <a:r>
              <a:rPr lang="en-US" sz="2000" b="1" dirty="0">
                <a:solidFill>
                  <a:srgbClr val="000000"/>
                </a:solidFill>
              </a:rPr>
              <a:t> ,</a:t>
            </a:r>
            <a:endParaRPr lang="cs-CZ" sz="2000" b="1" dirty="0">
              <a:solidFill>
                <a:srgbClr val="000000"/>
              </a:solidFill>
            </a:endParaRPr>
          </a:p>
          <a:p>
            <a:r>
              <a:rPr lang="en-US" sz="2000" b="1" dirty="0">
                <a:solidFill>
                  <a:srgbClr val="000000"/>
                </a:solidFill>
              </a:rPr>
              <a:t>	</a:t>
            </a:r>
            <a:r>
              <a:rPr lang="en-US" sz="2000" b="1" dirty="0" err="1">
                <a:solidFill>
                  <a:srgbClr val="000000"/>
                </a:solidFill>
              </a:rPr>
              <a:t>sou</a:t>
            </a:r>
            <a:r>
              <a:rPr lang="cs-CZ" sz="2000" b="1" dirty="0">
                <a:solidFill>
                  <a:srgbClr val="000000"/>
                </a:solidFill>
              </a:rPr>
              <a:t>čet čtverců odchylek = 342 986 ,</a:t>
            </a:r>
          </a:p>
          <a:p>
            <a:r>
              <a:rPr lang="cs-CZ" sz="2000" b="1" dirty="0">
                <a:solidFill>
                  <a:srgbClr val="000000"/>
                </a:solidFill>
              </a:rPr>
              <a:t>	součet absolutních hodnot odchylek = 1216 ,</a:t>
            </a:r>
          </a:p>
          <a:p>
            <a:r>
              <a:rPr lang="cs-CZ" sz="2000" b="1" dirty="0">
                <a:solidFill>
                  <a:srgbClr val="000000"/>
                </a:solidFill>
              </a:rPr>
              <a:t>	maximální odchylka (v absolutní hodnotě) = 475,25 .</a:t>
            </a:r>
          </a:p>
          <a:p>
            <a:r>
              <a:rPr lang="cs-CZ" sz="2000" b="1" dirty="0">
                <a:solidFill>
                  <a:srgbClr val="000000"/>
                </a:solidFill>
              </a:rPr>
              <a:t>MM)	</a:t>
            </a:r>
            <a:r>
              <a:rPr lang="cs-CZ" sz="2000" b="1" i="1" dirty="0">
                <a:solidFill>
                  <a:srgbClr val="000000"/>
                </a:solidFill>
              </a:rPr>
              <a:t>a</a:t>
            </a:r>
            <a:r>
              <a:rPr lang="cs-CZ" sz="2000" b="1" dirty="0">
                <a:solidFill>
                  <a:srgbClr val="000000"/>
                </a:solidFill>
              </a:rPr>
              <a:t> = </a:t>
            </a:r>
            <a:r>
              <a:rPr lang="cs-CZ" sz="2000" b="1" dirty="0">
                <a:solidFill>
                  <a:srgbClr val="000000"/>
                </a:solidFill>
                <a:sym typeface="Symbol" pitchFamily="18" charset="2"/>
              </a:rPr>
              <a:t></a:t>
            </a:r>
            <a:r>
              <a:rPr lang="cs-CZ" sz="2000" b="1" dirty="0">
                <a:solidFill>
                  <a:srgbClr val="000000"/>
                </a:solidFill>
              </a:rPr>
              <a:t>227,58</a:t>
            </a:r>
            <a:r>
              <a:rPr lang="en-US" sz="2000" b="1" dirty="0">
                <a:solidFill>
                  <a:srgbClr val="000000"/>
                </a:solidFill>
              </a:rPr>
              <a:t>;	</a:t>
            </a:r>
            <a:r>
              <a:rPr lang="en-US" sz="2000" b="1" i="1" dirty="0">
                <a:solidFill>
                  <a:srgbClr val="000000"/>
                </a:solidFill>
              </a:rPr>
              <a:t>b</a:t>
            </a:r>
            <a:r>
              <a:rPr lang="en-US" sz="2000" b="1" dirty="0">
                <a:solidFill>
                  <a:srgbClr val="000000"/>
                </a:solidFill>
              </a:rPr>
              <a:t> = </a:t>
            </a:r>
            <a:r>
              <a:rPr lang="cs-CZ" sz="2000" b="1" dirty="0">
                <a:solidFill>
                  <a:srgbClr val="000000"/>
                </a:solidFill>
              </a:rPr>
              <a:t>23,06</a:t>
            </a:r>
            <a:r>
              <a:rPr lang="en-US" sz="2000" b="1" dirty="0">
                <a:solidFill>
                  <a:srgbClr val="000000"/>
                </a:solidFill>
              </a:rPr>
              <a:t> ,</a:t>
            </a:r>
            <a:endParaRPr lang="cs-CZ" sz="2000" b="1" dirty="0">
              <a:solidFill>
                <a:srgbClr val="000000"/>
              </a:solidFill>
            </a:endParaRPr>
          </a:p>
          <a:p>
            <a:r>
              <a:rPr lang="en-US" sz="2000" b="1" dirty="0">
                <a:solidFill>
                  <a:srgbClr val="000000"/>
                </a:solidFill>
              </a:rPr>
              <a:t>	</a:t>
            </a:r>
            <a:r>
              <a:rPr lang="en-US" sz="2000" b="1" dirty="0" err="1">
                <a:solidFill>
                  <a:srgbClr val="000000"/>
                </a:solidFill>
              </a:rPr>
              <a:t>sou</a:t>
            </a:r>
            <a:r>
              <a:rPr lang="cs-CZ" sz="2000" b="1" dirty="0">
                <a:solidFill>
                  <a:srgbClr val="000000"/>
                </a:solidFill>
              </a:rPr>
              <a:t>čet čtverců odchylek = 325 019 ,</a:t>
            </a:r>
          </a:p>
          <a:p>
            <a:r>
              <a:rPr lang="cs-CZ" sz="2000" b="1" dirty="0">
                <a:solidFill>
                  <a:srgbClr val="000000"/>
                </a:solidFill>
              </a:rPr>
              <a:t>	součet absolutních hodnot odchylek = 1460 ,</a:t>
            </a:r>
          </a:p>
          <a:p>
            <a:r>
              <a:rPr lang="cs-CZ" sz="2000" b="1" dirty="0">
                <a:solidFill>
                  <a:srgbClr val="000000"/>
                </a:solidFill>
              </a:rPr>
              <a:t>	maximální odchylka (v absolutní hodnotě) = 283,75 .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ok">
  <a:themeElements>
    <a:clrScheme name="Tok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Tok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ok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919</TotalTime>
  <Words>230</Words>
  <Application>Microsoft Office PowerPoint</Application>
  <PresentationFormat>Předvádění na obrazovce (4:3)</PresentationFormat>
  <Paragraphs>242</Paragraphs>
  <Slides>20</Slides>
  <Notes>0</Notes>
  <HiddenSlides>0</HiddenSlides>
  <MMClips>0</MMClips>
  <ScaleCrop>false</ScaleCrop>
  <HeadingPairs>
    <vt:vector size="6" baseType="variant">
      <vt:variant>
        <vt:lpstr>Motiv</vt:lpstr>
      </vt:variant>
      <vt:variant>
        <vt:i4>1</vt:i4>
      </vt:variant>
      <vt:variant>
        <vt:lpstr>Vložené servery OLE</vt:lpstr>
      </vt:variant>
      <vt:variant>
        <vt:i4>2</vt:i4>
      </vt:variant>
      <vt:variant>
        <vt:lpstr>Nadpisy snímků</vt:lpstr>
      </vt:variant>
      <vt:variant>
        <vt:i4>20</vt:i4>
      </vt:variant>
    </vt:vector>
  </HeadingPairs>
  <TitlesOfParts>
    <vt:vector size="23" baseType="lpstr">
      <vt:lpstr>Tok</vt:lpstr>
      <vt:lpstr>Rovnice</vt:lpstr>
      <vt:lpstr>Equation</vt:lpstr>
      <vt:lpstr>Přednáška 5 formulace speciálních podmínek</vt:lpstr>
      <vt:lpstr>Úlohy s absolutní hodnotou</vt:lpstr>
      <vt:lpstr>Úlohy s absolutní hodnotou</vt:lpstr>
      <vt:lpstr>Úlohy s absolutní hodnotou regrese - MNČ</vt:lpstr>
      <vt:lpstr>Úlohy s absolutní hodnotou regrese – součet abs.hodnot odchylek</vt:lpstr>
      <vt:lpstr>Princip minimaxu</vt:lpstr>
      <vt:lpstr>Princip minimaxu</vt:lpstr>
      <vt:lpstr>Princip minimaxu / regrese</vt:lpstr>
      <vt:lpstr>Regrese / výsledky</vt:lpstr>
      <vt:lpstr>Snímek 10</vt:lpstr>
      <vt:lpstr>Princip maximinu</vt:lpstr>
      <vt:lpstr>Princip maximinu</vt:lpstr>
      <vt:lpstr>Princip maximinu / příklad</vt:lpstr>
      <vt:lpstr>Princip maximinu / příklad</vt:lpstr>
      <vt:lpstr>Podíl dvou lineárních funkcí</vt:lpstr>
      <vt:lpstr>Charnesova-Cooperova transformace</vt:lpstr>
      <vt:lpstr>Charnesova-Cooperova transformace</vt:lpstr>
      <vt:lpstr>Charnesova-Cooperova transformace příklad</vt:lpstr>
      <vt:lpstr>Rozpětí v omezujících podmínkách</vt:lpstr>
      <vt:lpstr>Rozpětí v omezujících podmínkách příklad</vt:lpstr>
    </vt:vector>
  </TitlesOfParts>
  <Company>VSE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Přednáška 2</dc:title>
  <dc:creator>Administrator</dc:creator>
  <cp:lastModifiedBy>NOBODY</cp:lastModifiedBy>
  <cp:revision>71</cp:revision>
  <dcterms:created xsi:type="dcterms:W3CDTF">2007-02-21T20:35:02Z</dcterms:created>
  <dcterms:modified xsi:type="dcterms:W3CDTF">2009-03-18T14:55:21Z</dcterms:modified>
</cp:coreProperties>
</file>