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8" r:id="rId3"/>
    <p:sldId id="259" r:id="rId4"/>
    <p:sldId id="260" r:id="rId5"/>
    <p:sldId id="257" r:id="rId6"/>
    <p:sldId id="264" r:id="rId7"/>
    <p:sldId id="262" r:id="rId8"/>
    <p:sldId id="265" r:id="rId9"/>
    <p:sldId id="266" r:id="rId10"/>
    <p:sldId id="267" r:id="rId11"/>
    <p:sldId id="268" r:id="rId12"/>
    <p:sldId id="270" r:id="rId13"/>
    <p:sldId id="271" r:id="rId14"/>
    <p:sldId id="273" r:id="rId15"/>
    <p:sldId id="274" r:id="rId16"/>
    <p:sldId id="275" r:id="rId17"/>
    <p:sldId id="277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17B"/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76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BE4C-CA80-4796-8B7E-992A7C9DD6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05DF-82DF-4D19-A41D-B973B8AB4B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DE6E-9196-4469-A2F0-C7468494B1E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312A0-A95D-494F-A830-4E3B8FC95B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3BB33-1D75-452D-8400-9B9195638E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34A2-C769-4A82-B9A4-73E72F988A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B38E-5B52-46DF-98F0-3464B8957E2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7CB9-6E95-4FC1-B18B-D108AAA9E6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2C9-2DC1-4E4E-AA0B-FF5D96F91C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4DF7-9E10-46D4-A611-39445FFD8F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CA1E883-3C81-4617-9A61-C952C37D83F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4A3031-DB34-4C79-97B7-209C34DF2C46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ximalsoftware.com/" TargetMode="External"/><Relationship Id="rId7" Type="http://schemas.openxmlformats.org/officeDocument/2006/relationships/hyperlink" Target="http://www.ilog.com/" TargetMode="External"/><Relationship Id="rId2" Type="http://schemas.openxmlformats.org/officeDocument/2006/relationships/hyperlink" Target="http://www.lind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ams.com/" TargetMode="External"/><Relationship Id="rId5" Type="http://schemas.openxmlformats.org/officeDocument/2006/relationships/hyperlink" Target="http://www.dashoptimization.com/" TargetMode="External"/><Relationship Id="rId4" Type="http://schemas.openxmlformats.org/officeDocument/2006/relationships/hyperlink" Target="http://www.aimms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ximalsoftware.com/" TargetMode="External"/><Relationship Id="rId7" Type="http://schemas.openxmlformats.org/officeDocument/2006/relationships/hyperlink" Target="http://www.ilog.com/" TargetMode="External"/><Relationship Id="rId2" Type="http://schemas.openxmlformats.org/officeDocument/2006/relationships/hyperlink" Target="http://www.lind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ams.com/" TargetMode="External"/><Relationship Id="rId5" Type="http://schemas.openxmlformats.org/officeDocument/2006/relationships/hyperlink" Target="http://www.dashoptimization.com/" TargetMode="External"/><Relationship Id="rId4" Type="http://schemas.openxmlformats.org/officeDocument/2006/relationships/hyperlink" Target="http://www.aimms.co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089025"/>
          </a:xfrm>
          <a:noFill/>
        </p:spPr>
        <p:txBody>
          <a:bodyPr/>
          <a:lstStyle/>
          <a:p>
            <a:pPr algn="l"/>
            <a:r>
              <a:rPr lang="cs-CZ" dirty="0"/>
              <a:t>Přednáška </a:t>
            </a:r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852738"/>
            <a:ext cx="7775575" cy="316865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cs-CZ" dirty="0"/>
              <a:t>Systémy na podporu modelování / modelovací jazyky</a:t>
            </a:r>
          </a:p>
          <a:p>
            <a:pPr algn="l">
              <a:lnSpc>
                <a:spcPct val="90000"/>
              </a:lnSpc>
            </a:pPr>
            <a:r>
              <a:rPr lang="cs-CZ" dirty="0"/>
              <a:t>LINGO,</a:t>
            </a:r>
          </a:p>
          <a:p>
            <a:pPr algn="l">
              <a:lnSpc>
                <a:spcPct val="90000"/>
              </a:lnSpc>
            </a:pPr>
            <a:r>
              <a:rPr lang="cs-CZ" dirty="0" err="1"/>
              <a:t>Rovnicový</a:t>
            </a:r>
            <a:r>
              <a:rPr lang="cs-CZ" dirty="0"/>
              <a:t> způsob zápisu,</a:t>
            </a:r>
          </a:p>
          <a:p>
            <a:pPr algn="l">
              <a:lnSpc>
                <a:spcPct val="90000"/>
              </a:lnSpc>
            </a:pPr>
            <a:r>
              <a:rPr lang="cs-CZ" dirty="0"/>
              <a:t>Výstup výsledků</a:t>
            </a:r>
          </a:p>
          <a:p>
            <a:pPr algn="l">
              <a:lnSpc>
                <a:spcPct val="90000"/>
              </a:lnSpc>
            </a:pPr>
            <a:r>
              <a:rPr lang="cs-CZ" dirty="0"/>
              <a:t>Zápis pomocí modelovacího jazyka</a:t>
            </a:r>
          </a:p>
          <a:p>
            <a:pPr algn="l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 dirty="0"/>
              <a:t>Dopravní problém</a:t>
            </a:r>
            <a:r>
              <a:rPr lang="cs-CZ" sz="2800" dirty="0"/>
              <a:t> </a:t>
            </a:r>
            <a:br>
              <a:rPr lang="cs-CZ" sz="2800" dirty="0"/>
            </a:br>
            <a:r>
              <a:rPr lang="en-US" sz="2400" dirty="0"/>
              <a:t>p</a:t>
            </a:r>
            <a:r>
              <a:rPr lang="cs-CZ" sz="2400" dirty="0" err="1"/>
              <a:t>říklad</a:t>
            </a:r>
            <a:endParaRPr lang="cs-CZ" sz="2400" dirty="0"/>
          </a:p>
        </p:txBody>
      </p:sp>
      <p:sp>
        <p:nvSpPr>
          <p:cNvPr id="69" name="Zástupný symbol pro obsah 6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465" name="Group 217"/>
          <p:cNvGraphicFramePr>
            <a:graphicFrameLocks noGrp="1"/>
          </p:cNvGraphicFramePr>
          <p:nvPr/>
        </p:nvGraphicFramePr>
        <p:xfrm>
          <a:off x="900113" y="1965325"/>
          <a:ext cx="7343775" cy="3607753"/>
        </p:xfrm>
        <a:graphic>
          <a:graphicData uri="http://schemas.openxmlformats.org/drawingml/2006/table">
            <a:tbl>
              <a:tblPr/>
              <a:tblGrid>
                <a:gridCol w="1368425"/>
                <a:gridCol w="1025525"/>
                <a:gridCol w="1277937"/>
                <a:gridCol w="1277938"/>
                <a:gridCol w="1276350"/>
                <a:gridCol w="1117600"/>
              </a:tblGrid>
              <a:tr h="174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Brno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Praha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Ostrava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Liberec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Kapacity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Plzeň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Pardubice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Olomouc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cs-CZ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Požadavky</a:t>
                      </a: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Dopravní problém</a:t>
            </a:r>
            <a:r>
              <a:rPr lang="cs-CZ" sz="2800"/>
              <a:t> </a:t>
            </a:r>
            <a:br>
              <a:rPr lang="cs-CZ" sz="2800"/>
            </a:br>
            <a:r>
              <a:rPr lang="cs-CZ" sz="2400"/>
              <a:t>výsledky</a:t>
            </a:r>
          </a:p>
        </p:txBody>
      </p:sp>
      <p:sp>
        <p:nvSpPr>
          <p:cNvPr id="70" name="Zástupný symbol pro obsah 6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76" name="Group 4"/>
          <p:cNvGraphicFramePr>
            <a:graphicFrameLocks noGrp="1"/>
          </p:cNvGraphicFramePr>
          <p:nvPr/>
        </p:nvGraphicFramePr>
        <p:xfrm>
          <a:off x="900113" y="1965325"/>
          <a:ext cx="7343775" cy="3607753"/>
        </p:xfrm>
        <a:graphic>
          <a:graphicData uri="http://schemas.openxmlformats.org/drawingml/2006/table">
            <a:tbl>
              <a:tblPr/>
              <a:tblGrid>
                <a:gridCol w="1368425"/>
                <a:gridCol w="1025525"/>
                <a:gridCol w="1277937"/>
                <a:gridCol w="1277938"/>
                <a:gridCol w="1276350"/>
                <a:gridCol w="1117600"/>
              </a:tblGrid>
              <a:tr h="174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Brno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Praha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Ostrava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Liberec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Kapacity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Plzeň</a:t>
                      </a: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Pardubice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Olomouc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Požadavky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38" name="Text Box 66"/>
          <p:cNvSpPr txBox="1">
            <a:spLocks noChangeArrowheads="1"/>
          </p:cNvSpPr>
          <p:nvPr/>
        </p:nvSpPr>
        <p:spPr bwMode="auto">
          <a:xfrm>
            <a:off x="2268538" y="5876925"/>
            <a:ext cx="3097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/>
              <a:t>Náklady: 2690 Kč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</a:t>
            </a:r>
            <a:r>
              <a:rPr lang="cs-CZ" sz="2800"/>
              <a:t> </a:t>
            </a:r>
            <a:br>
              <a:rPr lang="cs-CZ" sz="2800"/>
            </a:br>
            <a:r>
              <a:rPr lang="cs-CZ" sz="2400"/>
              <a:t>struktura modelu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785786" y="1928802"/>
            <a:ext cx="72009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/>
              <a:t>MODEL:</a:t>
            </a:r>
          </a:p>
          <a:p>
            <a:r>
              <a:rPr lang="cs-CZ" sz="2000" b="1" dirty="0"/>
              <a:t>SETS:</a:t>
            </a:r>
          </a:p>
          <a:p>
            <a:r>
              <a:rPr lang="cs-CZ" sz="2000" b="1" i="1" dirty="0"/>
              <a:t>	definice množin, jejich prvků a atributů</a:t>
            </a:r>
            <a:endParaRPr lang="cs-CZ" sz="2000" b="1" dirty="0"/>
          </a:p>
          <a:p>
            <a:r>
              <a:rPr lang="cs-CZ" sz="2000" b="1" dirty="0"/>
              <a:t>ENDSETS</a:t>
            </a:r>
          </a:p>
          <a:p>
            <a:r>
              <a:rPr lang="cs-CZ" sz="2000" b="1" i="1" dirty="0"/>
              <a:t>	obecný zápis pomocí modelovacího jazyka </a:t>
            </a:r>
            <a:endParaRPr lang="cs-CZ" sz="2000" b="1" dirty="0"/>
          </a:p>
          <a:p>
            <a:r>
              <a:rPr lang="cs-CZ" sz="2000" b="1" dirty="0"/>
              <a:t>DATA:</a:t>
            </a:r>
          </a:p>
          <a:p>
            <a:r>
              <a:rPr lang="cs-CZ" sz="2000" b="1" i="1" dirty="0"/>
              <a:t>	specifikace vstupních dat</a:t>
            </a:r>
            <a:endParaRPr lang="cs-CZ" sz="2000" b="1" dirty="0"/>
          </a:p>
          <a:p>
            <a:r>
              <a:rPr lang="cs-CZ" sz="2000" b="1" dirty="0"/>
              <a:t>ENDDATA</a:t>
            </a:r>
          </a:p>
          <a:p>
            <a:r>
              <a:rPr lang="cs-CZ" sz="2000" b="1" dirty="0"/>
              <a:t>INIT:</a:t>
            </a:r>
          </a:p>
          <a:p>
            <a:r>
              <a:rPr lang="cs-CZ" sz="2000" b="1" i="1" dirty="0"/>
              <a:t>	nastavení počátečních hodnot proměnných</a:t>
            </a:r>
            <a:endParaRPr lang="cs-CZ" sz="2000" b="1" dirty="0"/>
          </a:p>
          <a:p>
            <a:r>
              <a:rPr lang="cs-CZ" sz="2000" b="1" dirty="0"/>
              <a:t>ENDINIT</a:t>
            </a:r>
          </a:p>
          <a:p>
            <a:r>
              <a:rPr lang="cs-CZ" sz="2000" b="1" dirty="0"/>
              <a:t>CALC:</a:t>
            </a:r>
          </a:p>
          <a:p>
            <a:r>
              <a:rPr lang="cs-CZ" sz="2000" b="1" i="1" dirty="0"/>
              <a:t>	sekce pro úpravu vstupních dat </a:t>
            </a:r>
            <a:endParaRPr lang="cs-CZ" sz="2000" b="1" dirty="0"/>
          </a:p>
          <a:p>
            <a:r>
              <a:rPr lang="cs-CZ" sz="2000" b="1" dirty="0"/>
              <a:t>ENDCALC</a:t>
            </a:r>
          </a:p>
          <a:p>
            <a:r>
              <a:rPr lang="cs-CZ" sz="2000" b="1" dirty="0"/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</a:t>
            </a:r>
            <a:r>
              <a:rPr lang="cs-CZ" sz="2800"/>
              <a:t> </a:t>
            </a:r>
            <a:br>
              <a:rPr lang="cs-CZ" sz="2800"/>
            </a:br>
            <a:r>
              <a:rPr lang="cs-CZ" sz="2400"/>
              <a:t>sekce SETS</a:t>
            </a:r>
            <a:r>
              <a:rPr lang="en-US" sz="2400"/>
              <a:t> – definice primitivn</a:t>
            </a:r>
            <a:r>
              <a:rPr lang="cs-CZ" sz="2400"/>
              <a:t>í množiny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785786" y="1785926"/>
            <a:ext cx="74168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/>
              <a:t>SETS:</a:t>
            </a:r>
          </a:p>
          <a:p>
            <a:r>
              <a:rPr lang="cs-CZ" b="1" i="1" dirty="0"/>
              <a:t>JMÉNO_MNOŽINY/prvky množiny/:atributy;</a:t>
            </a:r>
            <a:r>
              <a:rPr lang="cs-CZ" dirty="0"/>
              <a:t> </a:t>
            </a:r>
            <a:endParaRPr lang="cs-CZ" sz="2000" b="1" dirty="0"/>
          </a:p>
          <a:p>
            <a:r>
              <a:rPr lang="cs-CZ" sz="2000" b="1" dirty="0"/>
              <a:t>ENDSETS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785786" y="2786058"/>
            <a:ext cx="7416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/>
              <a:t>SETS:</a:t>
            </a:r>
          </a:p>
          <a:p>
            <a:r>
              <a:rPr lang="cs-CZ" sz="2000" b="1" i="1" dirty="0"/>
              <a:t>	</a:t>
            </a:r>
            <a:r>
              <a:rPr lang="cs-CZ" b="1" i="1" dirty="0" smtClean="0"/>
              <a:t>DOD/1</a:t>
            </a:r>
            <a:r>
              <a:rPr lang="cs-CZ" b="1" i="1" dirty="0"/>
              <a:t>..</a:t>
            </a:r>
            <a:r>
              <a:rPr lang="en-US" b="1" i="1" dirty="0"/>
              <a:t>3</a:t>
            </a:r>
            <a:r>
              <a:rPr lang="cs-CZ" b="1" i="1" dirty="0"/>
              <a:t>/:</a:t>
            </a:r>
            <a:r>
              <a:rPr lang="en-US" b="1" i="1" dirty="0" err="1" smtClean="0"/>
              <a:t>kap</a:t>
            </a:r>
            <a:r>
              <a:rPr lang="cs-CZ" b="1" i="1" dirty="0" smtClean="0"/>
              <a:t>;</a:t>
            </a:r>
            <a:r>
              <a:rPr lang="cs-CZ" dirty="0" smtClean="0"/>
              <a:t> </a:t>
            </a:r>
            <a:endParaRPr lang="en-US" dirty="0"/>
          </a:p>
          <a:p>
            <a:r>
              <a:rPr lang="en-US" dirty="0"/>
              <a:t>	</a:t>
            </a:r>
            <a:r>
              <a:rPr lang="cs-CZ" b="1" i="1" dirty="0" smtClean="0"/>
              <a:t>DOD/</a:t>
            </a:r>
            <a:r>
              <a:rPr lang="en-US" b="1" i="1" dirty="0" err="1"/>
              <a:t>Praha</a:t>
            </a:r>
            <a:r>
              <a:rPr lang="en-US" b="1" i="1" dirty="0"/>
              <a:t>, Pardubice, Olomouc</a:t>
            </a:r>
            <a:r>
              <a:rPr lang="cs-CZ" b="1" i="1" dirty="0"/>
              <a:t>/:</a:t>
            </a:r>
            <a:r>
              <a:rPr lang="en-US" b="1" i="1" dirty="0" err="1" smtClean="0"/>
              <a:t>kap</a:t>
            </a:r>
            <a:r>
              <a:rPr lang="cs-CZ" b="1" i="1" dirty="0" smtClean="0"/>
              <a:t>;</a:t>
            </a:r>
            <a:endParaRPr lang="cs-CZ" sz="2000" b="1" dirty="0"/>
          </a:p>
          <a:p>
            <a:r>
              <a:rPr lang="en-US" sz="2000" b="1" dirty="0"/>
              <a:t>	</a:t>
            </a:r>
            <a:r>
              <a:rPr lang="cs-CZ" b="1" i="1" dirty="0" smtClean="0"/>
              <a:t>DOD/</a:t>
            </a:r>
            <a:r>
              <a:rPr lang="en-US" b="1" dirty="0"/>
              <a:t>@OLE(‘d</a:t>
            </a:r>
            <a:r>
              <a:rPr lang="en-US" b="1" dirty="0" smtClean="0"/>
              <a:t>:\</a:t>
            </a:r>
            <a:r>
              <a:rPr lang="en-US" b="1" dirty="0" err="1" smtClean="0"/>
              <a:t>data.xls</a:t>
            </a:r>
            <a:r>
              <a:rPr lang="en-US" b="1" dirty="0" err="1"/>
              <a:t>’,’dod</a:t>
            </a:r>
            <a:r>
              <a:rPr lang="en-US" b="1" dirty="0"/>
              <a:t>’</a:t>
            </a:r>
            <a:r>
              <a:rPr lang="cs-CZ" b="1" dirty="0"/>
              <a:t>)</a:t>
            </a:r>
            <a:r>
              <a:rPr lang="cs-CZ" b="1" i="1" dirty="0"/>
              <a:t>/:</a:t>
            </a:r>
            <a:r>
              <a:rPr lang="en-US" b="1" i="1" dirty="0" err="1" smtClean="0"/>
              <a:t>kap</a:t>
            </a:r>
            <a:r>
              <a:rPr lang="cs-CZ" b="1" i="1" dirty="0" smtClean="0"/>
              <a:t>;</a:t>
            </a:r>
            <a:endParaRPr lang="cs-CZ" sz="2000" b="1" dirty="0"/>
          </a:p>
          <a:p>
            <a:r>
              <a:rPr lang="cs-CZ" sz="2000" b="1" dirty="0"/>
              <a:t>ENDSETS</a:t>
            </a:r>
          </a:p>
        </p:txBody>
      </p:sp>
      <p:pic>
        <p:nvPicPr>
          <p:cNvPr id="573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429132"/>
            <a:ext cx="5537330" cy="19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2700338" y="4581525"/>
            <a:ext cx="792162" cy="10080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</a:t>
            </a:r>
            <a:r>
              <a:rPr lang="cs-CZ" sz="2800"/>
              <a:t> </a:t>
            </a:r>
            <a:br>
              <a:rPr lang="cs-CZ" sz="2800"/>
            </a:br>
            <a:r>
              <a:rPr lang="cs-CZ" sz="2400"/>
              <a:t>sekce SETS</a:t>
            </a:r>
            <a:r>
              <a:rPr lang="en-US" sz="2400"/>
              <a:t> – definice odvozen</a:t>
            </a:r>
            <a:r>
              <a:rPr lang="cs-CZ" sz="2400"/>
              <a:t>é množiny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357158" y="1928802"/>
            <a:ext cx="8497887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/>
              <a:t>SETS:</a:t>
            </a:r>
          </a:p>
          <a:p>
            <a:r>
              <a:rPr lang="cs-CZ" b="1" dirty="0"/>
              <a:t>JMÉNO_MNOŽINY(primit.množ1,primit.množ2,…) | log. podmínka : atributy;</a:t>
            </a:r>
            <a:r>
              <a:rPr lang="cs-CZ" dirty="0"/>
              <a:t> </a:t>
            </a:r>
            <a:r>
              <a:rPr lang="cs-CZ" sz="2000" b="1" dirty="0"/>
              <a:t>ENDSETS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468313" y="2997200"/>
            <a:ext cx="741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/>
              <a:t>SETS:</a:t>
            </a:r>
          </a:p>
          <a:p>
            <a:r>
              <a:rPr lang="cs-CZ" sz="2000" b="1" i="1" dirty="0"/>
              <a:t>	</a:t>
            </a:r>
            <a:r>
              <a:rPr lang="cs-CZ" b="1" i="1" dirty="0" smtClean="0"/>
              <a:t>CESTA(DOD,ODB):</a:t>
            </a:r>
            <a:r>
              <a:rPr lang="cs-CZ" b="1" i="1" dirty="0" err="1"/>
              <a:t>nakl</a:t>
            </a:r>
            <a:r>
              <a:rPr lang="cs-CZ" b="1" i="1" dirty="0"/>
              <a:t>, objem;</a:t>
            </a:r>
            <a:r>
              <a:rPr lang="cs-CZ" dirty="0"/>
              <a:t> </a:t>
            </a:r>
            <a:endParaRPr lang="en-US" dirty="0"/>
          </a:p>
          <a:p>
            <a:r>
              <a:rPr lang="cs-CZ" sz="2000" b="1" dirty="0"/>
              <a:t>ENDSETS</a:t>
            </a:r>
          </a:p>
        </p:txBody>
      </p:sp>
      <p:pic>
        <p:nvPicPr>
          <p:cNvPr id="5939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4143380"/>
            <a:ext cx="6357938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3357554" y="4572008"/>
            <a:ext cx="3240087" cy="5762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3143240" y="5286388"/>
            <a:ext cx="3240088" cy="5762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</a:t>
            </a:r>
            <a:r>
              <a:rPr lang="cs-CZ" sz="2800"/>
              <a:t> </a:t>
            </a:r>
            <a:br>
              <a:rPr lang="cs-CZ" sz="2800"/>
            </a:br>
            <a:r>
              <a:rPr lang="cs-CZ" sz="2400"/>
              <a:t>sekce DATA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714348" y="2786058"/>
            <a:ext cx="753429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cs-CZ" sz="2000" b="1" dirty="0"/>
              <a:t>DATA:</a:t>
            </a:r>
          </a:p>
          <a:p>
            <a:r>
              <a:rPr lang="cs-CZ" sz="2000" b="1" dirty="0"/>
              <a:t>	</a:t>
            </a:r>
            <a:r>
              <a:rPr lang="cs-CZ" sz="2000" b="1" dirty="0" smtClean="0"/>
              <a:t>KAP = </a:t>
            </a:r>
            <a:r>
              <a:rPr lang="cs-CZ" sz="2000" b="1" dirty="0"/>
              <a:t>330</a:t>
            </a:r>
            <a:r>
              <a:rPr lang="en-US" sz="2000" b="1" dirty="0"/>
              <a:t>,</a:t>
            </a:r>
            <a:r>
              <a:rPr lang="cs-CZ" sz="2000" b="1" dirty="0"/>
              <a:t> 180</a:t>
            </a:r>
            <a:r>
              <a:rPr lang="en-US" sz="2000" b="1" dirty="0"/>
              <a:t>,</a:t>
            </a:r>
            <a:r>
              <a:rPr lang="cs-CZ" sz="2000" b="1" dirty="0"/>
              <a:t> 220</a:t>
            </a:r>
            <a:r>
              <a:rPr lang="en-US" sz="2000" b="1" dirty="0"/>
              <a:t>;</a:t>
            </a:r>
          </a:p>
          <a:p>
            <a:r>
              <a:rPr lang="en-US" sz="2000" b="1" dirty="0"/>
              <a:t>	NAKL = 10 3 14 6 </a:t>
            </a:r>
          </a:p>
          <a:p>
            <a:r>
              <a:rPr lang="en-US" sz="2000" b="1" dirty="0"/>
              <a:t>                            5 3 7 4 </a:t>
            </a:r>
          </a:p>
          <a:p>
            <a:r>
              <a:rPr lang="en-US" sz="2000" b="1" dirty="0"/>
              <a:t>                            2 8 5 11;</a:t>
            </a:r>
          </a:p>
          <a:p>
            <a:r>
              <a:rPr lang="cs-CZ" sz="2000" b="1" dirty="0"/>
              <a:t>ENDDATA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</a:t>
            </a:r>
            <a:r>
              <a:rPr lang="cs-CZ" sz="2800"/>
              <a:t> </a:t>
            </a:r>
            <a:br>
              <a:rPr lang="cs-CZ" sz="2800"/>
            </a:br>
            <a:r>
              <a:rPr lang="cs-CZ" sz="2400"/>
              <a:t>sekce DATA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14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429000"/>
            <a:ext cx="6357938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3000364" y="4572008"/>
            <a:ext cx="3240088" cy="5762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3000364" y="5143512"/>
            <a:ext cx="1152525" cy="287338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357158" y="1928802"/>
            <a:ext cx="84978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/>
              <a:t>DATA:</a:t>
            </a:r>
          </a:p>
          <a:p>
            <a:r>
              <a:rPr lang="cs-CZ" sz="2000" b="1" dirty="0"/>
              <a:t>	</a:t>
            </a:r>
            <a:r>
              <a:rPr lang="cs-CZ" sz="2000" b="1" dirty="0" smtClean="0"/>
              <a:t>KAP</a:t>
            </a:r>
            <a:r>
              <a:rPr lang="en-US" sz="2000" b="1" dirty="0" smtClean="0"/>
              <a:t>, POZ, </a:t>
            </a:r>
            <a:r>
              <a:rPr lang="en-US" sz="2000" b="1" dirty="0"/>
              <a:t>NAKL</a:t>
            </a:r>
            <a:r>
              <a:rPr lang="cs-CZ" sz="2000" b="1" dirty="0"/>
              <a:t> = </a:t>
            </a:r>
            <a:r>
              <a:rPr lang="en-US" sz="2000" b="1" dirty="0"/>
              <a:t>@OLE(‘DATA.XLS’);</a:t>
            </a:r>
          </a:p>
          <a:p>
            <a:r>
              <a:rPr lang="en-US" sz="2000" b="1" dirty="0"/>
              <a:t>	@OLE(‘DATA.XLS’) = NAKLADY, OBJEM;</a:t>
            </a:r>
          </a:p>
          <a:p>
            <a:r>
              <a:rPr lang="cs-CZ" sz="2000" b="1" dirty="0"/>
              <a:t>ENDDATA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</a:t>
            </a:r>
            <a:r>
              <a:rPr lang="cs-CZ" sz="2800"/>
              <a:t> </a:t>
            </a:r>
            <a:br>
              <a:rPr lang="cs-CZ" sz="2800"/>
            </a:br>
            <a:r>
              <a:rPr lang="en-US" sz="2400"/>
              <a:t>DOPRAVN</a:t>
            </a:r>
            <a:r>
              <a:rPr lang="cs-CZ" sz="2400"/>
              <a:t>Í PROBLÉM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357158" y="2071678"/>
            <a:ext cx="853601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000" b="1" dirty="0"/>
              <a:t>MODEL:</a:t>
            </a:r>
          </a:p>
          <a:p>
            <a:r>
              <a:rPr lang="cs-CZ" sz="2000" b="1" dirty="0"/>
              <a:t>SETS:</a:t>
            </a:r>
          </a:p>
          <a:p>
            <a:r>
              <a:rPr lang="cs-CZ" sz="2000" b="1" dirty="0" smtClean="0"/>
              <a:t>DOD </a:t>
            </a:r>
            <a:r>
              <a:rPr lang="cs-CZ" sz="2000" b="1" dirty="0"/>
              <a:t>/ @</a:t>
            </a:r>
            <a:r>
              <a:rPr lang="cs-CZ" sz="2000" b="1" dirty="0" err="1"/>
              <a:t>ole</a:t>
            </a:r>
            <a:r>
              <a:rPr lang="cs-CZ" sz="2000" b="1" dirty="0"/>
              <a:t> </a:t>
            </a:r>
            <a:r>
              <a:rPr lang="cs-CZ" sz="2000" b="1" dirty="0" smtClean="0"/>
              <a:t>('d:\data.</a:t>
            </a:r>
            <a:r>
              <a:rPr lang="cs-CZ" sz="2000" b="1" dirty="0" err="1" smtClean="0"/>
              <a:t>xls</a:t>
            </a:r>
            <a:r>
              <a:rPr lang="cs-CZ" sz="2000" b="1" dirty="0"/>
              <a:t>','</a:t>
            </a:r>
            <a:r>
              <a:rPr lang="cs-CZ" sz="2000" b="1" dirty="0" err="1"/>
              <a:t>dod</a:t>
            </a:r>
            <a:r>
              <a:rPr lang="cs-CZ" sz="2000" b="1" dirty="0"/>
              <a:t>')/: </a:t>
            </a:r>
            <a:r>
              <a:rPr lang="cs-CZ" sz="2000" b="1" dirty="0" smtClean="0"/>
              <a:t>KAP;</a:t>
            </a:r>
            <a:endParaRPr lang="cs-CZ" sz="2000" b="1" dirty="0"/>
          </a:p>
          <a:p>
            <a:r>
              <a:rPr lang="cs-CZ" sz="2000" b="1" dirty="0" smtClean="0"/>
              <a:t>ODB </a:t>
            </a:r>
            <a:r>
              <a:rPr lang="cs-CZ" sz="2000" b="1" dirty="0"/>
              <a:t>/ @</a:t>
            </a:r>
            <a:r>
              <a:rPr lang="cs-CZ" sz="2000" b="1" dirty="0" err="1"/>
              <a:t>ole</a:t>
            </a:r>
            <a:r>
              <a:rPr lang="cs-CZ" sz="2000" b="1" dirty="0"/>
              <a:t> </a:t>
            </a:r>
            <a:r>
              <a:rPr lang="cs-CZ" sz="2000" b="1" dirty="0" smtClean="0"/>
              <a:t>('d:\data.</a:t>
            </a:r>
            <a:r>
              <a:rPr lang="cs-CZ" sz="2000" b="1" dirty="0" err="1" smtClean="0"/>
              <a:t>xls</a:t>
            </a:r>
            <a:r>
              <a:rPr lang="cs-CZ" sz="2000" b="1" dirty="0"/>
              <a:t>','</a:t>
            </a:r>
            <a:r>
              <a:rPr lang="cs-CZ" sz="2000" b="1" dirty="0" err="1"/>
              <a:t>odb</a:t>
            </a:r>
            <a:r>
              <a:rPr lang="cs-CZ" sz="2000" b="1" dirty="0"/>
              <a:t>')/: </a:t>
            </a:r>
            <a:r>
              <a:rPr lang="cs-CZ" sz="2000" b="1" dirty="0" smtClean="0"/>
              <a:t>POZ;</a:t>
            </a:r>
            <a:endParaRPr lang="cs-CZ" sz="2000" b="1" dirty="0"/>
          </a:p>
          <a:p>
            <a:r>
              <a:rPr lang="cs-CZ" sz="2000" b="1" dirty="0"/>
              <a:t>CESTA (</a:t>
            </a:r>
            <a:r>
              <a:rPr lang="cs-CZ" sz="2000" b="1" dirty="0" smtClean="0"/>
              <a:t>DOD, ODB): </a:t>
            </a:r>
            <a:r>
              <a:rPr lang="cs-CZ" sz="2000" b="1" dirty="0"/>
              <a:t>NAKL, OBJEM;</a:t>
            </a:r>
          </a:p>
          <a:p>
            <a:r>
              <a:rPr lang="cs-CZ" sz="2000" b="1" dirty="0"/>
              <a:t>ENDSETS</a:t>
            </a:r>
          </a:p>
          <a:p>
            <a:r>
              <a:rPr lang="cs-CZ" sz="2000" b="1" dirty="0"/>
              <a:t>[</a:t>
            </a:r>
            <a:r>
              <a:rPr lang="cs-CZ" sz="2000" b="1" dirty="0" err="1"/>
              <a:t>naklady</a:t>
            </a:r>
            <a:r>
              <a:rPr lang="cs-CZ" sz="2000" b="1" dirty="0"/>
              <a:t>] MIN = @SUM (CESTA(I,J): NAKL(I,J)</a:t>
            </a:r>
            <a:r>
              <a:rPr lang="en-US" sz="2000" b="1" dirty="0"/>
              <a:t>*OBJEM</a:t>
            </a:r>
            <a:r>
              <a:rPr lang="cs-CZ" sz="2000" b="1" dirty="0"/>
              <a:t>(I,J));</a:t>
            </a:r>
          </a:p>
          <a:p>
            <a:r>
              <a:rPr lang="cs-CZ" sz="2000" b="1" dirty="0"/>
              <a:t>@FOR (</a:t>
            </a:r>
            <a:r>
              <a:rPr lang="cs-CZ" sz="2000" b="1" dirty="0" smtClean="0"/>
              <a:t>DOD(I</a:t>
            </a:r>
            <a:r>
              <a:rPr lang="cs-CZ" sz="2000" b="1" dirty="0"/>
              <a:t>): </a:t>
            </a:r>
            <a:r>
              <a:rPr lang="en-US" sz="2000" b="1" dirty="0"/>
              <a:t>[</a:t>
            </a:r>
            <a:r>
              <a:rPr lang="en-US" sz="2000" b="1" dirty="0" smtClean="0"/>
              <a:t>do</a:t>
            </a:r>
            <a:r>
              <a:rPr lang="cs-CZ" sz="2000" b="1" dirty="0" err="1" smtClean="0"/>
              <a:t>davatel</a:t>
            </a:r>
            <a:r>
              <a:rPr lang="en-US" sz="2000" b="1" dirty="0" smtClean="0"/>
              <a:t>] </a:t>
            </a:r>
            <a:r>
              <a:rPr lang="cs-CZ" sz="2000" b="1" dirty="0"/>
              <a:t>@SUM (</a:t>
            </a:r>
            <a:r>
              <a:rPr lang="cs-CZ" sz="2000" b="1" dirty="0" smtClean="0"/>
              <a:t>ODB(J</a:t>
            </a:r>
            <a:r>
              <a:rPr lang="cs-CZ" sz="2000" b="1" dirty="0"/>
              <a:t>): OBJEM(I,J)) &lt;= </a:t>
            </a:r>
            <a:r>
              <a:rPr lang="cs-CZ" sz="2000" b="1" dirty="0" smtClean="0"/>
              <a:t>KAP(I</a:t>
            </a:r>
            <a:r>
              <a:rPr lang="cs-CZ" sz="2000" b="1" dirty="0"/>
              <a:t>));</a:t>
            </a:r>
          </a:p>
          <a:p>
            <a:r>
              <a:rPr lang="cs-CZ" sz="2000" b="1" dirty="0"/>
              <a:t>@FOR (</a:t>
            </a:r>
            <a:r>
              <a:rPr lang="cs-CZ" sz="2000" b="1" dirty="0" smtClean="0"/>
              <a:t>ODB(J</a:t>
            </a:r>
            <a:r>
              <a:rPr lang="cs-CZ" sz="2000" b="1" dirty="0"/>
              <a:t>): </a:t>
            </a:r>
            <a:r>
              <a:rPr lang="en-US" sz="2000" b="1" dirty="0"/>
              <a:t>[</a:t>
            </a:r>
            <a:r>
              <a:rPr lang="en-US" sz="2000" b="1" dirty="0" err="1" smtClean="0"/>
              <a:t>od</a:t>
            </a:r>
            <a:r>
              <a:rPr lang="cs-CZ" sz="2000" b="1" dirty="0" err="1" smtClean="0"/>
              <a:t>beratel</a:t>
            </a:r>
            <a:r>
              <a:rPr lang="en-US" sz="2000" b="1" dirty="0" smtClean="0"/>
              <a:t>] </a:t>
            </a:r>
            <a:r>
              <a:rPr lang="cs-CZ" sz="2000" b="1" dirty="0"/>
              <a:t>@SUM (</a:t>
            </a:r>
            <a:r>
              <a:rPr lang="cs-CZ" sz="2000" b="1" dirty="0" smtClean="0"/>
              <a:t>DOD(I</a:t>
            </a:r>
            <a:r>
              <a:rPr lang="cs-CZ" sz="2000" b="1" dirty="0"/>
              <a:t>): OBJEM(I,J))  = </a:t>
            </a:r>
            <a:r>
              <a:rPr lang="cs-CZ" sz="2000" b="1" dirty="0" smtClean="0"/>
              <a:t>POZ(J</a:t>
            </a:r>
            <a:r>
              <a:rPr lang="cs-CZ" sz="2000" b="1" dirty="0"/>
              <a:t>));</a:t>
            </a:r>
          </a:p>
          <a:p>
            <a:r>
              <a:rPr lang="cs-CZ" sz="2000" b="1" dirty="0"/>
              <a:t>DATA:</a:t>
            </a:r>
          </a:p>
          <a:p>
            <a:r>
              <a:rPr lang="cs-CZ" sz="2000" b="1" dirty="0" smtClean="0"/>
              <a:t>KAP</a:t>
            </a:r>
            <a:r>
              <a:rPr lang="en-US" sz="2000" b="1" dirty="0" smtClean="0"/>
              <a:t>, POZ, </a:t>
            </a:r>
            <a:r>
              <a:rPr lang="en-US" sz="2000" b="1" dirty="0"/>
              <a:t>NAKL</a:t>
            </a:r>
            <a:r>
              <a:rPr lang="cs-CZ" sz="2000" b="1" dirty="0"/>
              <a:t>  = @OLE </a:t>
            </a:r>
            <a:r>
              <a:rPr lang="cs-CZ" sz="2000" b="1" dirty="0" smtClean="0"/>
              <a:t>('d:\data.</a:t>
            </a:r>
            <a:r>
              <a:rPr lang="cs-CZ" sz="2000" b="1" dirty="0" err="1" smtClean="0"/>
              <a:t>xls</a:t>
            </a:r>
            <a:r>
              <a:rPr lang="cs-CZ" sz="2000" b="1" dirty="0"/>
              <a:t>');</a:t>
            </a:r>
          </a:p>
          <a:p>
            <a:r>
              <a:rPr lang="cs-CZ" sz="2000" b="1" dirty="0"/>
              <a:t>@OLE </a:t>
            </a:r>
            <a:r>
              <a:rPr lang="cs-CZ" sz="2000" b="1" dirty="0" smtClean="0"/>
              <a:t>('d:\data.xls</a:t>
            </a:r>
            <a:r>
              <a:rPr lang="cs-CZ" sz="2000" b="1" dirty="0"/>
              <a:t>') = </a:t>
            </a:r>
            <a:r>
              <a:rPr lang="en-US" sz="2000" b="1" dirty="0"/>
              <a:t>OBJEM, NAKLADY</a:t>
            </a:r>
            <a:r>
              <a:rPr lang="cs-CZ" sz="2000" b="1" dirty="0"/>
              <a:t>;</a:t>
            </a:r>
          </a:p>
          <a:p>
            <a:r>
              <a:rPr lang="cs-CZ" sz="2000" b="1" dirty="0"/>
              <a:t>ENDDATA</a:t>
            </a:r>
          </a:p>
          <a:p>
            <a:r>
              <a:rPr lang="cs-CZ" sz="2000" b="1" dirty="0"/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Systémy na podporu modelování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714348" y="1857364"/>
          <a:ext cx="7235825" cy="4568825"/>
        </p:xfrm>
        <a:graphic>
          <a:graphicData uri="http://schemas.openxmlformats.org/presentationml/2006/ole">
            <p:oleObj spid="_x0000_s43013" name="Obrázek" r:id="rId3" imgW="4599432" imgH="2904744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Systémy na podporu modelování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611188" y="1989138"/>
            <a:ext cx="7777162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/>
              <a:t>LINGO </a:t>
            </a:r>
            <a:r>
              <a:rPr lang="cs-CZ" sz="2000" dirty="0"/>
              <a:t>– Lindo </a:t>
            </a:r>
            <a:r>
              <a:rPr lang="cs-CZ" sz="2000" dirty="0" err="1"/>
              <a:t>Systems</a:t>
            </a:r>
            <a:r>
              <a:rPr lang="cs-CZ" sz="2000" dirty="0"/>
              <a:t>, </a:t>
            </a:r>
            <a:r>
              <a:rPr lang="cs-CZ" sz="2000" dirty="0" err="1"/>
              <a:t>Inc</a:t>
            </a:r>
            <a:r>
              <a:rPr lang="cs-CZ" sz="2000" dirty="0"/>
              <a:t>. (</a:t>
            </a:r>
            <a:r>
              <a:rPr lang="cs-CZ" sz="2000" dirty="0">
                <a:hlinkClick r:id="rId2"/>
              </a:rPr>
              <a:t>www.lindo.</a:t>
            </a:r>
            <a:r>
              <a:rPr lang="cs-CZ" sz="2000" dirty="0" err="1">
                <a:hlinkClick r:id="rId2"/>
              </a:rPr>
              <a:t>com</a:t>
            </a:r>
            <a:r>
              <a:rPr lang="cs-CZ" sz="2000" dirty="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MPL </a:t>
            </a:r>
            <a:r>
              <a:rPr lang="cs-CZ" sz="2000" b="1" dirty="0" err="1"/>
              <a:t>for</a:t>
            </a:r>
            <a:r>
              <a:rPr lang="cs-CZ" sz="2000" b="1" dirty="0"/>
              <a:t> Windows </a:t>
            </a:r>
            <a:r>
              <a:rPr lang="cs-CZ" sz="2000" dirty="0"/>
              <a:t>– </a:t>
            </a:r>
            <a:r>
              <a:rPr lang="cs-CZ" sz="2000" dirty="0" err="1"/>
              <a:t>Maximal</a:t>
            </a:r>
            <a:r>
              <a:rPr lang="cs-CZ" sz="2000" dirty="0"/>
              <a:t> Software, </a:t>
            </a:r>
            <a:r>
              <a:rPr lang="cs-CZ" sz="2000" dirty="0" err="1"/>
              <a:t>Inc</a:t>
            </a:r>
            <a:r>
              <a:rPr lang="cs-CZ" sz="2000" dirty="0"/>
              <a:t>. (</a:t>
            </a:r>
            <a:r>
              <a:rPr lang="cs-CZ" sz="2000" dirty="0">
                <a:hlinkClick r:id="rId3"/>
              </a:rPr>
              <a:t>www.</a:t>
            </a:r>
            <a:r>
              <a:rPr lang="cs-CZ" sz="2000" dirty="0" err="1">
                <a:hlinkClick r:id="rId3"/>
              </a:rPr>
              <a:t>maximalsoftware.com</a:t>
            </a:r>
            <a:r>
              <a:rPr lang="cs-CZ" sz="2000" dirty="0"/>
              <a:t>) 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AIMMS </a:t>
            </a:r>
            <a:r>
              <a:rPr lang="cs-CZ" sz="2000" dirty="0"/>
              <a:t>– Paragon </a:t>
            </a:r>
            <a:r>
              <a:rPr lang="cs-CZ" sz="2000" dirty="0" err="1"/>
              <a:t>Decision</a:t>
            </a:r>
            <a:r>
              <a:rPr lang="cs-CZ" sz="2000" dirty="0"/>
              <a:t> Technology B.V. (</a:t>
            </a:r>
            <a:r>
              <a:rPr lang="cs-CZ" sz="2000" dirty="0">
                <a:hlinkClick r:id="rId4"/>
              </a:rPr>
              <a:t>www.</a:t>
            </a:r>
            <a:r>
              <a:rPr lang="cs-CZ" sz="2000" dirty="0" err="1">
                <a:hlinkClick r:id="rId4"/>
              </a:rPr>
              <a:t>aimms.com</a:t>
            </a:r>
            <a:r>
              <a:rPr lang="cs-CZ" sz="2000" dirty="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XPRESS-MP </a:t>
            </a:r>
            <a:r>
              <a:rPr lang="cs-CZ" sz="2000" dirty="0"/>
              <a:t>– </a:t>
            </a:r>
            <a:r>
              <a:rPr lang="cs-CZ" sz="2000" dirty="0" err="1"/>
              <a:t>Dash</a:t>
            </a:r>
            <a:r>
              <a:rPr lang="cs-CZ" sz="2000" dirty="0"/>
              <a:t> </a:t>
            </a:r>
            <a:r>
              <a:rPr lang="cs-CZ" sz="2000" dirty="0" err="1"/>
              <a:t>Associates</a:t>
            </a:r>
            <a:r>
              <a:rPr lang="cs-CZ" sz="2000" dirty="0"/>
              <a:t>, Ltd. (</a:t>
            </a:r>
            <a:r>
              <a:rPr lang="cs-CZ" sz="2000" dirty="0">
                <a:hlinkClick r:id="rId5"/>
              </a:rPr>
              <a:t>www.</a:t>
            </a:r>
            <a:r>
              <a:rPr lang="cs-CZ" sz="2000" dirty="0" err="1">
                <a:hlinkClick r:id="rId5"/>
              </a:rPr>
              <a:t>dashoptimization.com</a:t>
            </a:r>
            <a:r>
              <a:rPr lang="cs-CZ" sz="2000" dirty="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GAMS</a:t>
            </a:r>
            <a:r>
              <a:rPr lang="cs-CZ" sz="2000" dirty="0"/>
              <a:t> – </a:t>
            </a:r>
            <a:r>
              <a:rPr lang="cs-CZ" sz="2000" dirty="0" err="1"/>
              <a:t>GAMS</a:t>
            </a:r>
            <a:r>
              <a:rPr lang="cs-CZ" sz="2000" dirty="0"/>
              <a:t> </a:t>
            </a:r>
            <a:r>
              <a:rPr lang="cs-CZ" sz="2000" dirty="0" err="1"/>
              <a:t>Inc</a:t>
            </a:r>
            <a:r>
              <a:rPr lang="cs-CZ" sz="2000" dirty="0"/>
              <a:t>. (</a:t>
            </a:r>
            <a:r>
              <a:rPr lang="cs-CZ" sz="2000" dirty="0">
                <a:hlinkClick r:id="rId6"/>
              </a:rPr>
              <a:t>www.</a:t>
            </a:r>
            <a:r>
              <a:rPr lang="cs-CZ" sz="2000" dirty="0" err="1">
                <a:hlinkClick r:id="rId6"/>
              </a:rPr>
              <a:t>gams.com</a:t>
            </a:r>
            <a:r>
              <a:rPr lang="cs-CZ" sz="2000" dirty="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OPL Studio</a:t>
            </a:r>
            <a:r>
              <a:rPr lang="cs-CZ" sz="2000" dirty="0"/>
              <a:t> – ILOG (</a:t>
            </a:r>
            <a:r>
              <a:rPr lang="cs-CZ" sz="2000" dirty="0">
                <a:hlinkClick r:id="rId7"/>
              </a:rPr>
              <a:t>www.</a:t>
            </a:r>
            <a:r>
              <a:rPr lang="cs-CZ" sz="2000" dirty="0" err="1">
                <a:hlinkClick r:id="rId7"/>
              </a:rPr>
              <a:t>ilog.com</a:t>
            </a:r>
            <a:r>
              <a:rPr lang="cs-CZ" sz="2000" dirty="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AMPL</a:t>
            </a:r>
            <a:r>
              <a:rPr lang="cs-CZ" sz="2000" dirty="0"/>
              <a:t> – Bell </a:t>
            </a:r>
            <a:r>
              <a:rPr lang="cs-CZ" sz="2000" dirty="0" err="1"/>
              <a:t>Laboratories</a:t>
            </a:r>
            <a:r>
              <a:rPr lang="cs-CZ" sz="2000" dirty="0"/>
              <a:t> (www.</a:t>
            </a:r>
            <a:r>
              <a:rPr lang="cs-CZ" sz="2000" dirty="0" err="1"/>
              <a:t>ampl.com</a:t>
            </a:r>
            <a:r>
              <a:rPr lang="cs-CZ" sz="2000" dirty="0"/>
              <a:t>)</a:t>
            </a:r>
          </a:p>
          <a:p>
            <a:pPr>
              <a:spcBef>
                <a:spcPct val="500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Systémy na podporu modelování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611188" y="1989138"/>
            <a:ext cx="7777162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/>
              <a:t>LINGO </a:t>
            </a:r>
            <a:r>
              <a:rPr lang="cs-CZ" sz="2000"/>
              <a:t>– Lindo Systems, Inc. (</a:t>
            </a:r>
            <a:r>
              <a:rPr lang="cs-CZ" sz="2000">
                <a:hlinkClick r:id="rId2"/>
              </a:rPr>
              <a:t>www.lindo.com</a:t>
            </a:r>
            <a:r>
              <a:rPr lang="cs-CZ" sz="200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/>
              <a:t>MPL for Windows </a:t>
            </a:r>
            <a:r>
              <a:rPr lang="cs-CZ" sz="2000"/>
              <a:t>– Maximal Software, Inc. (</a:t>
            </a:r>
            <a:r>
              <a:rPr lang="cs-CZ" sz="2000">
                <a:hlinkClick r:id="rId3"/>
              </a:rPr>
              <a:t>www.maximalsoftware.com</a:t>
            </a:r>
            <a:r>
              <a:rPr lang="cs-CZ" sz="2000"/>
              <a:t>) </a:t>
            </a:r>
          </a:p>
          <a:p>
            <a:pPr>
              <a:spcBef>
                <a:spcPct val="50000"/>
              </a:spcBef>
            </a:pPr>
            <a:r>
              <a:rPr lang="cs-CZ" sz="2000" b="1"/>
              <a:t>AIMMS </a:t>
            </a:r>
            <a:r>
              <a:rPr lang="cs-CZ" sz="2000"/>
              <a:t>– Paragon Decision Technology B.V. (</a:t>
            </a:r>
            <a:r>
              <a:rPr lang="cs-CZ" sz="2000">
                <a:hlinkClick r:id="rId4"/>
              </a:rPr>
              <a:t>www.aimms.com</a:t>
            </a:r>
            <a:r>
              <a:rPr lang="cs-CZ" sz="200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/>
              <a:t>XPRESS-MP </a:t>
            </a:r>
            <a:r>
              <a:rPr lang="cs-CZ" sz="2000"/>
              <a:t>– Dash Associates, Ltd. (</a:t>
            </a:r>
            <a:r>
              <a:rPr lang="cs-CZ" sz="2000">
                <a:hlinkClick r:id="rId5"/>
              </a:rPr>
              <a:t>www.dashoptimization.com</a:t>
            </a:r>
            <a:r>
              <a:rPr lang="cs-CZ" sz="200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/>
              <a:t>GAMS</a:t>
            </a:r>
            <a:r>
              <a:rPr lang="cs-CZ" sz="2000"/>
              <a:t> – GAMS Inc. (</a:t>
            </a:r>
            <a:r>
              <a:rPr lang="cs-CZ" sz="2000">
                <a:hlinkClick r:id="rId6"/>
              </a:rPr>
              <a:t>www.gams.com</a:t>
            </a:r>
            <a:r>
              <a:rPr lang="cs-CZ" sz="200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/>
              <a:t>OPL Studio</a:t>
            </a:r>
            <a:r>
              <a:rPr lang="cs-CZ" sz="2000"/>
              <a:t> – ILOG (</a:t>
            </a:r>
            <a:r>
              <a:rPr lang="cs-CZ" sz="2000">
                <a:hlinkClick r:id="rId7"/>
              </a:rPr>
              <a:t>www.ilog.com</a:t>
            </a:r>
            <a:r>
              <a:rPr lang="cs-CZ" sz="2000"/>
              <a:t>)</a:t>
            </a:r>
          </a:p>
          <a:p>
            <a:pPr>
              <a:spcBef>
                <a:spcPct val="50000"/>
              </a:spcBef>
            </a:pPr>
            <a:r>
              <a:rPr lang="cs-CZ" sz="2000" b="1"/>
              <a:t>AMPL</a:t>
            </a:r>
            <a:r>
              <a:rPr lang="cs-CZ" sz="2000"/>
              <a:t> – Bell Laboratories (www.ampl.com)</a:t>
            </a:r>
          </a:p>
          <a:p>
            <a:pPr>
              <a:spcBef>
                <a:spcPct val="50000"/>
              </a:spcBef>
            </a:pPr>
            <a:endParaRPr lang="cs-CZ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sz="4800"/>
              <a:t>Úloha výrobního plánování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8175" y="2060575"/>
            <a:ext cx="540067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169988" algn="l"/>
                <a:tab pos="2628900" algn="l"/>
              </a:tabLst>
            </a:pPr>
            <a:r>
              <a:rPr lang="cs-CZ" sz="2800" b="1" dirty="0"/>
              <a:t>maximalizovat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sz="2800" b="1" i="1" dirty="0"/>
              <a:t>	z</a:t>
            </a:r>
            <a:r>
              <a:rPr lang="cs-CZ" sz="2800" b="1" dirty="0"/>
              <a:t> = 420</a:t>
            </a:r>
            <a:r>
              <a:rPr lang="cs-CZ" sz="2800" b="1" i="1" dirty="0"/>
              <a:t>x</a:t>
            </a:r>
            <a:r>
              <a:rPr lang="cs-CZ" sz="2800" b="1" dirty="0"/>
              <a:t>1 + 300</a:t>
            </a:r>
            <a:r>
              <a:rPr lang="cs-CZ" sz="2800" b="1" i="1" dirty="0"/>
              <a:t>x</a:t>
            </a:r>
            <a:r>
              <a:rPr lang="cs-CZ" sz="2800" b="1" dirty="0"/>
              <a:t>2 , 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sz="2800" b="1" dirty="0"/>
              <a:t>za podmínek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sz="2800" b="1" dirty="0"/>
              <a:t>	3</a:t>
            </a:r>
            <a:r>
              <a:rPr lang="cs-CZ" sz="2800" b="1" i="1" dirty="0"/>
              <a:t>x</a:t>
            </a:r>
            <a:r>
              <a:rPr lang="cs-CZ" sz="2800" b="1" dirty="0"/>
              <a:t>1 + </a:t>
            </a:r>
            <a:r>
              <a:rPr lang="cs-CZ" sz="2800" b="1" dirty="0" smtClean="0"/>
              <a:t>2</a:t>
            </a:r>
            <a:r>
              <a:rPr lang="cs-CZ" sz="2800" b="1" i="1" dirty="0" smtClean="0"/>
              <a:t>x</a:t>
            </a:r>
            <a:r>
              <a:rPr lang="cs-CZ" sz="2800" b="1" dirty="0" smtClean="0"/>
              <a:t>2 </a:t>
            </a:r>
            <a:r>
              <a:rPr lang="en-US" sz="2800" b="1" dirty="0"/>
              <a:t>&lt;= </a:t>
            </a:r>
            <a:r>
              <a:rPr lang="cs-CZ" sz="2800" b="1" dirty="0"/>
              <a:t>6000 ,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sz="2800" b="1" dirty="0"/>
              <a:t>	</a:t>
            </a:r>
            <a:r>
              <a:rPr lang="cs-CZ" sz="2800" b="1" i="1" dirty="0"/>
              <a:t>x</a:t>
            </a:r>
            <a:r>
              <a:rPr lang="cs-CZ" sz="2800" b="1" dirty="0"/>
              <a:t>1 +   </a:t>
            </a:r>
            <a:r>
              <a:rPr lang="cs-CZ" sz="2800" b="1" i="1" dirty="0"/>
              <a:t>x</a:t>
            </a:r>
            <a:r>
              <a:rPr lang="cs-CZ" sz="2800" b="1" dirty="0"/>
              <a:t>2 	 </a:t>
            </a:r>
            <a:r>
              <a:rPr lang="en-US" sz="2800" b="1" dirty="0"/>
              <a:t>&lt;= </a:t>
            </a:r>
            <a:r>
              <a:rPr lang="cs-CZ" sz="2800" b="1" dirty="0"/>
              <a:t>2600 , 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sz="2800" b="1" dirty="0"/>
              <a:t>	</a:t>
            </a:r>
            <a:r>
              <a:rPr lang="cs-CZ" sz="2800" b="1" i="1" dirty="0"/>
              <a:t>x</a:t>
            </a:r>
            <a:r>
              <a:rPr lang="cs-CZ" sz="2800" b="1" dirty="0"/>
              <a:t>1 		 </a:t>
            </a:r>
            <a:r>
              <a:rPr lang="en-US" sz="2800" b="1" dirty="0"/>
              <a:t>&lt;= </a:t>
            </a:r>
            <a:r>
              <a:rPr lang="cs-CZ" sz="2800" b="1" dirty="0"/>
              <a:t>1800 ,	</a:t>
            </a:r>
          </a:p>
          <a:p>
            <a:pPr>
              <a:tabLst>
                <a:tab pos="1169988" algn="l"/>
                <a:tab pos="2628900" algn="l"/>
              </a:tabLst>
            </a:pPr>
            <a:r>
              <a:rPr lang="cs-CZ" sz="2800" b="1" i="1" dirty="0"/>
              <a:t>	x</a:t>
            </a:r>
            <a:r>
              <a:rPr lang="cs-CZ" sz="2800" b="1" dirty="0"/>
              <a:t>1 </a:t>
            </a:r>
            <a:r>
              <a:rPr lang="en-US" sz="2800" b="1" dirty="0"/>
              <a:t>&gt;= </a:t>
            </a:r>
            <a:r>
              <a:rPr lang="cs-CZ" sz="2800" b="1" dirty="0"/>
              <a:t>0, </a:t>
            </a:r>
            <a:r>
              <a:rPr lang="cs-CZ" sz="2800" b="1" i="1" dirty="0"/>
              <a:t>x</a:t>
            </a:r>
            <a:r>
              <a:rPr lang="cs-CZ" sz="2800" b="1" dirty="0"/>
              <a:t>2 </a:t>
            </a:r>
            <a:r>
              <a:rPr lang="en-US" sz="2800" b="1" dirty="0"/>
              <a:t>&gt;= </a:t>
            </a:r>
            <a:r>
              <a:rPr lang="cs-CZ" sz="2800" b="1" dirty="0"/>
              <a:t>0 .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 - </a:t>
            </a:r>
            <a:r>
              <a:rPr lang="cs-CZ" sz="2800"/>
              <a:t>prostředí </a:t>
            </a:r>
            <a:br>
              <a:rPr lang="cs-CZ" sz="2800"/>
            </a:br>
            <a:r>
              <a:rPr lang="cs-CZ" sz="2400"/>
              <a:t>(www.lindo.com)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916113"/>
            <a:ext cx="7038975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 – </a:t>
            </a:r>
            <a:r>
              <a:rPr lang="cs-CZ" sz="2800"/>
              <a:t>solver status </a:t>
            </a:r>
            <a:br>
              <a:rPr lang="cs-CZ" sz="2800"/>
            </a:br>
            <a:r>
              <a:rPr lang="cs-CZ" sz="2400"/>
              <a:t>(www.lindo.com)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1989138"/>
            <a:ext cx="401955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4800"/>
              <a:t>LINGO – </a:t>
            </a:r>
            <a:r>
              <a:rPr lang="cs-CZ" sz="2800"/>
              <a:t>výstup výsledků </a:t>
            </a:r>
            <a:br>
              <a:rPr lang="cs-CZ" sz="2800"/>
            </a:br>
            <a:r>
              <a:rPr lang="cs-CZ" sz="2400"/>
              <a:t>(www.lindo.com)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2205038"/>
            <a:ext cx="66675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2" y="404813"/>
            <a:ext cx="7888315" cy="1381113"/>
          </a:xfrm>
          <a:noFill/>
        </p:spPr>
        <p:txBody>
          <a:bodyPr>
            <a:normAutofit/>
          </a:bodyPr>
          <a:lstStyle/>
          <a:p>
            <a:pPr algn="l"/>
            <a:r>
              <a:rPr lang="cs-CZ" sz="4800" b="0" dirty="0" smtClean="0">
                <a:solidFill>
                  <a:srgbClr val="04617B"/>
                </a:solidFill>
                <a:effectLst/>
              </a:rPr>
              <a:t>Dopravní problém</a:t>
            </a:r>
            <a:r>
              <a:rPr lang="cs-CZ" sz="2800" b="0" dirty="0" smtClean="0">
                <a:solidFill>
                  <a:srgbClr val="04617B"/>
                </a:solidFill>
                <a:effectLst/>
              </a:rPr>
              <a:t> </a:t>
            </a:r>
            <a:br>
              <a:rPr lang="cs-CZ" sz="2800" b="0" dirty="0" smtClean="0">
                <a:solidFill>
                  <a:srgbClr val="04617B"/>
                </a:solidFill>
                <a:effectLst/>
              </a:rPr>
            </a:br>
            <a:r>
              <a:rPr lang="cs-CZ" sz="2400" b="0" dirty="0" smtClean="0">
                <a:solidFill>
                  <a:srgbClr val="04617B"/>
                </a:solidFill>
                <a:effectLst/>
              </a:rPr>
              <a:t>Matematický model</a:t>
            </a:r>
            <a:endParaRPr lang="cs-CZ" sz="2400" b="0" dirty="0">
              <a:solidFill>
                <a:srgbClr val="04617B"/>
              </a:solidFill>
              <a:effectLst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042988" y="1768475"/>
            <a:ext cx="292735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2743200" algn="ctr"/>
                <a:tab pos="5486400" algn="r"/>
              </a:tabLst>
            </a:pPr>
            <a:r>
              <a:rPr lang="cs-CZ" sz="2400">
                <a:cs typeface="Times New Roman" pitchFamily="18" charset="0"/>
              </a:rPr>
              <a:t>minimalizovat</a:t>
            </a:r>
            <a:endParaRPr lang="cs-CZ" sz="2400"/>
          </a:p>
          <a:p>
            <a:pPr algn="just" eaLnBrk="0" hangingPunct="0">
              <a:tabLst>
                <a:tab pos="2743200" algn="ctr"/>
                <a:tab pos="5486400" algn="r"/>
              </a:tabLst>
            </a:pPr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700338" y="2060575"/>
          <a:ext cx="2135187" cy="1116013"/>
        </p:xfrm>
        <a:graphic>
          <a:graphicData uri="http://schemas.openxmlformats.org/presentationml/2006/ole">
            <p:oleObj spid="_x0000_s52230" name="Rovnice" r:id="rId3" imgW="1040948" imgH="545863" progId="Equation.3">
              <p:embed/>
            </p:oleObj>
          </a:graphicData>
        </a:graphic>
      </p:graphicFrame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116013" y="3068638"/>
            <a:ext cx="567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4679950" algn="r"/>
              </a:tabLst>
            </a:pPr>
            <a:r>
              <a:rPr lang="cs-CZ" sz="2000">
                <a:cs typeface="Times New Roman" pitchFamily="18" charset="0"/>
              </a:rPr>
              <a:t>za podmínek	</a:t>
            </a:r>
            <a:endParaRPr lang="cs-CZ" sz="2000"/>
          </a:p>
          <a:p>
            <a:pPr eaLnBrk="0" hangingPunct="0">
              <a:tabLst>
                <a:tab pos="4679950" algn="r"/>
              </a:tabLst>
            </a:pPr>
            <a:r>
              <a:rPr lang="cs-CZ" sz="1400">
                <a:cs typeface="Times New Roman" pitchFamily="18" charset="0"/>
              </a:rPr>
              <a:t>		</a:t>
            </a:r>
            <a:endParaRPr lang="cs-CZ"/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714612" y="3643314"/>
          <a:ext cx="4392612" cy="1814512"/>
        </p:xfrm>
        <a:graphic>
          <a:graphicData uri="http://schemas.openxmlformats.org/presentationml/2006/ole">
            <p:oleObj spid="_x0000_s52229" name="Rovnice" r:id="rId4" imgW="2145960" imgH="888840" progId="Equation.3">
              <p:embed/>
            </p:oleObj>
          </a:graphicData>
        </a:graphic>
      </p:graphicFrame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692275" y="5516563"/>
            <a:ext cx="621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r>
              <a:rPr lang="cs-CZ" sz="2000" i="1">
                <a:cs typeface="Times New Roman" pitchFamily="18" charset="0"/>
              </a:rPr>
              <a:t>x</a:t>
            </a:r>
            <a:r>
              <a:rPr lang="cs-CZ" sz="2000" baseline="-30000">
                <a:cs typeface="Times New Roman" pitchFamily="18" charset="0"/>
              </a:rPr>
              <a:t>ij</a:t>
            </a:r>
            <a:r>
              <a:rPr lang="cs-CZ" sz="2000">
                <a:cs typeface="Times New Roman" pitchFamily="18" charset="0"/>
              </a:rPr>
              <a:t> </a:t>
            </a:r>
            <a:r>
              <a:rPr lang="en-US" sz="2000"/>
              <a:t>&gt;=</a:t>
            </a:r>
            <a:r>
              <a:rPr lang="cs-CZ" sz="2000">
                <a:cs typeface="Times New Roman" pitchFamily="18" charset="0"/>
              </a:rPr>
              <a:t>0 , 	</a:t>
            </a:r>
            <a:r>
              <a:rPr lang="cs-CZ" sz="2000" i="1">
                <a:cs typeface="Times New Roman" pitchFamily="18" charset="0"/>
              </a:rPr>
              <a:t>i</a:t>
            </a:r>
            <a:r>
              <a:rPr lang="cs-CZ" sz="2000">
                <a:cs typeface="Times New Roman" pitchFamily="18" charset="0"/>
              </a:rPr>
              <a:t> = 1, 2, ... , </a:t>
            </a:r>
            <a:r>
              <a:rPr lang="cs-CZ" sz="2000" i="1">
                <a:cs typeface="Times New Roman" pitchFamily="18" charset="0"/>
              </a:rPr>
              <a:t>m</a:t>
            </a:r>
            <a:r>
              <a:rPr lang="cs-CZ" sz="2000">
                <a:cs typeface="Times New Roman" pitchFamily="18" charset="0"/>
              </a:rPr>
              <a:t>,  </a:t>
            </a:r>
            <a:r>
              <a:rPr lang="cs-CZ" sz="2000" i="1">
                <a:cs typeface="Times New Roman" pitchFamily="18" charset="0"/>
              </a:rPr>
              <a:t>j</a:t>
            </a:r>
            <a:r>
              <a:rPr lang="cs-CZ" sz="2000">
                <a:cs typeface="Times New Roman" pitchFamily="18" charset="0"/>
              </a:rPr>
              <a:t> = 1, 2, ... , </a:t>
            </a:r>
            <a:r>
              <a:rPr lang="cs-CZ" sz="2000" i="1">
                <a:cs typeface="Times New Roman" pitchFamily="18" charset="0"/>
              </a:rPr>
              <a:t>n</a:t>
            </a:r>
            <a:r>
              <a:rPr lang="cs-CZ" sz="2000">
                <a:cs typeface="Times New Roman" pitchFamily="18" charset="0"/>
              </a:rPr>
              <a:t>,</a:t>
            </a:r>
            <a:endParaRPr lang="cs-CZ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540</TotalTime>
  <Words>425</Words>
  <Application>Microsoft Office PowerPoint</Application>
  <PresentationFormat>Předvádění na obrazovce (4:3)</PresentationFormat>
  <Paragraphs>175</Paragraphs>
  <Slides>17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Tok</vt:lpstr>
      <vt:lpstr>Obrázek</vt:lpstr>
      <vt:lpstr>Rovnice</vt:lpstr>
      <vt:lpstr>Přednáška 4</vt:lpstr>
      <vt:lpstr>Systémy na podporu modelování</vt:lpstr>
      <vt:lpstr>Systémy na podporu modelování</vt:lpstr>
      <vt:lpstr>Systémy na podporu modelování</vt:lpstr>
      <vt:lpstr>Úloha výrobního plánování</vt:lpstr>
      <vt:lpstr>LINGO - prostředí  (www.lindo.com)</vt:lpstr>
      <vt:lpstr>LINGO – solver status  (www.lindo.com)</vt:lpstr>
      <vt:lpstr>LINGO – výstup výsledků  (www.lindo.com)</vt:lpstr>
      <vt:lpstr>Dopravní problém  Matematický model</vt:lpstr>
      <vt:lpstr>Dopravní problém  příklad</vt:lpstr>
      <vt:lpstr>Dopravní problém  výsledky</vt:lpstr>
      <vt:lpstr>LINGO  struktura modelu</vt:lpstr>
      <vt:lpstr>LINGO  sekce SETS – definice primitivní množiny</vt:lpstr>
      <vt:lpstr>LINGO  sekce SETS – definice odvozené množiny</vt:lpstr>
      <vt:lpstr>LINGO  sekce DATA</vt:lpstr>
      <vt:lpstr>LINGO  sekce DATA</vt:lpstr>
      <vt:lpstr>LINGO  DOPRAVNÍ PROBLÉM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2</dc:title>
  <dc:creator>Administrator</dc:creator>
  <cp:lastModifiedBy>NOBODY</cp:lastModifiedBy>
  <cp:revision>41</cp:revision>
  <dcterms:created xsi:type="dcterms:W3CDTF">2007-02-21T20:35:02Z</dcterms:created>
  <dcterms:modified xsi:type="dcterms:W3CDTF">2009-03-11T15:00:17Z</dcterms:modified>
</cp:coreProperties>
</file>