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6" r:id="rId5"/>
    <p:sldId id="267" r:id="rId6"/>
    <p:sldId id="268" r:id="rId7"/>
    <p:sldId id="269" r:id="rId8"/>
    <p:sldId id="259" r:id="rId9"/>
    <p:sldId id="270" r:id="rId10"/>
    <p:sldId id="271" r:id="rId11"/>
    <p:sldId id="260" r:id="rId12"/>
    <p:sldId id="272" r:id="rId13"/>
    <p:sldId id="273" r:id="rId14"/>
    <p:sldId id="261" r:id="rId15"/>
    <p:sldId id="274" r:id="rId16"/>
    <p:sldId id="262" r:id="rId17"/>
    <p:sldId id="275" r:id="rId18"/>
    <p:sldId id="276" r:id="rId19"/>
    <p:sldId id="277" r:id="rId20"/>
    <p:sldId id="263" r:id="rId21"/>
    <p:sldId id="278" r:id="rId22"/>
    <p:sldId id="279" r:id="rId23"/>
    <p:sldId id="264" r:id="rId24"/>
    <p:sldId id="280" r:id="rId25"/>
    <p:sldId id="281" r:id="rId26"/>
    <p:sldId id="282" r:id="rId27"/>
    <p:sldId id="283" r:id="rId28"/>
    <p:sldId id="265" r:id="rId29"/>
    <p:sldId id="284" r:id="rId30"/>
    <p:sldId id="285" r:id="rId3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Střední styl 1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Světlý styl 3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7457-7E8A-43B3-96B7-E012CBBFC7E5}" type="datetimeFigureOut">
              <a:rPr lang="cs-CZ" smtClean="0"/>
              <a:pPr/>
              <a:t>4.3.2009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3ADE-D9B9-4742-97E0-9A4E5AA6C3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7457-7E8A-43B3-96B7-E012CBBFC7E5}" type="datetimeFigureOut">
              <a:rPr lang="cs-CZ" smtClean="0"/>
              <a:pPr/>
              <a:t>4.3.2009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3ADE-D9B9-4742-97E0-9A4E5AA6C3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7457-7E8A-43B3-96B7-E012CBBFC7E5}" type="datetimeFigureOut">
              <a:rPr lang="cs-CZ" smtClean="0"/>
              <a:pPr/>
              <a:t>4.3.2009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3ADE-D9B9-4742-97E0-9A4E5AA6C3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7457-7E8A-43B3-96B7-E012CBBFC7E5}" type="datetimeFigureOut">
              <a:rPr lang="cs-CZ" smtClean="0"/>
              <a:pPr/>
              <a:t>4.3.2009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3ADE-D9B9-4742-97E0-9A4E5AA6C3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7457-7E8A-43B3-96B7-E012CBBFC7E5}" type="datetimeFigureOut">
              <a:rPr lang="cs-CZ" smtClean="0"/>
              <a:pPr/>
              <a:t>4.3.2009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3ADE-D9B9-4742-97E0-9A4E5AA6C3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7457-7E8A-43B3-96B7-E012CBBFC7E5}" type="datetimeFigureOut">
              <a:rPr lang="cs-CZ" smtClean="0"/>
              <a:pPr/>
              <a:t>4.3.2009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3ADE-D9B9-4742-97E0-9A4E5AA6C3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7457-7E8A-43B3-96B7-E012CBBFC7E5}" type="datetimeFigureOut">
              <a:rPr lang="cs-CZ" smtClean="0"/>
              <a:pPr/>
              <a:t>4.3.2009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3ADE-D9B9-4742-97E0-9A4E5AA6C3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7457-7E8A-43B3-96B7-E012CBBFC7E5}" type="datetimeFigureOut">
              <a:rPr lang="cs-CZ" smtClean="0"/>
              <a:pPr/>
              <a:t>4.3.2009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3ADE-D9B9-4742-97E0-9A4E5AA6C3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7457-7E8A-43B3-96B7-E012CBBFC7E5}" type="datetimeFigureOut">
              <a:rPr lang="cs-CZ" smtClean="0"/>
              <a:pPr/>
              <a:t>4.3.2009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3ADE-D9B9-4742-97E0-9A4E5AA6C3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7457-7E8A-43B3-96B7-E012CBBFC7E5}" type="datetimeFigureOut">
              <a:rPr lang="cs-CZ" smtClean="0"/>
              <a:pPr/>
              <a:t>4.3.2009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3ADE-D9B9-4742-97E0-9A4E5AA6C3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s odříznutým a zakulaceným jedním roh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úhlý trojúhe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7457-7E8A-43B3-96B7-E012CBBFC7E5}" type="datetimeFigureOut">
              <a:rPr lang="cs-CZ" smtClean="0"/>
              <a:pPr/>
              <a:t>4.3.2009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8A43ADE-D9B9-4742-97E0-9A4E5AA6C34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10" name="Volný tvar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lný tvar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D857457-7E8A-43B3-96B7-E012CBBFC7E5}" type="datetimeFigureOut">
              <a:rPr lang="cs-CZ" smtClean="0"/>
              <a:pPr/>
              <a:t>4.3.2009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8A43ADE-D9B9-4742-97E0-9A4E5AA6C343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6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8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14.bin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16.bin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18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/>
              <a:t>3. přednáška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cs-CZ" dirty="0" smtClean="0"/>
              <a:t>Distribuční úlohy LP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Optimální řešení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Město</a:t>
                      </a:r>
                      <a:endParaRPr lang="cs-CZ" sz="2000" b="1" i="1" u="none" strike="noStrike" dirty="0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/>
                        <a:t>Brno</a:t>
                      </a:r>
                      <a:endParaRPr lang="cs-CZ" sz="2000" b="1" i="1" u="none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/>
                        <a:t>Praha</a:t>
                      </a:r>
                      <a:endParaRPr lang="cs-CZ" sz="2000" b="1" i="1" u="none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/>
                        <a:t>Ostrava</a:t>
                      </a:r>
                      <a:endParaRPr lang="cs-CZ" sz="2000" b="1" i="1" u="none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Liberec</a:t>
                      </a:r>
                      <a:endParaRPr lang="cs-CZ" sz="2000" b="1" i="1" u="none" strike="noStrike" dirty="0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Kapacity</a:t>
                      </a:r>
                      <a:endParaRPr lang="cs-CZ" sz="2000" b="1" i="0" u="none" strike="noStrike" dirty="0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741680"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u="none" strike="noStrike" dirty="0"/>
                        <a:t> 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Plzeň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120</a:t>
                      </a:r>
                    </a:p>
                    <a:p>
                      <a:pPr algn="ctr" fontAlgn="t"/>
                      <a:r>
                        <a:rPr lang="cs-CZ" sz="1600" u="none" strike="noStrike" dirty="0"/>
                        <a:t> 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36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250 (16)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168</a:t>
                      </a:r>
                    </a:p>
                    <a:p>
                      <a:pPr algn="ctr" fontAlgn="t"/>
                      <a:r>
                        <a:rPr lang="cs-CZ" sz="1600" u="none" strike="noStrike" dirty="0"/>
                        <a:t> 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72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64 (4)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 dirty="0"/>
                        <a:t> 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330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741680"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 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Pardubice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60</a:t>
                      </a:r>
                    </a:p>
                    <a:p>
                      <a:pPr algn="ctr" fontAlgn="t"/>
                      <a:r>
                        <a:rPr lang="cs-CZ" sz="1600" u="none" strike="noStrike" dirty="0"/>
                        <a:t> 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36</a:t>
                      </a:r>
                    </a:p>
                    <a:p>
                      <a:pPr algn="ctr" fontAlgn="t"/>
                      <a:r>
                        <a:rPr lang="cs-CZ" sz="1600" u="none" strike="noStrike" dirty="0"/>
                        <a:t> 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84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128 (8)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48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46 (3)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 dirty="0"/>
                        <a:t> 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180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741680"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 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Olomouc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24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180 (12)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96</a:t>
                      </a:r>
                    </a:p>
                    <a:p>
                      <a:pPr algn="ctr" fontAlgn="t"/>
                      <a:r>
                        <a:rPr lang="cs-CZ" sz="1600" u="none" strike="noStrike" dirty="0"/>
                        <a:t> 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60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32 (2)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132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 dirty="0"/>
                        <a:t> 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220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370840"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Požadavky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180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250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160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110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u="none" strike="noStrike" dirty="0"/>
                        <a:t> 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</a:tbl>
          </a:graphicData>
        </a:graphic>
      </p:graphicFrame>
      <p:sp>
        <p:nvSpPr>
          <p:cNvPr id="6" name="TextovéPole 5"/>
          <p:cNvSpPr txBox="1"/>
          <p:nvPr/>
        </p:nvSpPr>
        <p:spPr>
          <a:xfrm>
            <a:off x="500034" y="5286388"/>
            <a:ext cx="4429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Náklady přepravy = 208 800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Alokační problém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Matematický model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/>
              <a:t>minimalizovat</a:t>
            </a:r>
          </a:p>
          <a:p>
            <a:pPr>
              <a:buNone/>
            </a:pPr>
            <a:r>
              <a:rPr lang="cs-CZ" dirty="0" smtClean="0"/>
              <a:t>	 	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za podmínek</a:t>
            </a:r>
          </a:p>
          <a:p>
            <a:pPr>
              <a:buNone/>
            </a:pPr>
            <a:r>
              <a:rPr lang="cs-CZ" dirty="0" smtClean="0"/>
              <a:t>		 	</a:t>
            </a:r>
          </a:p>
          <a:p>
            <a:pPr>
              <a:buNone/>
            </a:pPr>
            <a:r>
              <a:rPr lang="cs-CZ" i="1" dirty="0" smtClean="0"/>
              <a:t>	</a:t>
            </a:r>
          </a:p>
          <a:p>
            <a:pPr>
              <a:buNone/>
            </a:pPr>
            <a:endParaRPr lang="cs-CZ" i="1" dirty="0" smtClean="0"/>
          </a:p>
          <a:p>
            <a:pPr>
              <a:buNone/>
            </a:pPr>
            <a:endParaRPr lang="cs-CZ" i="1" dirty="0" smtClean="0"/>
          </a:p>
          <a:p>
            <a:pPr>
              <a:buNone/>
            </a:pPr>
            <a:r>
              <a:rPr lang="cs-CZ" i="1" dirty="0" smtClean="0"/>
              <a:t>	   </a:t>
            </a:r>
            <a:r>
              <a:rPr lang="cs-CZ" i="1" dirty="0" err="1" smtClean="0"/>
              <a:t>x</a:t>
            </a:r>
            <a:r>
              <a:rPr lang="cs-CZ" baseline="-25000" dirty="0" err="1" smtClean="0"/>
              <a:t>ij</a:t>
            </a:r>
            <a:r>
              <a:rPr lang="cs-CZ" dirty="0" smtClean="0"/>
              <a:t> = 0 (1) ,     </a:t>
            </a:r>
            <a:r>
              <a:rPr lang="cs-CZ" i="1" dirty="0" smtClean="0"/>
              <a:t>i</a:t>
            </a:r>
            <a:r>
              <a:rPr lang="cs-CZ" dirty="0" smtClean="0"/>
              <a:t> = 1, 2, ... , </a:t>
            </a:r>
            <a:r>
              <a:rPr lang="cs-CZ" i="1" dirty="0" smtClean="0"/>
              <a:t>m</a:t>
            </a:r>
            <a:r>
              <a:rPr lang="cs-CZ" dirty="0" smtClean="0"/>
              <a:t>,  </a:t>
            </a:r>
            <a:r>
              <a:rPr lang="cs-CZ" i="1" dirty="0" smtClean="0"/>
              <a:t>j</a:t>
            </a:r>
            <a:r>
              <a:rPr lang="cs-CZ" dirty="0" smtClean="0"/>
              <a:t> = 1, 2, ... , </a:t>
            </a:r>
            <a:r>
              <a:rPr lang="cs-CZ" i="1" dirty="0" smtClean="0"/>
              <a:t>n</a:t>
            </a:r>
            <a:r>
              <a:rPr lang="cs-CZ" dirty="0" smtClean="0"/>
              <a:t>.</a:t>
            </a:r>
          </a:p>
          <a:p>
            <a:endParaRPr lang="cs-CZ" dirty="0"/>
          </a:p>
        </p:txBody>
      </p:sp>
      <p:graphicFrame>
        <p:nvGraphicFramePr>
          <p:cNvPr id="29698" name="Object 2"/>
          <p:cNvGraphicFramePr>
            <a:graphicFrameLocks noChangeAspect="1"/>
          </p:cNvGraphicFramePr>
          <p:nvPr/>
        </p:nvGraphicFramePr>
        <p:xfrm>
          <a:off x="1071538" y="2357430"/>
          <a:ext cx="2096195" cy="928694"/>
        </p:xfrm>
        <a:graphic>
          <a:graphicData uri="http://schemas.openxmlformats.org/presentationml/2006/ole">
            <p:oleObj spid="_x0000_s29698" name="Rovnice" r:id="rId3" imgW="1002960" imgH="444240" progId="Equation.3">
              <p:embed/>
            </p:oleObj>
          </a:graphicData>
        </a:graphic>
      </p:graphicFrame>
      <p:graphicFrame>
        <p:nvGraphicFramePr>
          <p:cNvPr id="29699" name="Object 3"/>
          <p:cNvGraphicFramePr>
            <a:graphicFrameLocks noChangeAspect="1"/>
          </p:cNvGraphicFramePr>
          <p:nvPr/>
        </p:nvGraphicFramePr>
        <p:xfrm>
          <a:off x="938868" y="3929066"/>
          <a:ext cx="3444330" cy="1785950"/>
        </p:xfrm>
        <a:graphic>
          <a:graphicData uri="http://schemas.openxmlformats.org/presentationml/2006/ole">
            <p:oleObj spid="_x0000_s29699" name="Rovnice" r:id="rId4" imgW="1714320" imgH="8888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</a:tblGrid>
              <a:tr h="370840"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1" u="none" strike="noStrike" dirty="0">
                          <a:solidFill>
                            <a:srgbClr val="FFFFFF"/>
                          </a:solidFill>
                          <a:latin typeface="Times New Roman"/>
                        </a:rPr>
                        <a:t>D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O</a:t>
                      </a:r>
                      <a:r>
                        <a:rPr lang="cs-CZ" sz="2000" b="1" i="0" u="none" strike="noStrike" baseline="-25000" dirty="0">
                          <a:solidFill>
                            <a:schemeClr val="bg1"/>
                          </a:solidFill>
                          <a:latin typeface="Times New Roman"/>
                        </a:rPr>
                        <a:t>1</a:t>
                      </a:r>
                      <a:endParaRPr lang="cs-CZ" sz="2000" b="1" i="0" u="none" strike="noStrike" dirty="0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O</a:t>
                      </a:r>
                      <a:r>
                        <a:rPr lang="cs-CZ" sz="2000" b="1" i="0" u="none" strike="noStrike" baseline="-25000" dirty="0">
                          <a:solidFill>
                            <a:schemeClr val="bg1"/>
                          </a:solidFill>
                          <a:latin typeface="Times New Roman"/>
                        </a:rPr>
                        <a:t>2</a:t>
                      </a:r>
                      <a:endParaRPr lang="cs-CZ" sz="2000" b="1" i="0" u="none" strike="noStrike" dirty="0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O</a:t>
                      </a:r>
                      <a:r>
                        <a:rPr lang="cs-CZ" sz="2000" b="1" i="0" u="none" strike="noStrike" baseline="-25000" dirty="0">
                          <a:solidFill>
                            <a:schemeClr val="bg1"/>
                          </a:solidFill>
                          <a:latin typeface="Times New Roman"/>
                        </a:rPr>
                        <a:t>3</a:t>
                      </a:r>
                      <a:endParaRPr lang="cs-CZ" sz="2000" b="1" i="0" u="none" strike="noStrike" dirty="0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O</a:t>
                      </a:r>
                      <a:r>
                        <a:rPr lang="cs-CZ" sz="2000" b="1" i="0" u="none" strike="noStrike" baseline="-25000" dirty="0">
                          <a:solidFill>
                            <a:schemeClr val="bg1"/>
                          </a:solidFill>
                          <a:latin typeface="Times New Roman"/>
                        </a:rPr>
                        <a:t>4</a:t>
                      </a:r>
                      <a:endParaRPr lang="cs-CZ" sz="2000" b="1" i="0" u="none" strike="noStrike" dirty="0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O</a:t>
                      </a:r>
                      <a:r>
                        <a:rPr lang="cs-CZ" sz="2000" b="1" i="0" u="none" strike="noStrike" baseline="-25000" dirty="0">
                          <a:solidFill>
                            <a:schemeClr val="bg1"/>
                          </a:solidFill>
                          <a:latin typeface="Times New Roman"/>
                        </a:rPr>
                        <a:t>5</a:t>
                      </a:r>
                      <a:endParaRPr lang="cs-CZ" sz="2000" b="1" i="0" u="none" strike="noStrike" dirty="0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O</a:t>
                      </a:r>
                      <a:r>
                        <a:rPr lang="cs-CZ" sz="2000" b="1" i="0" u="none" strike="noStrike" baseline="-25000" dirty="0">
                          <a:solidFill>
                            <a:schemeClr val="bg1"/>
                          </a:solidFill>
                          <a:latin typeface="Times New Roman"/>
                        </a:rPr>
                        <a:t>6</a:t>
                      </a:r>
                      <a:endParaRPr lang="cs-CZ" sz="2000" b="1" i="0" u="none" strike="noStrike" dirty="0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O</a:t>
                      </a:r>
                      <a:r>
                        <a:rPr lang="cs-CZ" sz="2000" b="1" i="0" u="none" strike="noStrike" baseline="-25000" dirty="0">
                          <a:solidFill>
                            <a:schemeClr val="bg1"/>
                          </a:solidFill>
                          <a:latin typeface="Times New Roman"/>
                        </a:rPr>
                        <a:t>7</a:t>
                      </a:r>
                      <a:endParaRPr lang="cs-CZ" sz="2000" b="1" i="0" u="none" strike="noStrike" dirty="0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O</a:t>
                      </a:r>
                      <a:r>
                        <a:rPr lang="cs-CZ" sz="2000" b="1" i="0" u="none" strike="noStrike" baseline="-25000" dirty="0">
                          <a:solidFill>
                            <a:schemeClr val="bg1"/>
                          </a:solidFill>
                          <a:latin typeface="Times New Roman"/>
                        </a:rPr>
                        <a:t>8</a:t>
                      </a:r>
                      <a:endParaRPr lang="cs-CZ" sz="2000" b="1" i="0" u="none" strike="noStrike" dirty="0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O</a:t>
                      </a:r>
                      <a:r>
                        <a:rPr lang="cs-CZ" sz="2000" b="1" i="0" u="none" strike="noStrike" baseline="-25000" dirty="0">
                          <a:solidFill>
                            <a:schemeClr val="bg1"/>
                          </a:solidFill>
                          <a:latin typeface="Times New Roman"/>
                        </a:rPr>
                        <a:t>9</a:t>
                      </a:r>
                      <a:endParaRPr lang="cs-CZ" sz="2000" b="1" i="0" u="none" strike="noStrike" dirty="0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O</a:t>
                      </a:r>
                      <a:r>
                        <a:rPr lang="cs-CZ" sz="2000" b="1" i="0" u="none" strike="noStrike" baseline="-25000" dirty="0">
                          <a:solidFill>
                            <a:schemeClr val="bg1"/>
                          </a:solidFill>
                          <a:latin typeface="Times New Roman"/>
                        </a:rPr>
                        <a:t>10</a:t>
                      </a:r>
                      <a:endParaRPr lang="cs-CZ" sz="2000" b="1" i="0" u="none" strike="noStrike" dirty="0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rgbClr val="FFFFFF"/>
                          </a:solidFill>
                          <a:latin typeface="Times New Roman"/>
                        </a:rPr>
                        <a:t>Kap.</a:t>
                      </a:r>
                    </a:p>
                  </a:txBody>
                  <a:tcPr marL="9525" marR="9525" marT="9525" marB="0"/>
                </a:tc>
              </a:tr>
              <a:tr h="741680"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D</a:t>
                      </a:r>
                      <a:r>
                        <a:rPr lang="cs-CZ" sz="2000" b="1" i="0" u="none" strike="noStrike" baseline="-25000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  <a:p>
                      <a:pPr algn="ct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18</a:t>
                      </a:r>
                    </a:p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  <a:p>
                      <a:pPr algn="ct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21</a:t>
                      </a:r>
                    </a:p>
                    <a:p>
                      <a:pPr algn="ct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  <a:p>
                      <a:pPr algn="ct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  <a:p>
                      <a:pPr algn="ctr" fontAlgn="t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500</a:t>
                      </a:r>
                    </a:p>
                  </a:txBody>
                  <a:tcPr marL="9525" marR="9525" marT="9525" marB="0"/>
                </a:tc>
              </a:tr>
              <a:tr h="741680"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D</a:t>
                      </a:r>
                      <a:r>
                        <a:rPr lang="cs-CZ" sz="2000" b="1" i="0" u="none" strike="noStrike" baseline="-25000" dirty="0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  <a:p>
                      <a:pPr algn="ctr" fontAlgn="t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  <a:p>
                      <a:pPr algn="ct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15</a:t>
                      </a:r>
                    </a:p>
                    <a:p>
                      <a:pPr algn="ct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19</a:t>
                      </a:r>
                    </a:p>
                    <a:p>
                      <a:pPr algn="ct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13</a:t>
                      </a:r>
                    </a:p>
                    <a:p>
                      <a:pPr algn="ct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  <a:p>
                      <a:pPr algn="ct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16</a:t>
                      </a:r>
                    </a:p>
                    <a:p>
                      <a:pPr algn="ctr" fontAlgn="t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14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300</a:t>
                      </a:r>
                    </a:p>
                  </a:txBody>
                  <a:tcPr marL="9525" marR="9525" marT="9525" marB="0"/>
                </a:tc>
              </a:tr>
              <a:tr h="741680"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D</a:t>
                      </a:r>
                      <a:r>
                        <a:rPr lang="cs-CZ" sz="2000" b="1" i="0" u="none" strike="noStrike" baseline="-25000" dirty="0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  <a:p>
                      <a:pPr algn="ct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  <a:p>
                      <a:pPr algn="ct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  <a:p>
                      <a:pPr algn="ct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17</a:t>
                      </a:r>
                    </a:p>
                    <a:p>
                      <a:pPr algn="ct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  <a:p>
                      <a:pPr algn="ctr" fontAlgn="t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  <a:p>
                      <a:pPr algn="ctr" fontAlgn="t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  <a:p>
                      <a:pPr algn="ctr" fontAlgn="t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200</a:t>
                      </a:r>
                    </a:p>
                  </a:txBody>
                  <a:tcPr marL="9525" marR="9525" marT="9525" marB="0"/>
                </a:tc>
              </a:tr>
              <a:tr h="370840"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Pož</a:t>
                      </a:r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.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52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84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48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36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77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</a:tr>
            </a:tbl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428596" y="5143512"/>
            <a:ext cx="40719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Náklady na přepravu = 4484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Přiřazovací problém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Matematický model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cs-CZ" dirty="0" smtClean="0"/>
              <a:t>maximalizovat (minimalizovat)</a:t>
            </a:r>
          </a:p>
          <a:p>
            <a:pPr>
              <a:buNone/>
            </a:pPr>
            <a:r>
              <a:rPr lang="cs-CZ" dirty="0" smtClean="0"/>
              <a:t>		 	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za podmínek						 	</a:t>
            </a:r>
          </a:p>
          <a:p>
            <a:pPr>
              <a:buNone/>
            </a:pPr>
            <a:r>
              <a:rPr lang="cs-CZ" i="1" dirty="0" smtClean="0"/>
              <a:t>	</a:t>
            </a:r>
          </a:p>
          <a:p>
            <a:pPr>
              <a:buNone/>
            </a:pPr>
            <a:endParaRPr lang="cs-CZ" i="1" dirty="0" smtClean="0"/>
          </a:p>
          <a:p>
            <a:pPr>
              <a:buNone/>
            </a:pPr>
            <a:endParaRPr lang="cs-CZ" i="1" dirty="0" smtClean="0"/>
          </a:p>
          <a:p>
            <a:pPr>
              <a:buNone/>
            </a:pPr>
            <a:endParaRPr lang="cs-CZ" i="1" dirty="0" smtClean="0"/>
          </a:p>
          <a:p>
            <a:pPr lvl="2">
              <a:buNone/>
            </a:pPr>
            <a:r>
              <a:rPr lang="cs-CZ" i="1" dirty="0" err="1" smtClean="0"/>
              <a:t>x</a:t>
            </a:r>
            <a:r>
              <a:rPr lang="cs-CZ" baseline="-25000" dirty="0" err="1" smtClean="0"/>
              <a:t>ij</a:t>
            </a:r>
            <a:r>
              <a:rPr lang="cs-CZ" dirty="0" smtClean="0"/>
              <a:t> = 0 (1),	</a:t>
            </a:r>
            <a:r>
              <a:rPr lang="cs-CZ" i="1" dirty="0" smtClean="0"/>
              <a:t>i</a:t>
            </a:r>
            <a:r>
              <a:rPr lang="cs-CZ" dirty="0" smtClean="0"/>
              <a:t> = 1,2,...,</a:t>
            </a:r>
            <a:r>
              <a:rPr lang="cs-CZ" i="1" dirty="0" smtClean="0"/>
              <a:t>m</a:t>
            </a:r>
            <a:r>
              <a:rPr lang="cs-CZ" dirty="0" smtClean="0"/>
              <a:t>,  </a:t>
            </a:r>
            <a:r>
              <a:rPr lang="cs-CZ" i="1" dirty="0" smtClean="0"/>
              <a:t>j</a:t>
            </a:r>
            <a:r>
              <a:rPr lang="cs-CZ" dirty="0" smtClean="0"/>
              <a:t> = 1,2,...,</a:t>
            </a:r>
            <a:r>
              <a:rPr lang="cs-CZ" i="1" dirty="0" smtClean="0"/>
              <a:t>n</a:t>
            </a:r>
            <a:r>
              <a:rPr lang="cs-CZ" dirty="0" smtClean="0"/>
              <a:t>.</a:t>
            </a:r>
          </a:p>
          <a:p>
            <a:endParaRPr lang="cs-CZ" dirty="0"/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1214414" y="2428868"/>
          <a:ext cx="1714512" cy="857256"/>
        </p:xfrm>
        <a:graphic>
          <a:graphicData uri="http://schemas.openxmlformats.org/presentationml/2006/ole">
            <p:oleObj spid="_x0000_s30722" name="Rovnice" r:id="rId3" imgW="888840" imgH="444240" progId="Equation.3">
              <p:embed/>
            </p:oleObj>
          </a:graphicData>
        </a:graphic>
      </p:graphicFrame>
      <p:graphicFrame>
        <p:nvGraphicFramePr>
          <p:cNvPr id="30723" name="Object 3"/>
          <p:cNvGraphicFramePr>
            <a:graphicFrameLocks noChangeAspect="1"/>
          </p:cNvGraphicFramePr>
          <p:nvPr/>
        </p:nvGraphicFramePr>
        <p:xfrm>
          <a:off x="1214414" y="3786190"/>
          <a:ext cx="3916828" cy="1603380"/>
        </p:xfrm>
        <a:graphic>
          <a:graphicData uri="http://schemas.openxmlformats.org/presentationml/2006/ole">
            <p:oleObj spid="_x0000_s30723" name="Rovnice" r:id="rId4" imgW="2171520" imgH="8888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Úloha o pokrytí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Matematický model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cs-CZ" dirty="0" smtClean="0"/>
              <a:t>minimalizovat</a:t>
            </a:r>
          </a:p>
          <a:p>
            <a:pPr>
              <a:buNone/>
            </a:pPr>
            <a:r>
              <a:rPr lang="cs-CZ" dirty="0" smtClean="0"/>
              <a:t>		 	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za podmínek				 	</a:t>
            </a:r>
          </a:p>
          <a:p>
            <a:pPr>
              <a:buNone/>
            </a:pPr>
            <a:r>
              <a:rPr lang="cs-CZ" dirty="0" smtClean="0"/>
              <a:t>	 	</a:t>
            </a:r>
          </a:p>
          <a:p>
            <a:pPr>
              <a:buNone/>
            </a:pPr>
            <a:r>
              <a:rPr lang="cs-CZ" dirty="0" smtClean="0"/>
              <a:t>		 	</a:t>
            </a:r>
          </a:p>
          <a:p>
            <a:pPr>
              <a:buNone/>
            </a:pPr>
            <a:r>
              <a:rPr lang="cs-CZ" i="1" dirty="0" smtClean="0"/>
              <a:t>	</a:t>
            </a:r>
          </a:p>
          <a:p>
            <a:pPr>
              <a:buNone/>
            </a:pPr>
            <a:endParaRPr lang="cs-CZ" i="1" dirty="0" smtClean="0"/>
          </a:p>
          <a:p>
            <a:pPr>
              <a:buNone/>
            </a:pPr>
            <a:r>
              <a:rPr lang="cs-CZ" i="1" dirty="0" smtClean="0"/>
              <a:t>		</a:t>
            </a:r>
            <a:r>
              <a:rPr lang="cs-CZ" i="1" dirty="0" err="1" smtClean="0"/>
              <a:t>x</a:t>
            </a:r>
            <a:r>
              <a:rPr lang="cs-CZ" baseline="-25000" dirty="0" err="1" smtClean="0"/>
              <a:t>ij</a:t>
            </a:r>
            <a:r>
              <a:rPr lang="cs-CZ" dirty="0" smtClean="0"/>
              <a:t> = 0 (1),	</a:t>
            </a:r>
            <a:r>
              <a:rPr lang="cs-CZ" i="1" dirty="0" smtClean="0"/>
              <a:t>i</a:t>
            </a:r>
            <a:r>
              <a:rPr lang="cs-CZ" dirty="0" smtClean="0"/>
              <a:t> = 1,2,...,</a:t>
            </a:r>
            <a:r>
              <a:rPr lang="cs-CZ" i="1" dirty="0" smtClean="0"/>
              <a:t>m</a:t>
            </a:r>
            <a:r>
              <a:rPr lang="cs-CZ" dirty="0" smtClean="0"/>
              <a:t>,  </a:t>
            </a:r>
            <a:r>
              <a:rPr lang="cs-CZ" i="1" dirty="0" smtClean="0"/>
              <a:t>j</a:t>
            </a:r>
            <a:r>
              <a:rPr lang="cs-CZ" dirty="0" smtClean="0"/>
              <a:t> = 1,2,...,</a:t>
            </a:r>
            <a:r>
              <a:rPr lang="cs-CZ" i="1" dirty="0" smtClean="0"/>
              <a:t>n</a:t>
            </a:r>
            <a:r>
              <a:rPr lang="cs-CZ" dirty="0" smtClean="0"/>
              <a:t>,</a:t>
            </a:r>
          </a:p>
          <a:p>
            <a:pPr>
              <a:buNone/>
            </a:pPr>
            <a:r>
              <a:rPr lang="cs-CZ" i="1" dirty="0" smtClean="0"/>
              <a:t>		</a:t>
            </a:r>
            <a:r>
              <a:rPr lang="cs-CZ" i="1" dirty="0" err="1" smtClean="0"/>
              <a:t>y</a:t>
            </a:r>
            <a:r>
              <a:rPr lang="cs-CZ" baseline="-25000" dirty="0" err="1" smtClean="0"/>
              <a:t>i</a:t>
            </a:r>
            <a:r>
              <a:rPr lang="cs-CZ" dirty="0" smtClean="0"/>
              <a:t> = 0 (1),	</a:t>
            </a:r>
            <a:r>
              <a:rPr lang="cs-CZ" i="1" dirty="0" smtClean="0"/>
              <a:t>i</a:t>
            </a:r>
            <a:r>
              <a:rPr lang="cs-CZ" dirty="0" smtClean="0"/>
              <a:t> = 1,2,...,</a:t>
            </a:r>
            <a:r>
              <a:rPr lang="cs-CZ" i="1" dirty="0" smtClean="0"/>
              <a:t>m</a:t>
            </a:r>
            <a:r>
              <a:rPr lang="cs-CZ" dirty="0" smtClean="0"/>
              <a:t>.,</a:t>
            </a:r>
          </a:p>
          <a:p>
            <a:endParaRPr lang="cs-CZ" dirty="0"/>
          </a:p>
        </p:txBody>
      </p:sp>
      <p:graphicFrame>
        <p:nvGraphicFramePr>
          <p:cNvPr id="31746" name="Object 2"/>
          <p:cNvGraphicFramePr>
            <a:graphicFrameLocks noChangeAspect="1"/>
          </p:cNvGraphicFramePr>
          <p:nvPr/>
        </p:nvGraphicFramePr>
        <p:xfrm>
          <a:off x="1357290" y="2428868"/>
          <a:ext cx="2296221" cy="642942"/>
        </p:xfrm>
        <a:graphic>
          <a:graphicData uri="http://schemas.openxmlformats.org/presentationml/2006/ole">
            <p:oleObj spid="_x0000_s31746" name="Rovnice" r:id="rId3" imgW="1587240" imgH="444240" progId="Equation.3">
              <p:embed/>
            </p:oleObj>
          </a:graphicData>
        </a:graphic>
      </p:graphicFrame>
      <p:graphicFrame>
        <p:nvGraphicFramePr>
          <p:cNvPr id="31747" name="Object 3"/>
          <p:cNvGraphicFramePr>
            <a:graphicFrameLocks noChangeAspect="1"/>
          </p:cNvGraphicFramePr>
          <p:nvPr/>
        </p:nvGraphicFramePr>
        <p:xfrm>
          <a:off x="1285852" y="3500438"/>
          <a:ext cx="3421759" cy="650878"/>
        </p:xfrm>
        <a:graphic>
          <a:graphicData uri="http://schemas.openxmlformats.org/presentationml/2006/ole">
            <p:oleObj spid="_x0000_s31747" name="Rovnice" r:id="rId4" imgW="2336760" imgH="444240" progId="Equation.3">
              <p:embed/>
            </p:oleObj>
          </a:graphicData>
        </a:graphic>
      </p:graphicFrame>
      <p:graphicFrame>
        <p:nvGraphicFramePr>
          <p:cNvPr id="31748" name="Object 4"/>
          <p:cNvGraphicFramePr>
            <a:graphicFrameLocks noChangeAspect="1"/>
          </p:cNvGraphicFramePr>
          <p:nvPr/>
        </p:nvGraphicFramePr>
        <p:xfrm>
          <a:off x="1285852" y="4071942"/>
          <a:ext cx="3479451" cy="642942"/>
        </p:xfrm>
        <a:graphic>
          <a:graphicData uri="http://schemas.openxmlformats.org/presentationml/2006/ole">
            <p:oleObj spid="_x0000_s31748" name="Rovnice" r:id="rId5" imgW="2336760" imgH="431640" progId="Equation.3">
              <p:embed/>
            </p:oleObj>
          </a:graphicData>
        </a:graphic>
      </p:graphicFrame>
      <p:graphicFrame>
        <p:nvGraphicFramePr>
          <p:cNvPr id="31749" name="Object 5"/>
          <p:cNvGraphicFramePr>
            <a:graphicFrameLocks noChangeAspect="1"/>
          </p:cNvGraphicFramePr>
          <p:nvPr/>
        </p:nvGraphicFramePr>
        <p:xfrm>
          <a:off x="1233488" y="4579938"/>
          <a:ext cx="1219200" cy="841375"/>
        </p:xfrm>
        <a:graphic>
          <a:graphicData uri="http://schemas.openxmlformats.org/presentationml/2006/ole">
            <p:oleObj spid="_x0000_s31749" name="Rovnice" r:id="rId6" imgW="736560" imgH="5079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29635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</a:tblGrid>
              <a:tr h="370840"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1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M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>
                          <a:solidFill>
                            <a:schemeClr val="bg1"/>
                          </a:solidFill>
                          <a:latin typeface="Times New Roman"/>
                        </a:rPr>
                        <a:t>O</a:t>
                      </a:r>
                      <a:r>
                        <a:rPr lang="cs-CZ" sz="2000" b="1" i="0" u="none" strike="noStrike" baseline="-25000">
                          <a:solidFill>
                            <a:schemeClr val="bg1"/>
                          </a:solidFill>
                          <a:latin typeface="Times New Roman"/>
                        </a:rPr>
                        <a:t>1</a:t>
                      </a:r>
                      <a:endParaRPr lang="cs-CZ" sz="2000" b="1" i="0" u="none" strike="noStrike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>
                          <a:solidFill>
                            <a:schemeClr val="bg1"/>
                          </a:solidFill>
                          <a:latin typeface="Times New Roman"/>
                        </a:rPr>
                        <a:t>O</a:t>
                      </a:r>
                      <a:r>
                        <a:rPr lang="cs-CZ" sz="2000" b="1" i="0" u="none" strike="noStrike" baseline="-25000">
                          <a:solidFill>
                            <a:schemeClr val="bg1"/>
                          </a:solidFill>
                          <a:latin typeface="Times New Roman"/>
                        </a:rPr>
                        <a:t>2</a:t>
                      </a:r>
                      <a:endParaRPr lang="cs-CZ" sz="2000" b="1" i="0" u="none" strike="noStrike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>
                          <a:solidFill>
                            <a:schemeClr val="bg1"/>
                          </a:solidFill>
                          <a:latin typeface="Times New Roman"/>
                        </a:rPr>
                        <a:t>O</a:t>
                      </a:r>
                      <a:r>
                        <a:rPr lang="cs-CZ" sz="2000" b="1" i="0" u="none" strike="noStrike" baseline="-25000">
                          <a:solidFill>
                            <a:schemeClr val="bg1"/>
                          </a:solidFill>
                          <a:latin typeface="Times New Roman"/>
                        </a:rPr>
                        <a:t>3</a:t>
                      </a:r>
                      <a:endParaRPr lang="cs-CZ" sz="2000" b="1" i="0" u="none" strike="noStrike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>
                          <a:solidFill>
                            <a:schemeClr val="bg1"/>
                          </a:solidFill>
                          <a:latin typeface="Times New Roman"/>
                        </a:rPr>
                        <a:t>O</a:t>
                      </a:r>
                      <a:r>
                        <a:rPr lang="cs-CZ" sz="2000" b="1" i="0" u="none" strike="noStrike" baseline="-25000">
                          <a:solidFill>
                            <a:schemeClr val="bg1"/>
                          </a:solidFill>
                          <a:latin typeface="Times New Roman"/>
                        </a:rPr>
                        <a:t>4</a:t>
                      </a:r>
                      <a:endParaRPr lang="cs-CZ" sz="2000" b="1" i="0" u="none" strike="noStrike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>
                          <a:solidFill>
                            <a:schemeClr val="bg1"/>
                          </a:solidFill>
                          <a:latin typeface="Times New Roman"/>
                        </a:rPr>
                        <a:t>O</a:t>
                      </a:r>
                      <a:r>
                        <a:rPr lang="cs-CZ" sz="2000" b="1" i="0" u="none" strike="noStrike" baseline="-25000">
                          <a:solidFill>
                            <a:schemeClr val="bg1"/>
                          </a:solidFill>
                          <a:latin typeface="Times New Roman"/>
                        </a:rPr>
                        <a:t>5</a:t>
                      </a:r>
                      <a:endParaRPr lang="cs-CZ" sz="2000" b="1" i="0" u="none" strike="noStrike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>
                          <a:solidFill>
                            <a:schemeClr val="bg1"/>
                          </a:solidFill>
                          <a:latin typeface="Times New Roman"/>
                        </a:rPr>
                        <a:t>O</a:t>
                      </a:r>
                      <a:r>
                        <a:rPr lang="cs-CZ" sz="2000" b="1" i="0" u="none" strike="noStrike" baseline="-25000">
                          <a:solidFill>
                            <a:schemeClr val="bg1"/>
                          </a:solidFill>
                          <a:latin typeface="Times New Roman"/>
                        </a:rPr>
                        <a:t>6</a:t>
                      </a:r>
                      <a:endParaRPr lang="cs-CZ" sz="2000" b="1" i="0" u="none" strike="noStrike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>
                          <a:solidFill>
                            <a:schemeClr val="bg1"/>
                          </a:solidFill>
                          <a:latin typeface="Times New Roman"/>
                        </a:rPr>
                        <a:t>O</a:t>
                      </a:r>
                      <a:r>
                        <a:rPr lang="cs-CZ" sz="2000" b="1" i="0" u="none" strike="noStrike" baseline="-25000">
                          <a:solidFill>
                            <a:schemeClr val="bg1"/>
                          </a:solidFill>
                          <a:latin typeface="Times New Roman"/>
                        </a:rPr>
                        <a:t>7</a:t>
                      </a:r>
                      <a:endParaRPr lang="cs-CZ" sz="2000" b="1" i="0" u="none" strike="noStrike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>
                          <a:solidFill>
                            <a:schemeClr val="bg1"/>
                          </a:solidFill>
                          <a:latin typeface="Times New Roman"/>
                        </a:rPr>
                        <a:t>O</a:t>
                      </a:r>
                      <a:r>
                        <a:rPr lang="cs-CZ" sz="2000" b="1" i="0" u="none" strike="noStrike" baseline="-25000">
                          <a:solidFill>
                            <a:schemeClr val="bg1"/>
                          </a:solidFill>
                          <a:latin typeface="Times New Roman"/>
                        </a:rPr>
                        <a:t>8</a:t>
                      </a:r>
                      <a:endParaRPr lang="cs-CZ" sz="2000" b="1" i="0" u="none" strike="noStrike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>
                          <a:solidFill>
                            <a:schemeClr val="bg1"/>
                          </a:solidFill>
                          <a:latin typeface="Times New Roman"/>
                        </a:rPr>
                        <a:t>O</a:t>
                      </a:r>
                      <a:r>
                        <a:rPr lang="cs-CZ" sz="2000" b="1" i="0" u="none" strike="noStrike" baseline="-25000">
                          <a:solidFill>
                            <a:schemeClr val="bg1"/>
                          </a:solidFill>
                          <a:latin typeface="Times New Roman"/>
                        </a:rPr>
                        <a:t>9</a:t>
                      </a:r>
                      <a:endParaRPr lang="cs-CZ" sz="2000" b="1" i="0" u="none" strike="noStrike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>
                          <a:solidFill>
                            <a:schemeClr val="bg1"/>
                          </a:solidFill>
                          <a:latin typeface="Times New Roman"/>
                        </a:rPr>
                        <a:t>O</a:t>
                      </a:r>
                      <a:r>
                        <a:rPr lang="cs-CZ" sz="2000" b="1" i="0" u="none" strike="noStrike" baseline="-25000">
                          <a:solidFill>
                            <a:schemeClr val="bg1"/>
                          </a:solidFill>
                          <a:latin typeface="Times New Roman"/>
                        </a:rPr>
                        <a:t>10</a:t>
                      </a:r>
                      <a:endParaRPr lang="cs-CZ" sz="2000" b="1" i="0" u="none" strike="noStrike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1" u="none" strike="noStrike" dirty="0" err="1">
                          <a:solidFill>
                            <a:schemeClr val="bg1"/>
                          </a:solidFill>
                          <a:latin typeface="Times New Roman"/>
                        </a:rPr>
                        <a:t>p</a:t>
                      </a:r>
                      <a:r>
                        <a:rPr lang="cs-CZ" sz="2000" b="0" i="0" u="none" strike="noStrike" baseline="-25000" dirty="0" err="1">
                          <a:solidFill>
                            <a:schemeClr val="bg1"/>
                          </a:solidFill>
                          <a:latin typeface="Times New Roman"/>
                        </a:rPr>
                        <a:t>i</a:t>
                      </a:r>
                      <a:endParaRPr lang="cs-CZ" sz="2000" b="1" i="1" u="none" strike="noStrike" dirty="0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741680"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M</a:t>
                      </a:r>
                      <a:r>
                        <a:rPr lang="cs-CZ" sz="2000" b="1" i="0" u="none" strike="noStrike" baseline="-25000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  <a:p>
                      <a:pPr algn="ctr" fontAlgn="t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  <a:p>
                      <a:pPr algn="ctr" fontAlgn="t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18</a:t>
                      </a:r>
                    </a:p>
                    <a:p>
                      <a:pPr algn="ctr" fontAlgn="t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  <a:p>
                      <a:pPr algn="ctr" fontAlgn="t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21</a:t>
                      </a:r>
                    </a:p>
                    <a:p>
                      <a:pPr algn="ctr" fontAlgn="t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  <a:p>
                      <a:pPr algn="ctr" fontAlgn="t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</a:t>
                      </a:r>
                    </a:p>
                  </a:txBody>
                  <a:tcPr marL="9525" marR="9525" marT="9525" marB="0"/>
                </a:tc>
              </a:tr>
              <a:tr h="738507"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M</a:t>
                      </a:r>
                      <a:r>
                        <a:rPr lang="cs-CZ" sz="2000" b="1" i="0" u="none" strike="noStrike" baseline="-25000" dirty="0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  <a:p>
                      <a:pPr algn="ctr" fontAlgn="t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  <a:p>
                      <a:pPr algn="ctr" fontAlgn="t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15</a:t>
                      </a:r>
                    </a:p>
                    <a:p>
                      <a:pPr algn="ctr" fontAlgn="t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19</a:t>
                      </a:r>
                    </a:p>
                    <a:p>
                      <a:pPr algn="ctr" fontAlgn="t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13</a:t>
                      </a:r>
                    </a:p>
                    <a:p>
                      <a:pPr algn="ctr" fontAlgn="t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  <a:p>
                      <a:pPr algn="ctr" fontAlgn="t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  <a:p>
                      <a:pPr algn="ctr" fontAlgn="t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16</a:t>
                      </a:r>
                    </a:p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14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80</a:t>
                      </a:r>
                    </a:p>
                  </a:txBody>
                  <a:tcPr marL="9525" marR="9525" marT="9525" marB="0"/>
                </a:tc>
              </a:tr>
              <a:tr h="741680"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M</a:t>
                      </a:r>
                      <a:r>
                        <a:rPr lang="cs-CZ" sz="2000" b="1" i="0" u="none" strike="noStrike" baseline="-25000" dirty="0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  <a:p>
                      <a:pPr algn="ctr" fontAlgn="t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  <a:p>
                      <a:pPr algn="ctr" fontAlgn="t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  <a:p>
                      <a:pPr algn="ctr" fontAlgn="t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17</a:t>
                      </a:r>
                    </a:p>
                    <a:p>
                      <a:pPr algn="ctr" fontAlgn="t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  <a:p>
                      <a:pPr algn="ctr" fontAlgn="t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  <a:p>
                      <a:pPr algn="ctr" fontAlgn="t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  <a:p>
                      <a:pPr algn="ctr" fontAlgn="t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60</a:t>
                      </a:r>
                    </a:p>
                  </a:txBody>
                  <a:tcPr marL="9525" marR="9525" marT="9525" marB="0"/>
                </a:tc>
              </a:tr>
              <a:tr h="370840"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0" i="1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f</a:t>
                      </a:r>
                      <a:r>
                        <a:rPr lang="cs-CZ" sz="2000" b="0" i="0" u="none" strike="noStrike" baseline="-25000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j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</a:tr>
            </a:tbl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500034" y="5357826"/>
            <a:ext cx="4857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Celkové náklady = 585 000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Výstup ze systému </a:t>
            </a:r>
            <a:r>
              <a:rPr lang="cs-CZ" dirty="0" err="1" smtClean="0"/>
              <a:t>lingo</a:t>
            </a:r>
            <a:endParaRPr lang="cs-CZ" dirty="0"/>
          </a:p>
        </p:txBody>
      </p:sp>
      <p:pic>
        <p:nvPicPr>
          <p:cNvPr id="4" name="Zástupný symbol pro obsah 3" descr="1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596" y="2071678"/>
            <a:ext cx="7216372" cy="349013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Distribuční úlohy LP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Dopravní problém</a:t>
            </a:r>
          </a:p>
          <a:p>
            <a:r>
              <a:rPr lang="cs-CZ" dirty="0" smtClean="0"/>
              <a:t>Kontejnerový dopravní problém</a:t>
            </a:r>
          </a:p>
          <a:p>
            <a:r>
              <a:rPr lang="cs-CZ" dirty="0" smtClean="0"/>
              <a:t>Alokační problém</a:t>
            </a:r>
          </a:p>
          <a:p>
            <a:r>
              <a:rPr lang="cs-CZ" dirty="0" smtClean="0"/>
              <a:t>Přiřazovací problém </a:t>
            </a:r>
          </a:p>
          <a:p>
            <a:r>
              <a:rPr lang="cs-CZ" dirty="0" smtClean="0"/>
              <a:t>Úloha o pokrytí</a:t>
            </a:r>
          </a:p>
          <a:p>
            <a:r>
              <a:rPr lang="cs-CZ" dirty="0" smtClean="0"/>
              <a:t>Okružní dopravní problém</a:t>
            </a:r>
          </a:p>
          <a:p>
            <a:r>
              <a:rPr lang="cs-CZ" dirty="0" smtClean="0"/>
              <a:t>Maximální tok sítí</a:t>
            </a:r>
          </a:p>
          <a:p>
            <a:r>
              <a:rPr lang="cs-CZ" dirty="0" smtClean="0"/>
              <a:t>Úloha čínského listonoše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Okružní dopravní problém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Matematický model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/>
              <a:t>minimalizovat</a:t>
            </a:r>
          </a:p>
          <a:p>
            <a:pPr>
              <a:buNone/>
            </a:pPr>
            <a:r>
              <a:rPr lang="cs-CZ" dirty="0" smtClean="0"/>
              <a:t>		 	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za podmínek					 	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	</a:t>
            </a:r>
          </a:p>
          <a:p>
            <a:pPr lvl="1">
              <a:buNone/>
            </a:pPr>
            <a:endParaRPr lang="cs-CZ" sz="2000" dirty="0" smtClean="0">
              <a:sym typeface="Symbol"/>
            </a:endParaRPr>
          </a:p>
          <a:p>
            <a:pPr lvl="1">
              <a:buNone/>
            </a:pPr>
            <a:r>
              <a:rPr lang="cs-CZ" sz="2000" dirty="0" smtClean="0">
                <a:sym typeface="Symbol"/>
              </a:rPr>
              <a:t>   </a:t>
            </a:r>
            <a:r>
              <a:rPr lang="cs-CZ" sz="2000" baseline="-25000" dirty="0" smtClean="0"/>
              <a:t>i</a:t>
            </a:r>
            <a:r>
              <a:rPr lang="cs-CZ" sz="2000" dirty="0" smtClean="0"/>
              <a:t> </a:t>
            </a:r>
            <a:r>
              <a:rPr lang="cs-CZ" sz="2000" dirty="0" smtClean="0"/>
              <a:t>- </a:t>
            </a:r>
            <a:r>
              <a:rPr lang="cs-CZ" sz="2000" dirty="0" smtClean="0">
                <a:sym typeface="Symbol"/>
              </a:rPr>
              <a:t></a:t>
            </a:r>
            <a:r>
              <a:rPr lang="cs-CZ" sz="2000" baseline="-25000" dirty="0" smtClean="0"/>
              <a:t>j</a:t>
            </a:r>
            <a:r>
              <a:rPr lang="cs-CZ" sz="2000" dirty="0" smtClean="0"/>
              <a:t> + </a:t>
            </a:r>
            <a:r>
              <a:rPr lang="cs-CZ" sz="2000" i="1" dirty="0" err="1" smtClean="0"/>
              <a:t>nx</a:t>
            </a:r>
            <a:r>
              <a:rPr lang="cs-CZ" sz="2000" baseline="-25000" dirty="0" err="1" smtClean="0"/>
              <a:t>ij</a:t>
            </a:r>
            <a:r>
              <a:rPr lang="cs-CZ" sz="2000" dirty="0" smtClean="0"/>
              <a:t> </a:t>
            </a:r>
            <a:r>
              <a:rPr lang="en-US" sz="2000" dirty="0" smtClean="0"/>
              <a:t>&lt;</a:t>
            </a:r>
            <a:r>
              <a:rPr lang="cs-CZ" sz="2000" dirty="0" smtClean="0"/>
              <a:t>= </a:t>
            </a:r>
            <a:r>
              <a:rPr lang="cs-CZ" sz="2000" i="1" dirty="0" smtClean="0"/>
              <a:t>n-</a:t>
            </a:r>
            <a:r>
              <a:rPr lang="cs-CZ" sz="2000" dirty="0" smtClean="0"/>
              <a:t>1 </a:t>
            </a:r>
            <a:r>
              <a:rPr lang="cs-CZ" sz="2000" dirty="0" smtClean="0"/>
              <a:t>,	</a:t>
            </a:r>
            <a:r>
              <a:rPr lang="cs-CZ" sz="2000" i="1" dirty="0" smtClean="0"/>
              <a:t>i</a:t>
            </a:r>
            <a:r>
              <a:rPr lang="cs-CZ" sz="2000" dirty="0" smtClean="0"/>
              <a:t> = 1,2,...,</a:t>
            </a:r>
            <a:r>
              <a:rPr lang="cs-CZ" sz="2000" i="1" dirty="0" smtClean="0"/>
              <a:t>n</a:t>
            </a:r>
            <a:r>
              <a:rPr lang="cs-CZ" sz="2000" dirty="0" smtClean="0"/>
              <a:t> , </a:t>
            </a:r>
            <a:r>
              <a:rPr lang="cs-CZ" sz="2000" i="1" dirty="0" smtClean="0"/>
              <a:t>j</a:t>
            </a:r>
            <a:r>
              <a:rPr lang="cs-CZ" sz="2000" dirty="0" smtClean="0"/>
              <a:t> = 2,3,...,</a:t>
            </a:r>
            <a:r>
              <a:rPr lang="cs-CZ" sz="2000" i="1" dirty="0" smtClean="0"/>
              <a:t>n</a:t>
            </a:r>
            <a:r>
              <a:rPr lang="cs-CZ" sz="2000" dirty="0" smtClean="0"/>
              <a:t> ,</a:t>
            </a:r>
          </a:p>
          <a:p>
            <a:pPr>
              <a:buNone/>
            </a:pPr>
            <a:r>
              <a:rPr lang="cs-CZ" sz="2000" dirty="0" smtClean="0"/>
              <a:t>         </a:t>
            </a:r>
            <a:r>
              <a:rPr lang="cs-CZ" sz="2000" i="1" dirty="0" err="1" smtClean="0"/>
              <a:t>x</a:t>
            </a:r>
            <a:r>
              <a:rPr lang="cs-CZ" sz="2000" baseline="-25000" dirty="0" err="1" smtClean="0"/>
              <a:t>ij</a:t>
            </a:r>
            <a:r>
              <a:rPr lang="cs-CZ" sz="2000" dirty="0" smtClean="0"/>
              <a:t> = 0 (1) ,		</a:t>
            </a:r>
            <a:r>
              <a:rPr lang="cs-CZ" sz="2000" i="1" dirty="0" smtClean="0"/>
              <a:t>i,j</a:t>
            </a:r>
            <a:r>
              <a:rPr lang="cs-CZ" sz="2000" dirty="0" smtClean="0"/>
              <a:t> = 1,2,...,</a:t>
            </a:r>
            <a:r>
              <a:rPr lang="cs-CZ" sz="2000" i="1" dirty="0" smtClean="0"/>
              <a:t>n </a:t>
            </a:r>
            <a:r>
              <a:rPr lang="cs-CZ" sz="2000" dirty="0" smtClean="0"/>
              <a:t>.</a:t>
            </a:r>
          </a:p>
          <a:p>
            <a:pPr>
              <a:buNone/>
            </a:pPr>
            <a:endParaRPr lang="cs-CZ" dirty="0"/>
          </a:p>
        </p:txBody>
      </p:sp>
      <p:graphicFrame>
        <p:nvGraphicFramePr>
          <p:cNvPr id="32770" name="Object 2"/>
          <p:cNvGraphicFramePr>
            <a:graphicFrameLocks noChangeAspect="1"/>
          </p:cNvGraphicFramePr>
          <p:nvPr/>
        </p:nvGraphicFramePr>
        <p:xfrm>
          <a:off x="1285852" y="2428868"/>
          <a:ext cx="1857388" cy="928694"/>
        </p:xfrm>
        <a:graphic>
          <a:graphicData uri="http://schemas.openxmlformats.org/presentationml/2006/ole">
            <p:oleObj spid="_x0000_s32770" name="Rovnice" r:id="rId3" imgW="888840" imgH="444240" progId="Equation.3">
              <p:embed/>
            </p:oleObj>
          </a:graphicData>
        </a:graphic>
      </p:graphicFrame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1142975" y="3786190"/>
          <a:ext cx="3802543" cy="1285884"/>
        </p:xfrm>
        <a:graphic>
          <a:graphicData uri="http://schemas.openxmlformats.org/presentationml/2006/ole">
            <p:oleObj spid="_x0000_s32771" name="Rovnice" r:id="rId4" imgW="2628720" imgH="8888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28596" y="2214554"/>
          <a:ext cx="8401078" cy="407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0154"/>
                <a:gridCol w="1200154"/>
                <a:gridCol w="1200154"/>
                <a:gridCol w="1200154"/>
                <a:gridCol w="1200154"/>
                <a:gridCol w="1200154"/>
                <a:gridCol w="1200154"/>
              </a:tblGrid>
              <a:tr h="313903">
                <a:tc>
                  <a:txBody>
                    <a:bodyPr/>
                    <a:lstStyle/>
                    <a:p>
                      <a:pPr algn="just" fontAlgn="t"/>
                      <a:r>
                        <a:rPr lang="cs-CZ" sz="2000" b="1" i="0" u="none" strike="noStrike" dirty="0">
                          <a:solidFill>
                            <a:srgbClr val="FFFFFF"/>
                          </a:solidFill>
                          <a:latin typeface="Times New Roman"/>
                        </a:rPr>
                        <a:t>Město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cs-CZ" sz="2000" b="1" i="0" u="none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CR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cs-CZ" sz="2000" b="1" i="0" u="none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HB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cs-CZ" sz="2000" b="1" i="0" u="none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HK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cs-CZ" sz="2000" b="1" i="0" u="none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MB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cs-CZ" sz="2000" b="1" i="0" u="none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PC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cs-CZ" sz="2000" b="1" i="0" u="none" strike="noStrike" dirty="0">
                          <a:solidFill>
                            <a:srgbClr val="FFFFFF"/>
                          </a:solidFill>
                          <a:latin typeface="Times New Roman"/>
                        </a:rPr>
                        <a:t>PI</a:t>
                      </a:r>
                    </a:p>
                  </a:txBody>
                  <a:tcPr marL="9525" marR="9525" marT="9525" marB="0" anchor="b"/>
                </a:tc>
              </a:tr>
              <a:tr h="614369">
                <a:tc>
                  <a:txBody>
                    <a:bodyPr/>
                    <a:lstStyle/>
                    <a:p>
                      <a:pPr algn="just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CR</a:t>
                      </a:r>
                    </a:p>
                    <a:p>
                      <a:pPr algn="just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54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31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96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165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</a:tr>
              <a:tr h="627806">
                <a:tc>
                  <a:txBody>
                    <a:bodyPr/>
                    <a:lstStyle/>
                    <a:p>
                      <a:pPr algn="just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HB</a:t>
                      </a:r>
                    </a:p>
                    <a:p>
                      <a:pPr algn="just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54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  <a:p>
                      <a:pPr algn="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85</a:t>
                      </a:r>
                    </a:p>
                    <a:p>
                      <a:pPr algn="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112</a:t>
                      </a:r>
                    </a:p>
                    <a:p>
                      <a:pPr algn="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63</a:t>
                      </a:r>
                    </a:p>
                    <a:p>
                      <a:pPr algn="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123</a:t>
                      </a:r>
                    </a:p>
                    <a:p>
                      <a:pPr algn="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/>
                </a:tc>
              </a:tr>
              <a:tr h="627806">
                <a:tc>
                  <a:txBody>
                    <a:bodyPr/>
                    <a:lstStyle/>
                    <a:p>
                      <a:pPr algn="just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HK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31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85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81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21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186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</a:tr>
              <a:tr h="627806">
                <a:tc>
                  <a:txBody>
                    <a:bodyPr/>
                    <a:lstStyle/>
                    <a:p>
                      <a:pPr algn="just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MB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96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112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81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86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160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</a:tr>
              <a:tr h="627806">
                <a:tc>
                  <a:txBody>
                    <a:bodyPr/>
                    <a:lstStyle/>
                    <a:p>
                      <a:pPr algn="just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PC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63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21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86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170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</a:tr>
              <a:tr h="627806">
                <a:tc>
                  <a:txBody>
                    <a:bodyPr/>
                    <a:lstStyle/>
                    <a:p>
                      <a:pPr algn="just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PI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165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123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186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160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170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Maximální tok sítí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Matematický model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/>
              <a:t>maximalizovat</a:t>
            </a:r>
          </a:p>
          <a:p>
            <a:pPr>
              <a:buNone/>
            </a:pPr>
            <a:r>
              <a:rPr lang="cs-CZ" i="1" dirty="0" smtClean="0"/>
              <a:t>	        z</a:t>
            </a:r>
            <a:r>
              <a:rPr lang="cs-CZ" dirty="0" smtClean="0"/>
              <a:t> = 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za podmínek</a:t>
            </a:r>
          </a:p>
          <a:p>
            <a:pPr>
              <a:buNone/>
            </a:pPr>
            <a:r>
              <a:rPr lang="cs-CZ" dirty="0" smtClean="0"/>
              <a:t>	 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		0 </a:t>
            </a:r>
            <a:r>
              <a:rPr lang="cs-CZ" dirty="0" smtClean="0">
                <a:sym typeface="Symbol"/>
              </a:rPr>
              <a:t></a:t>
            </a:r>
            <a:r>
              <a:rPr lang="cs-CZ" dirty="0" smtClean="0"/>
              <a:t> </a:t>
            </a:r>
            <a:r>
              <a:rPr lang="cs-CZ" i="1" dirty="0" err="1" smtClean="0"/>
              <a:t>x</a:t>
            </a:r>
            <a:r>
              <a:rPr lang="cs-CZ" baseline="-25000" dirty="0" err="1" smtClean="0"/>
              <a:t>ij</a:t>
            </a:r>
            <a:r>
              <a:rPr lang="cs-CZ" baseline="-25000" dirty="0" smtClean="0"/>
              <a:t> </a:t>
            </a:r>
            <a:r>
              <a:rPr lang="cs-CZ" dirty="0" smtClean="0">
                <a:sym typeface="Symbol"/>
              </a:rPr>
              <a:t></a:t>
            </a:r>
            <a:r>
              <a:rPr lang="cs-CZ" dirty="0" smtClean="0"/>
              <a:t> </a:t>
            </a:r>
            <a:r>
              <a:rPr lang="cs-CZ" i="1" dirty="0" err="1" smtClean="0"/>
              <a:t>k</a:t>
            </a:r>
            <a:r>
              <a:rPr lang="cs-CZ" baseline="-25000" dirty="0" err="1" smtClean="0"/>
              <a:t>ij</a:t>
            </a:r>
            <a:r>
              <a:rPr lang="cs-CZ" dirty="0" smtClean="0"/>
              <a:t>,  	 </a:t>
            </a:r>
            <a:r>
              <a:rPr lang="cs-CZ" i="1" dirty="0" smtClean="0"/>
              <a:t>i</a:t>
            </a:r>
            <a:r>
              <a:rPr lang="cs-CZ" dirty="0" smtClean="0"/>
              <a:t>,</a:t>
            </a:r>
            <a:r>
              <a:rPr lang="cs-CZ" i="1" dirty="0" smtClean="0"/>
              <a:t>j</a:t>
            </a:r>
            <a:r>
              <a:rPr lang="cs-CZ" dirty="0" smtClean="0"/>
              <a:t> = 1,2,...,</a:t>
            </a:r>
            <a:r>
              <a:rPr lang="cs-CZ" i="1" dirty="0" smtClean="0"/>
              <a:t>n</a:t>
            </a:r>
            <a:r>
              <a:rPr lang="cs-CZ" dirty="0" smtClean="0"/>
              <a:t>.</a:t>
            </a:r>
          </a:p>
          <a:p>
            <a:pPr>
              <a:buNone/>
            </a:pPr>
            <a:r>
              <a:rPr lang="cs-CZ" b="1" dirty="0" smtClean="0"/>
              <a:t> </a:t>
            </a:r>
            <a:endParaRPr lang="cs-CZ" dirty="0" smtClean="0"/>
          </a:p>
          <a:p>
            <a:pPr>
              <a:buNone/>
            </a:pPr>
            <a:endParaRPr lang="cs-CZ" dirty="0"/>
          </a:p>
        </p:txBody>
      </p:sp>
      <p:graphicFrame>
        <p:nvGraphicFramePr>
          <p:cNvPr id="33794" name="Object 2"/>
          <p:cNvGraphicFramePr>
            <a:graphicFrameLocks noChangeAspect="1"/>
          </p:cNvGraphicFramePr>
          <p:nvPr/>
        </p:nvGraphicFramePr>
        <p:xfrm>
          <a:off x="1928794" y="2428868"/>
          <a:ext cx="642942" cy="562574"/>
        </p:xfrm>
        <a:graphic>
          <a:graphicData uri="http://schemas.openxmlformats.org/presentationml/2006/ole">
            <p:oleObj spid="_x0000_s33794" name="Rovnice" r:id="rId3" imgW="507960" imgH="444240" progId="Equation.3">
              <p:embed/>
            </p:oleObj>
          </a:graphicData>
        </a:graphic>
      </p:graphicFrame>
      <p:graphicFrame>
        <p:nvGraphicFramePr>
          <p:cNvPr id="33795" name="Object 3"/>
          <p:cNvGraphicFramePr>
            <a:graphicFrameLocks noChangeAspect="1"/>
          </p:cNvGraphicFramePr>
          <p:nvPr/>
        </p:nvGraphicFramePr>
        <p:xfrm>
          <a:off x="1428728" y="4071942"/>
          <a:ext cx="3012643" cy="642942"/>
        </p:xfrm>
        <a:graphic>
          <a:graphicData uri="http://schemas.openxmlformats.org/presentationml/2006/ole">
            <p:oleObj spid="_x0000_s33795" name="Rovnice" r:id="rId4" imgW="2082600" imgH="4442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</a:t>
            </a:r>
            <a:endParaRPr lang="cs-CZ" dirty="0"/>
          </a:p>
        </p:txBody>
      </p:sp>
      <p:pic>
        <p:nvPicPr>
          <p:cNvPr id="4" name="Zástupný symbol pro obsah 3" descr="1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0034" y="2143116"/>
            <a:ext cx="7100272" cy="421484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Optimální řešení</a:t>
            </a:r>
            <a:endParaRPr lang="cs-CZ" dirty="0"/>
          </a:p>
        </p:txBody>
      </p:sp>
      <p:pic>
        <p:nvPicPr>
          <p:cNvPr id="4" name="Zástupný symbol pro obsah 3" descr="1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85786" y="2150844"/>
            <a:ext cx="7929618" cy="470715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Optimální řešení </a:t>
            </a:r>
            <a:r>
              <a:rPr lang="cs-CZ" dirty="0" err="1" smtClean="0"/>
              <a:t>Lingo</a:t>
            </a:r>
            <a:endParaRPr lang="cs-CZ" dirty="0"/>
          </a:p>
        </p:txBody>
      </p:sp>
      <p:pic>
        <p:nvPicPr>
          <p:cNvPr id="4" name="Zástupný symbol pro obsah 3" descr="1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5080" y="1857364"/>
            <a:ext cx="8466956" cy="414340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Úloha čínského listonoše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Matematický model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/>
              <a:t>minimalizovat</a:t>
            </a:r>
          </a:p>
          <a:p>
            <a:pPr>
              <a:buNone/>
            </a:pPr>
            <a:r>
              <a:rPr lang="cs-CZ" dirty="0" smtClean="0"/>
              <a:t>		 	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za podmínek					 	</a:t>
            </a:r>
          </a:p>
          <a:p>
            <a:pPr>
              <a:buNone/>
            </a:pPr>
            <a:r>
              <a:rPr lang="cs-CZ" i="1" dirty="0" smtClean="0"/>
              <a:t>	</a:t>
            </a:r>
          </a:p>
          <a:p>
            <a:pPr>
              <a:buNone/>
            </a:pPr>
            <a:endParaRPr lang="cs-CZ" i="1" dirty="0" smtClean="0"/>
          </a:p>
          <a:p>
            <a:pPr>
              <a:buNone/>
            </a:pPr>
            <a:endParaRPr lang="cs-CZ" i="1" dirty="0" smtClean="0"/>
          </a:p>
          <a:p>
            <a:pPr lvl="1">
              <a:buNone/>
            </a:pPr>
            <a:r>
              <a:rPr lang="cs-CZ" i="1" dirty="0" smtClean="0"/>
              <a:t>		    </a:t>
            </a:r>
            <a:r>
              <a:rPr lang="cs-CZ" i="1" dirty="0" err="1" smtClean="0"/>
              <a:t>x</a:t>
            </a:r>
            <a:r>
              <a:rPr lang="cs-CZ" baseline="-25000" dirty="0" err="1" smtClean="0"/>
              <a:t>ij</a:t>
            </a:r>
            <a:r>
              <a:rPr lang="cs-CZ" i="1" dirty="0" smtClean="0"/>
              <a:t> + </a:t>
            </a:r>
            <a:r>
              <a:rPr lang="cs-CZ" i="1" dirty="0" err="1" smtClean="0"/>
              <a:t>x</a:t>
            </a:r>
            <a:r>
              <a:rPr lang="cs-CZ" baseline="-25000" dirty="0" err="1" smtClean="0"/>
              <a:t>ji</a:t>
            </a:r>
            <a:r>
              <a:rPr lang="cs-CZ" baseline="-25000" dirty="0" smtClean="0"/>
              <a:t> </a:t>
            </a:r>
            <a:r>
              <a:rPr lang="cs-CZ" i="1" dirty="0" smtClean="0"/>
              <a:t>≥</a:t>
            </a:r>
            <a:r>
              <a:rPr lang="cs-CZ" dirty="0" smtClean="0"/>
              <a:t> 1,	(</a:t>
            </a:r>
            <a:r>
              <a:rPr lang="cs-CZ" i="1" dirty="0" smtClean="0"/>
              <a:t>i</a:t>
            </a:r>
            <a:r>
              <a:rPr lang="cs-CZ" dirty="0" smtClean="0"/>
              <a:t>, </a:t>
            </a:r>
            <a:r>
              <a:rPr lang="cs-CZ" i="1" dirty="0" smtClean="0"/>
              <a:t>j</a:t>
            </a:r>
            <a:r>
              <a:rPr lang="cs-CZ" dirty="0" smtClean="0"/>
              <a:t>) </a:t>
            </a:r>
            <a:r>
              <a:rPr lang="en-US" dirty="0" smtClean="0">
                <a:sym typeface="Symbol"/>
              </a:rPr>
              <a:t></a:t>
            </a:r>
            <a:r>
              <a:rPr lang="cs-CZ" dirty="0" smtClean="0"/>
              <a:t> H ,</a:t>
            </a:r>
          </a:p>
          <a:p>
            <a:pPr lvl="1">
              <a:buNone/>
            </a:pPr>
            <a:r>
              <a:rPr lang="cs-CZ" i="1" dirty="0" smtClean="0"/>
              <a:t>           </a:t>
            </a:r>
            <a:r>
              <a:rPr lang="cs-CZ" i="1" dirty="0" err="1" smtClean="0"/>
              <a:t>x</a:t>
            </a:r>
            <a:r>
              <a:rPr lang="cs-CZ" baseline="-25000" dirty="0" err="1" smtClean="0"/>
              <a:t>ij</a:t>
            </a:r>
            <a:r>
              <a:rPr lang="cs-CZ" i="1" dirty="0" smtClean="0"/>
              <a:t> </a:t>
            </a:r>
            <a:r>
              <a:rPr lang="en-US" i="1" dirty="0" smtClean="0"/>
              <a:t>≥</a:t>
            </a:r>
            <a:r>
              <a:rPr lang="en-US" dirty="0" smtClean="0"/>
              <a:t> 0, </a:t>
            </a:r>
            <a:r>
              <a:rPr lang="cs-CZ" i="1" dirty="0" err="1" smtClean="0"/>
              <a:t>x</a:t>
            </a:r>
            <a:r>
              <a:rPr lang="cs-CZ" baseline="-25000" dirty="0" err="1" smtClean="0"/>
              <a:t>ij</a:t>
            </a:r>
            <a:r>
              <a:rPr lang="cs-CZ" i="1" dirty="0" smtClean="0"/>
              <a:t> </a:t>
            </a:r>
            <a:r>
              <a:rPr lang="en-US" i="1" dirty="0" smtClean="0"/>
              <a:t>–</a:t>
            </a:r>
            <a:r>
              <a:rPr lang="en-US" dirty="0" smtClean="0"/>
              <a:t> </a:t>
            </a:r>
            <a:r>
              <a:rPr lang="en-US" dirty="0" err="1" smtClean="0"/>
              <a:t>cel</a:t>
            </a:r>
            <a:r>
              <a:rPr lang="cs-CZ" dirty="0" smtClean="0"/>
              <a:t>é,</a:t>
            </a:r>
            <a:r>
              <a:rPr lang="en-US" dirty="0" smtClean="0"/>
              <a:t> 	(</a:t>
            </a:r>
            <a:r>
              <a:rPr lang="en-US" i="1" dirty="0" err="1" smtClean="0"/>
              <a:t>i</a:t>
            </a:r>
            <a:r>
              <a:rPr lang="en-US" dirty="0" smtClean="0"/>
              <a:t>, </a:t>
            </a:r>
            <a:r>
              <a:rPr lang="en-US" i="1" dirty="0" smtClean="0"/>
              <a:t>j</a:t>
            </a:r>
            <a:r>
              <a:rPr lang="en-US" dirty="0" smtClean="0"/>
              <a:t>) </a:t>
            </a:r>
            <a:r>
              <a:rPr lang="en-US" dirty="0" smtClean="0">
                <a:sym typeface="Symbol"/>
              </a:rPr>
              <a:t></a:t>
            </a:r>
            <a:r>
              <a:rPr lang="en-US" dirty="0" smtClean="0"/>
              <a:t> H .</a:t>
            </a:r>
            <a:endParaRPr lang="cs-CZ" dirty="0" smtClean="0"/>
          </a:p>
          <a:p>
            <a:endParaRPr lang="cs-CZ" dirty="0"/>
          </a:p>
        </p:txBody>
      </p:sp>
      <p:graphicFrame>
        <p:nvGraphicFramePr>
          <p:cNvPr id="34818" name="Object 2"/>
          <p:cNvGraphicFramePr>
            <a:graphicFrameLocks noChangeAspect="1"/>
          </p:cNvGraphicFramePr>
          <p:nvPr/>
        </p:nvGraphicFramePr>
        <p:xfrm>
          <a:off x="1857356" y="2357430"/>
          <a:ext cx="1809762" cy="1017992"/>
        </p:xfrm>
        <a:graphic>
          <a:graphicData uri="http://schemas.openxmlformats.org/presentationml/2006/ole">
            <p:oleObj spid="_x0000_s34818" name="Rovnice" r:id="rId3" imgW="812520" imgH="457200" progId="Equation.3">
              <p:embed/>
            </p:oleObj>
          </a:graphicData>
        </a:graphic>
      </p:graphicFrame>
      <p:graphicFrame>
        <p:nvGraphicFramePr>
          <p:cNvPr id="34819" name="Object 3"/>
          <p:cNvGraphicFramePr>
            <a:graphicFrameLocks noChangeAspect="1"/>
          </p:cNvGraphicFramePr>
          <p:nvPr/>
        </p:nvGraphicFramePr>
        <p:xfrm>
          <a:off x="1643042" y="4071942"/>
          <a:ext cx="4591876" cy="928694"/>
        </p:xfrm>
        <a:graphic>
          <a:graphicData uri="http://schemas.openxmlformats.org/presentationml/2006/ole">
            <p:oleObj spid="_x0000_s34819" name="Rovnice" r:id="rId4" imgW="226044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Dopravní problém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Optimální řešení</a:t>
            </a:r>
            <a:endParaRPr lang="cs-CZ" dirty="0"/>
          </a:p>
        </p:txBody>
      </p:sp>
      <p:pic>
        <p:nvPicPr>
          <p:cNvPr id="4" name="Zástupný symbol pro obsah 3" descr="1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0100" y="1785926"/>
            <a:ext cx="7715304" cy="459769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Matematický model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/>
              <a:t>minimalizovat</a:t>
            </a:r>
          </a:p>
          <a:p>
            <a:pPr>
              <a:buNone/>
            </a:pPr>
            <a:r>
              <a:rPr lang="cs-CZ" dirty="0" smtClean="0"/>
              <a:t>	 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za podmínek	</a:t>
            </a:r>
          </a:p>
          <a:p>
            <a:pPr>
              <a:buNone/>
            </a:pPr>
            <a:r>
              <a:rPr lang="cs-CZ" dirty="0" smtClean="0"/>
              <a:t>		 </a:t>
            </a:r>
          </a:p>
          <a:p>
            <a:pPr>
              <a:buNone/>
            </a:pPr>
            <a:r>
              <a:rPr lang="cs-CZ" i="1" dirty="0" smtClean="0"/>
              <a:t> 	</a:t>
            </a:r>
          </a:p>
          <a:p>
            <a:pPr>
              <a:buNone/>
            </a:pPr>
            <a:endParaRPr lang="cs-CZ" i="1" dirty="0" smtClean="0"/>
          </a:p>
          <a:p>
            <a:pPr>
              <a:buNone/>
            </a:pPr>
            <a:r>
              <a:rPr lang="cs-CZ" i="1" dirty="0" err="1" smtClean="0"/>
              <a:t>x</a:t>
            </a:r>
            <a:r>
              <a:rPr lang="cs-CZ" baseline="-25000" dirty="0" err="1" smtClean="0"/>
              <a:t>ij</a:t>
            </a:r>
            <a:r>
              <a:rPr lang="cs-CZ" dirty="0" smtClean="0"/>
              <a:t> ≥0 , 	</a:t>
            </a:r>
            <a:r>
              <a:rPr lang="cs-CZ" i="1" dirty="0" smtClean="0"/>
              <a:t>i</a:t>
            </a:r>
            <a:r>
              <a:rPr lang="cs-CZ" dirty="0" smtClean="0"/>
              <a:t> = 1, 2, ... , </a:t>
            </a:r>
            <a:r>
              <a:rPr lang="cs-CZ" i="1" dirty="0" smtClean="0"/>
              <a:t>m</a:t>
            </a:r>
            <a:r>
              <a:rPr lang="cs-CZ" dirty="0" smtClean="0"/>
              <a:t>,  </a:t>
            </a:r>
            <a:r>
              <a:rPr lang="cs-CZ" i="1" dirty="0" smtClean="0"/>
              <a:t>j</a:t>
            </a:r>
            <a:r>
              <a:rPr lang="cs-CZ" dirty="0" smtClean="0"/>
              <a:t> = 1, 2, ... , </a:t>
            </a:r>
            <a:r>
              <a:rPr lang="cs-CZ" i="1" dirty="0" smtClean="0"/>
              <a:t>n</a:t>
            </a:r>
            <a:r>
              <a:rPr lang="cs-CZ" dirty="0" smtClean="0"/>
              <a:t>,</a:t>
            </a:r>
          </a:p>
          <a:p>
            <a:endParaRPr lang="cs-CZ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857224" y="2500306"/>
          <a:ext cx="1428760" cy="714380"/>
        </p:xfrm>
        <a:graphic>
          <a:graphicData uri="http://schemas.openxmlformats.org/presentationml/2006/ole">
            <p:oleObj spid="_x0000_s1026" name="Rovnice" r:id="rId3" imgW="888840" imgH="444240" progId="Equation.3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996950" y="3929063"/>
          <a:ext cx="4702175" cy="1285875"/>
        </p:xfrm>
        <a:graphic>
          <a:graphicData uri="http://schemas.openxmlformats.org/presentationml/2006/ole">
            <p:oleObj spid="_x0000_s1027" name="Rovnice" r:id="rId4" imgW="3251160" imgH="8888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Zadání úlohy</a:t>
            </a:r>
            <a:endParaRPr lang="cs-CZ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Město</a:t>
                      </a:r>
                      <a:endParaRPr lang="cs-CZ" sz="2000" b="1" i="1" u="none" strike="noStrike" dirty="0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Brno</a:t>
                      </a:r>
                      <a:endParaRPr lang="cs-CZ" sz="2000" b="1" i="1" u="none" strike="noStrike" dirty="0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Praha</a:t>
                      </a:r>
                      <a:endParaRPr lang="cs-CZ" sz="2000" b="1" i="1" u="none" strike="noStrike" dirty="0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Ostrava</a:t>
                      </a:r>
                      <a:endParaRPr lang="cs-CZ" sz="2000" b="1" i="1" u="none" strike="noStrike" dirty="0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/>
                        <a:t>Liberec</a:t>
                      </a:r>
                      <a:endParaRPr lang="cs-CZ" sz="2000" b="1" i="1" u="none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Kapacity</a:t>
                      </a:r>
                      <a:endParaRPr lang="cs-CZ" sz="2000" b="1" i="0" u="none" strike="noStrike" dirty="0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741680"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 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Plzeň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10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x</a:t>
                      </a:r>
                      <a:r>
                        <a:rPr lang="cs-CZ" sz="2000" u="none" strike="noStrike" baseline="-25000" dirty="0"/>
                        <a:t>11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3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x</a:t>
                      </a:r>
                      <a:r>
                        <a:rPr lang="cs-CZ" sz="2000" u="none" strike="noStrike" baseline="-25000" dirty="0"/>
                        <a:t>12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14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x</a:t>
                      </a:r>
                      <a:r>
                        <a:rPr lang="cs-CZ" sz="2000" u="none" strike="noStrike" baseline="-25000" dirty="0"/>
                        <a:t>13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6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x</a:t>
                      </a:r>
                      <a:r>
                        <a:rPr lang="cs-CZ" sz="2000" u="none" strike="noStrike" baseline="-25000" dirty="0"/>
                        <a:t>14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 dirty="0"/>
                        <a:t> 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330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741680"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 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Pardubice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5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x</a:t>
                      </a:r>
                      <a:r>
                        <a:rPr lang="cs-CZ" sz="2000" u="none" strike="noStrike" baseline="-25000" dirty="0"/>
                        <a:t>21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3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x</a:t>
                      </a:r>
                      <a:r>
                        <a:rPr lang="cs-CZ" sz="2000" u="none" strike="noStrike" baseline="-25000" dirty="0"/>
                        <a:t>22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7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x</a:t>
                      </a:r>
                      <a:r>
                        <a:rPr lang="cs-CZ" sz="2000" u="none" strike="noStrike" baseline="-25000" dirty="0"/>
                        <a:t>23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4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x</a:t>
                      </a:r>
                      <a:r>
                        <a:rPr lang="cs-CZ" sz="2000" u="none" strike="noStrike" baseline="-25000" dirty="0"/>
                        <a:t>24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 dirty="0"/>
                        <a:t> 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180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741680"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 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Olomouc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2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x</a:t>
                      </a:r>
                      <a:r>
                        <a:rPr lang="cs-CZ" sz="2000" u="none" strike="noStrike" baseline="-25000" dirty="0"/>
                        <a:t>31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8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x</a:t>
                      </a:r>
                      <a:r>
                        <a:rPr lang="cs-CZ" sz="2000" u="none" strike="noStrike" baseline="-25000" dirty="0"/>
                        <a:t>32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5</a:t>
                      </a:r>
                    </a:p>
                    <a:p>
                      <a:pPr algn="ctr" fontAlgn="t"/>
                      <a:r>
                        <a:rPr lang="cs-CZ" sz="2000" u="none" strike="noStrike" dirty="0" smtClean="0"/>
                        <a:t>x</a:t>
                      </a:r>
                      <a:r>
                        <a:rPr lang="cs-CZ" sz="2000" u="none" strike="noStrike" baseline="-25000" dirty="0" smtClean="0"/>
                        <a:t>33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11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x</a:t>
                      </a:r>
                      <a:r>
                        <a:rPr lang="cs-CZ" sz="2000" u="none" strike="noStrike" baseline="-25000" dirty="0"/>
                        <a:t>34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 dirty="0"/>
                        <a:t> 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220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370840"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Požadavky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180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250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160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110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u="none" strike="noStrike" dirty="0"/>
                        <a:t> 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Optimální řešení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Město</a:t>
                      </a:r>
                      <a:endParaRPr lang="cs-CZ" sz="2000" b="1" i="1" u="none" strike="noStrike" dirty="0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Brno</a:t>
                      </a:r>
                      <a:endParaRPr lang="cs-CZ" sz="2000" b="1" i="1" u="none" strike="noStrike" dirty="0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/>
                        <a:t>Praha</a:t>
                      </a:r>
                      <a:endParaRPr lang="cs-CZ" sz="2000" b="1" i="1" u="none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/>
                        <a:t>Ostrava</a:t>
                      </a:r>
                      <a:endParaRPr lang="cs-CZ" sz="2000" b="1" i="1" u="none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/>
                        <a:t>Liberec</a:t>
                      </a:r>
                      <a:endParaRPr lang="cs-CZ" sz="2000" b="1" i="1" u="none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Kapacity</a:t>
                      </a:r>
                      <a:endParaRPr lang="cs-CZ" sz="2000" b="1" i="0" u="none" strike="noStrike" dirty="0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741680"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 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Plzeň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10</a:t>
                      </a:r>
                    </a:p>
                    <a:p>
                      <a:pPr algn="ctr" fontAlgn="t"/>
                      <a:r>
                        <a:rPr lang="cs-CZ" sz="1600" u="none" strike="noStrike" dirty="0"/>
                        <a:t> 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3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250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14</a:t>
                      </a:r>
                    </a:p>
                    <a:p>
                      <a:pPr algn="ctr" fontAlgn="t"/>
                      <a:r>
                        <a:rPr lang="cs-CZ" sz="1600" u="none" strike="noStrike" dirty="0"/>
                        <a:t> 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6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50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 dirty="0"/>
                        <a:t> 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330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741680"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 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Pardubice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5</a:t>
                      </a:r>
                    </a:p>
                    <a:p>
                      <a:pPr algn="ctr" fontAlgn="t"/>
                      <a:r>
                        <a:rPr lang="cs-CZ" sz="1600" u="none" strike="noStrike" dirty="0"/>
                        <a:t> 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3</a:t>
                      </a:r>
                    </a:p>
                    <a:p>
                      <a:pPr algn="ctr" fontAlgn="t"/>
                      <a:r>
                        <a:rPr lang="cs-CZ" sz="1600" u="none" strike="noStrike" dirty="0"/>
                        <a:t> 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7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120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4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60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 dirty="0"/>
                        <a:t> 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180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741680"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 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Olomouc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2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180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8</a:t>
                      </a:r>
                    </a:p>
                    <a:p>
                      <a:pPr algn="ctr" fontAlgn="t"/>
                      <a:r>
                        <a:rPr lang="cs-CZ" sz="1600" u="none" strike="noStrike" dirty="0"/>
                        <a:t> 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5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40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11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 dirty="0"/>
                        <a:t> 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220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370840"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Požadavky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180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250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160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110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u="none" strike="noStrike" dirty="0"/>
                        <a:t> 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</a:tbl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571472" y="5214950"/>
            <a:ext cx="4429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Náklady přepravy = 269 000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Optimální řešení </a:t>
            </a:r>
            <a:r>
              <a:rPr lang="cs-CZ" dirty="0" err="1" smtClean="0"/>
              <a:t>Lingo</a:t>
            </a:r>
            <a:endParaRPr lang="cs-CZ" dirty="0"/>
          </a:p>
        </p:txBody>
      </p:sp>
      <p:pic>
        <p:nvPicPr>
          <p:cNvPr id="4" name="Zástupný symbol pro obsah 3" descr="1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1471" y="2285992"/>
            <a:ext cx="8349629" cy="328614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Kontejnerový dopravní problém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Matematický model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minimalizovat</a:t>
            </a:r>
          </a:p>
          <a:p>
            <a:endParaRPr lang="cs-CZ" dirty="0" smtClean="0"/>
          </a:p>
          <a:p>
            <a:endParaRPr lang="cs-CZ" dirty="0" smtClean="0"/>
          </a:p>
          <a:p>
            <a:pPr>
              <a:buNone/>
            </a:pPr>
            <a:r>
              <a:rPr lang="cs-CZ" dirty="0" smtClean="0"/>
              <a:t>za podmínek</a:t>
            </a:r>
          </a:p>
          <a:p>
            <a:endParaRPr lang="cs-CZ" dirty="0" smtClean="0"/>
          </a:p>
          <a:p>
            <a:pPr>
              <a:buNone/>
            </a:pPr>
            <a:r>
              <a:rPr lang="cs-CZ" i="1" dirty="0" smtClean="0"/>
              <a:t>	</a:t>
            </a:r>
          </a:p>
          <a:p>
            <a:pPr>
              <a:buNone/>
            </a:pPr>
            <a:r>
              <a:rPr lang="cs-CZ" sz="2200" i="1" dirty="0" smtClean="0"/>
              <a:t>	</a:t>
            </a:r>
            <a:endParaRPr lang="cs-CZ" sz="2000" i="1" dirty="0" smtClean="0"/>
          </a:p>
          <a:p>
            <a:pPr>
              <a:buNone/>
            </a:pPr>
            <a:r>
              <a:rPr lang="cs-CZ" sz="2000" i="1" dirty="0" smtClean="0"/>
              <a:t> 	</a:t>
            </a:r>
            <a:r>
              <a:rPr lang="cs-CZ" sz="2000" i="1" dirty="0" err="1" smtClean="0"/>
              <a:t>x</a:t>
            </a:r>
            <a:r>
              <a:rPr lang="cs-CZ" sz="2000" baseline="-25000" dirty="0" err="1" smtClean="0"/>
              <a:t>ij</a:t>
            </a:r>
            <a:r>
              <a:rPr lang="cs-CZ" sz="2000" dirty="0" smtClean="0"/>
              <a:t> </a:t>
            </a:r>
            <a:r>
              <a:rPr lang="cs-CZ" sz="2000" dirty="0" smtClean="0">
                <a:sym typeface="Symbol"/>
              </a:rPr>
              <a:t></a:t>
            </a:r>
            <a:r>
              <a:rPr lang="cs-CZ" sz="2000" dirty="0" smtClean="0"/>
              <a:t> </a:t>
            </a:r>
            <a:r>
              <a:rPr lang="cs-CZ" sz="2000" i="1" dirty="0" smtClean="0"/>
              <a:t>K </a:t>
            </a:r>
            <a:r>
              <a:rPr lang="cs-CZ" sz="2000" i="1" dirty="0" err="1" smtClean="0"/>
              <a:t>y</a:t>
            </a:r>
            <a:r>
              <a:rPr lang="cs-CZ" sz="2000" baseline="-25000" dirty="0" err="1" smtClean="0"/>
              <a:t>ij</a:t>
            </a:r>
            <a:r>
              <a:rPr lang="cs-CZ" sz="2000" dirty="0" smtClean="0"/>
              <a:t> , 	</a:t>
            </a:r>
            <a:r>
              <a:rPr lang="cs-CZ" sz="2000" i="1" dirty="0" smtClean="0"/>
              <a:t>i</a:t>
            </a:r>
            <a:r>
              <a:rPr lang="cs-CZ" sz="2000" dirty="0" smtClean="0"/>
              <a:t> = 1, 2, ... , </a:t>
            </a:r>
            <a:r>
              <a:rPr lang="cs-CZ" sz="2000" i="1" dirty="0" smtClean="0"/>
              <a:t>m</a:t>
            </a:r>
            <a:r>
              <a:rPr lang="cs-CZ" sz="2000" dirty="0" smtClean="0"/>
              <a:t>,  </a:t>
            </a:r>
            <a:r>
              <a:rPr lang="cs-CZ" sz="2000" i="1" dirty="0" smtClean="0"/>
              <a:t>j</a:t>
            </a:r>
            <a:r>
              <a:rPr lang="cs-CZ" sz="2000" dirty="0" smtClean="0"/>
              <a:t> = 1, 2, ... , </a:t>
            </a:r>
            <a:r>
              <a:rPr lang="cs-CZ" sz="2000" i="1" dirty="0" smtClean="0"/>
              <a:t>n</a:t>
            </a:r>
            <a:r>
              <a:rPr lang="cs-CZ" sz="2000" dirty="0" smtClean="0"/>
              <a:t>,	</a:t>
            </a:r>
          </a:p>
          <a:p>
            <a:pPr>
              <a:buNone/>
            </a:pPr>
            <a:r>
              <a:rPr lang="cs-CZ" sz="2000" i="1" dirty="0" smtClean="0"/>
              <a:t>	</a:t>
            </a:r>
            <a:r>
              <a:rPr lang="cs-CZ" sz="2000" i="1" dirty="0" err="1" smtClean="0"/>
              <a:t>x</a:t>
            </a:r>
            <a:r>
              <a:rPr lang="cs-CZ" sz="2000" baseline="-25000" dirty="0" err="1" smtClean="0"/>
              <a:t>ij</a:t>
            </a:r>
            <a:r>
              <a:rPr lang="cs-CZ" sz="2000" dirty="0" smtClean="0"/>
              <a:t> ≥0 , 	</a:t>
            </a:r>
            <a:r>
              <a:rPr lang="cs-CZ" sz="2000" i="1" dirty="0" smtClean="0"/>
              <a:t>i</a:t>
            </a:r>
            <a:r>
              <a:rPr lang="cs-CZ" sz="2000" dirty="0" smtClean="0"/>
              <a:t> = 1, 2, ... , </a:t>
            </a:r>
            <a:r>
              <a:rPr lang="cs-CZ" sz="2000" i="1" dirty="0" smtClean="0"/>
              <a:t>m</a:t>
            </a:r>
            <a:r>
              <a:rPr lang="cs-CZ" sz="2000" dirty="0" smtClean="0"/>
              <a:t>,  </a:t>
            </a:r>
            <a:r>
              <a:rPr lang="cs-CZ" sz="2000" i="1" dirty="0" smtClean="0"/>
              <a:t>j</a:t>
            </a:r>
            <a:r>
              <a:rPr lang="cs-CZ" sz="2000" dirty="0" smtClean="0"/>
              <a:t> = 1, 2, ... , </a:t>
            </a:r>
            <a:r>
              <a:rPr lang="cs-CZ" sz="2000" i="1" dirty="0" smtClean="0"/>
              <a:t>n</a:t>
            </a:r>
            <a:r>
              <a:rPr lang="cs-CZ" sz="2000" dirty="0" smtClean="0"/>
              <a:t>,</a:t>
            </a:r>
          </a:p>
          <a:p>
            <a:pPr>
              <a:buNone/>
            </a:pPr>
            <a:r>
              <a:rPr lang="cs-CZ" sz="2000" i="1" dirty="0" smtClean="0"/>
              <a:t>	</a:t>
            </a:r>
            <a:r>
              <a:rPr lang="cs-CZ" sz="2000" i="1" dirty="0" err="1" smtClean="0"/>
              <a:t>y</a:t>
            </a:r>
            <a:r>
              <a:rPr lang="cs-CZ" sz="2000" baseline="-25000" dirty="0" err="1" smtClean="0"/>
              <a:t>ij</a:t>
            </a:r>
            <a:r>
              <a:rPr lang="cs-CZ" sz="2000" dirty="0" smtClean="0"/>
              <a:t> – celé, 	</a:t>
            </a:r>
            <a:r>
              <a:rPr lang="cs-CZ" sz="2000" i="1" dirty="0" smtClean="0"/>
              <a:t>i</a:t>
            </a:r>
            <a:r>
              <a:rPr lang="cs-CZ" sz="2000" dirty="0" smtClean="0"/>
              <a:t> = 1, 2, ... , </a:t>
            </a:r>
            <a:r>
              <a:rPr lang="cs-CZ" sz="2000" i="1" dirty="0" smtClean="0"/>
              <a:t>m</a:t>
            </a:r>
            <a:r>
              <a:rPr lang="cs-CZ" sz="2000" dirty="0" smtClean="0"/>
              <a:t>,  </a:t>
            </a:r>
            <a:r>
              <a:rPr lang="cs-CZ" sz="2000" i="1" dirty="0" smtClean="0"/>
              <a:t>j</a:t>
            </a:r>
            <a:r>
              <a:rPr lang="cs-CZ" sz="2000" dirty="0" smtClean="0"/>
              <a:t> = 1, 2, ... , </a:t>
            </a:r>
            <a:r>
              <a:rPr lang="cs-CZ" sz="2000" i="1" dirty="0" smtClean="0"/>
              <a:t>n</a:t>
            </a:r>
            <a:r>
              <a:rPr lang="cs-CZ" sz="2000" dirty="0" smtClean="0"/>
              <a:t>,</a:t>
            </a:r>
          </a:p>
          <a:p>
            <a:endParaRPr lang="cs-CZ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857224" y="2357430"/>
          <a:ext cx="1739005" cy="857256"/>
        </p:xfrm>
        <a:graphic>
          <a:graphicData uri="http://schemas.openxmlformats.org/presentationml/2006/ole">
            <p:oleObj spid="_x0000_s2050" name="Rovnice" r:id="rId3" imgW="901440" imgH="444240" progId="Equation.3">
              <p:embed/>
            </p:oleObj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857223" y="3786190"/>
          <a:ext cx="2714644" cy="1428760"/>
        </p:xfrm>
        <a:graphic>
          <a:graphicData uri="http://schemas.openxmlformats.org/presentationml/2006/ole">
            <p:oleObj spid="_x0000_s2051" name="Rovnice" r:id="rId4" imgW="1688760" imgH="8888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163</TotalTime>
  <Words>424</Words>
  <Application>Microsoft Office PowerPoint</Application>
  <PresentationFormat>Předvádění na obrazovce (4:3)</PresentationFormat>
  <Paragraphs>535</Paragraphs>
  <Slides>30</Slides>
  <Notes>0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30</vt:i4>
      </vt:variant>
    </vt:vector>
  </HeadingPairs>
  <TitlesOfParts>
    <vt:vector size="33" baseType="lpstr">
      <vt:lpstr>Tok</vt:lpstr>
      <vt:lpstr>Rovnice</vt:lpstr>
      <vt:lpstr>Editor rovnic 3.0</vt:lpstr>
      <vt:lpstr>3. přednáška</vt:lpstr>
      <vt:lpstr>Distribuční úlohy LP</vt:lpstr>
      <vt:lpstr>Dopravní problém</vt:lpstr>
      <vt:lpstr>Matematický model</vt:lpstr>
      <vt:lpstr>Zadání úlohy</vt:lpstr>
      <vt:lpstr>Optimální řešení</vt:lpstr>
      <vt:lpstr>Optimální řešení Lingo</vt:lpstr>
      <vt:lpstr>Kontejnerový dopravní problém</vt:lpstr>
      <vt:lpstr>Matematický model</vt:lpstr>
      <vt:lpstr>Optimální řešení</vt:lpstr>
      <vt:lpstr>Alokační problém</vt:lpstr>
      <vt:lpstr>Matematický model</vt:lpstr>
      <vt:lpstr>Příklad</vt:lpstr>
      <vt:lpstr>Přiřazovací problém</vt:lpstr>
      <vt:lpstr>Matematický model</vt:lpstr>
      <vt:lpstr>Úloha o pokrytí</vt:lpstr>
      <vt:lpstr>Matematický model</vt:lpstr>
      <vt:lpstr>Příklad</vt:lpstr>
      <vt:lpstr>Výstup ze systému lingo</vt:lpstr>
      <vt:lpstr>Okružní dopravní problém</vt:lpstr>
      <vt:lpstr>Matematický model</vt:lpstr>
      <vt:lpstr>Příklad</vt:lpstr>
      <vt:lpstr>Maximální tok sítí</vt:lpstr>
      <vt:lpstr>Matematický model</vt:lpstr>
      <vt:lpstr>Příklad</vt:lpstr>
      <vt:lpstr>Optimální řešení</vt:lpstr>
      <vt:lpstr>Optimální řešení Lingo</vt:lpstr>
      <vt:lpstr>Úloha čínského listonoše</vt:lpstr>
      <vt:lpstr>Matematický model</vt:lpstr>
      <vt:lpstr>Optimální řešení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Programy pro matematické modelování 1. přednáška</dc:title>
  <dc:creator>Bára</dc:creator>
  <cp:lastModifiedBy>NOBODY</cp:lastModifiedBy>
  <cp:revision>81</cp:revision>
  <dcterms:created xsi:type="dcterms:W3CDTF">2008-10-09T08:53:52Z</dcterms:created>
  <dcterms:modified xsi:type="dcterms:W3CDTF">2009-03-04T14:56:32Z</dcterms:modified>
</cp:coreProperties>
</file>