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2" r:id="rId11"/>
    <p:sldId id="271" r:id="rId12"/>
    <p:sldId id="273" r:id="rId13"/>
    <p:sldId id="274" r:id="rId14"/>
    <p:sldId id="275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08D5-3141-4BD6-BC4C-0E8EA5B713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1EE-F192-4A2F-A6F8-C75A9253EB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FF03-C435-40D4-8144-3E2D104BB66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E75FB-67C3-43DB-AA7F-4708256073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04E0-A2CA-49D0-8BF2-9C1687BCEA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B74A-E456-42F5-9252-A222BA55B8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45562-42F4-467A-8D5D-A0D56196C1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B683-3B15-469C-A67F-B838F92672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BA30-C3C6-48D4-9572-D5164219D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F20B-4535-4118-8D45-B7D407D7E7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07A477-8A4F-4675-85C7-CD2FA2FC787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BA3F2A-FC5D-4D20-980F-D8A80415C057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089025"/>
          </a:xfrm>
          <a:noFill/>
        </p:spPr>
        <p:txBody>
          <a:bodyPr/>
          <a:lstStyle/>
          <a:p>
            <a:pPr algn="l"/>
            <a:r>
              <a:rPr lang="cs-CZ" dirty="0" smtClean="0"/>
              <a:t>2. přednáška</a:t>
            </a:r>
            <a:endParaRPr 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852738"/>
            <a:ext cx="7775575" cy="316865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cs-CZ" dirty="0" smtClean="0"/>
              <a:t>Formát </a:t>
            </a:r>
            <a:r>
              <a:rPr lang="cs-CZ" dirty="0"/>
              <a:t>MPS,</a:t>
            </a:r>
          </a:p>
          <a:p>
            <a:pPr algn="l">
              <a:lnSpc>
                <a:spcPct val="90000"/>
              </a:lnSpc>
            </a:pPr>
            <a:r>
              <a:rPr lang="cs-CZ" dirty="0"/>
              <a:t>Systém XA</a:t>
            </a:r>
            <a:r>
              <a:rPr lang="cs-CZ" dirty="0" smtClean="0"/>
              <a:t>,</a:t>
            </a:r>
          </a:p>
          <a:p>
            <a:pPr lvl="1" algn="l">
              <a:lnSpc>
                <a:spcPct val="90000"/>
              </a:lnSpc>
            </a:pPr>
            <a:r>
              <a:rPr lang="cs-CZ" smtClean="0"/>
              <a:t>rovnicový</a:t>
            </a:r>
            <a:r>
              <a:rPr lang="cs-CZ" dirty="0" smtClean="0"/>
              <a:t> způsob,	</a:t>
            </a:r>
          </a:p>
          <a:p>
            <a:pPr lvl="1" algn="l">
              <a:lnSpc>
                <a:spcPct val="90000"/>
              </a:lnSpc>
            </a:pPr>
            <a:r>
              <a:rPr lang="cs-CZ" dirty="0" smtClean="0"/>
              <a:t>spolupráce </a:t>
            </a:r>
            <a:r>
              <a:rPr lang="cs-CZ" dirty="0"/>
              <a:t>s tabulkovými </a:t>
            </a:r>
            <a:r>
              <a:rPr lang="cs-CZ" dirty="0" smtClean="0"/>
              <a:t>kalkulátory,</a:t>
            </a:r>
          </a:p>
          <a:p>
            <a:pPr lvl="1" algn="l">
              <a:lnSpc>
                <a:spcPct val="90000"/>
              </a:lnSpc>
            </a:pPr>
            <a:r>
              <a:rPr lang="cs-CZ" dirty="0" smtClean="0"/>
              <a:t>řídící </a:t>
            </a:r>
            <a:r>
              <a:rPr lang="cs-CZ" dirty="0"/>
              <a:t>příkazy.</a:t>
            </a: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endParaRPr lang="cs-CZ" dirty="0"/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71472" y="449262"/>
            <a:ext cx="7920037" cy="640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NAME         VYROBA                                                           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ROWS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N ZISK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L SUROVINA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G ODBYT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COLUMNS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INTEGER1  'MARKER'                 'INTORG'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X1        SUROVINA     1.0000000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X1        ODBYT        1.0000000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X1        ZISK        15.0000000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X2        SUROVINA     2.0000000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X2        ZISK        24.0000000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X2        ODBYT        1.0000000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INTEGER2  'MARKER'                 'INTEND'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X3        SUROVINA     5.0000000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X3        ZISK        36.0000000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RHS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RHS1      SUROVINA   185.0000000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   RHS1      ODBYT       50.0000000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BOUNDS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UP BND1	    X1          20.0000000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 LO BND1	    X3          10.0000000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ENDATA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85728"/>
            <a:ext cx="8229600" cy="1143000"/>
          </a:xfrm>
          <a:noFill/>
        </p:spPr>
        <p:txBody>
          <a:bodyPr>
            <a:normAutofit fontScale="90000"/>
          </a:bodyPr>
          <a:lstStyle/>
          <a:p>
            <a:r>
              <a:rPr lang="cs-CZ" sz="4800" dirty="0"/>
              <a:t>Systém XA</a:t>
            </a:r>
            <a:br>
              <a:rPr lang="cs-CZ" sz="4800" dirty="0"/>
            </a:br>
            <a:r>
              <a:rPr lang="cs-CZ" sz="2800" dirty="0" err="1"/>
              <a:t>rovnicový</a:t>
            </a:r>
            <a:r>
              <a:rPr lang="cs-CZ" sz="2800" dirty="0"/>
              <a:t> způsob vstupu dat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42910" y="3143248"/>
            <a:ext cx="7129462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000" b="1" dirty="0">
                <a:solidFill>
                  <a:srgbClr val="000000"/>
                </a:solidFill>
              </a:rPr>
              <a:t>..TITLE</a:t>
            </a:r>
          </a:p>
          <a:p>
            <a:r>
              <a:rPr lang="cs-CZ" sz="2000" b="1" dirty="0" err="1">
                <a:solidFill>
                  <a:srgbClr val="000000"/>
                </a:solidFill>
              </a:rPr>
              <a:t>Uloha</a:t>
            </a:r>
            <a:r>
              <a:rPr lang="cs-CZ" sz="2000" b="1" dirty="0">
                <a:solidFill>
                  <a:srgbClr val="000000"/>
                </a:solidFill>
              </a:rPr>
              <a:t> </a:t>
            </a:r>
            <a:r>
              <a:rPr lang="cs-CZ" sz="2000" b="1" dirty="0" err="1">
                <a:solidFill>
                  <a:srgbClr val="000000"/>
                </a:solidFill>
              </a:rPr>
              <a:t>vyrobniho</a:t>
            </a:r>
            <a:r>
              <a:rPr lang="cs-CZ" sz="2000" b="1" dirty="0">
                <a:solidFill>
                  <a:srgbClr val="000000"/>
                </a:solidFill>
              </a:rPr>
              <a:t> </a:t>
            </a:r>
            <a:r>
              <a:rPr lang="cs-CZ" sz="2000" b="1" dirty="0" err="1">
                <a:solidFill>
                  <a:srgbClr val="000000"/>
                </a:solidFill>
              </a:rPr>
              <a:t>planovani</a:t>
            </a:r>
            <a:endParaRPr lang="cs-CZ" sz="2000" b="1" dirty="0">
              <a:solidFill>
                <a:srgbClr val="000000"/>
              </a:solidFill>
            </a:endParaRPr>
          </a:p>
          <a:p>
            <a:r>
              <a:rPr lang="cs-CZ" sz="2000" b="1" dirty="0">
                <a:solidFill>
                  <a:srgbClr val="000000"/>
                </a:solidFill>
              </a:rPr>
              <a:t>..OBJECTIVE MAXIMIZE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15[X1] + 24[X2] + 36X3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..BOUNDS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X1 </a:t>
            </a:r>
            <a:r>
              <a:rPr lang="en-GB" sz="2000" b="1" dirty="0">
                <a:solidFill>
                  <a:srgbClr val="000000"/>
                </a:solidFill>
              </a:rPr>
              <a:t>&lt;= 20</a:t>
            </a:r>
            <a:endParaRPr lang="cs-CZ" sz="2000" b="1" dirty="0">
              <a:solidFill>
                <a:srgbClr val="000000"/>
              </a:solidFill>
            </a:endParaRPr>
          </a:p>
          <a:p>
            <a:r>
              <a:rPr lang="cs-CZ" sz="2000" b="1" dirty="0">
                <a:solidFill>
                  <a:srgbClr val="000000"/>
                </a:solidFill>
              </a:rPr>
              <a:t>X3 &gt;= 10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..CONSTRAINT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SUROVINA: X1 + 2X2 + 5X3 &lt;= 185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ODBYT: X1 + X2 &gt;= 50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00034" y="1357298"/>
            <a:ext cx="57610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400" b="1" dirty="0">
                <a:solidFill>
                  <a:srgbClr val="000000"/>
                </a:solidFill>
              </a:rPr>
              <a:t>..TITLE</a:t>
            </a:r>
          </a:p>
          <a:p>
            <a:r>
              <a:rPr lang="cs-CZ" sz="2400" b="1" dirty="0">
                <a:solidFill>
                  <a:srgbClr val="000000"/>
                </a:solidFill>
              </a:rPr>
              <a:t>..OBJECTIVE MAXIMIZE(MINIMIZE)</a:t>
            </a:r>
          </a:p>
          <a:p>
            <a:r>
              <a:rPr lang="cs-CZ" sz="2400" b="1" dirty="0">
                <a:solidFill>
                  <a:srgbClr val="000000"/>
                </a:solidFill>
              </a:rPr>
              <a:t>..BOUNDS</a:t>
            </a:r>
          </a:p>
          <a:p>
            <a:r>
              <a:rPr lang="cs-CZ" sz="2400" b="1" dirty="0">
                <a:solidFill>
                  <a:srgbClr val="000000"/>
                </a:solidFill>
              </a:rPr>
              <a:t>..CONSTRAINT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Systém XA</a:t>
            </a:r>
            <a:br>
              <a:rPr lang="cs-CZ" sz="4800"/>
            </a:br>
            <a:r>
              <a:rPr lang="cs-CZ" sz="2800"/>
              <a:t>MS Excel</a:t>
            </a:r>
          </a:p>
        </p:txBody>
      </p:sp>
      <p:sp>
        <p:nvSpPr>
          <p:cNvPr id="68" name="Zástupný symbol pro obsah 6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6897" name="Group 273"/>
          <p:cNvGraphicFramePr>
            <a:graphicFrameLocks noGrp="1"/>
          </p:cNvGraphicFramePr>
          <p:nvPr/>
        </p:nvGraphicFramePr>
        <p:xfrm>
          <a:off x="500034" y="1928802"/>
          <a:ext cx="7848600" cy="4693920"/>
        </p:xfrm>
        <a:graphic>
          <a:graphicData uri="http://schemas.openxmlformats.org/drawingml/2006/table">
            <a:tbl>
              <a:tblPr/>
              <a:tblGrid>
                <a:gridCol w="2271712"/>
                <a:gridCol w="3408363"/>
                <a:gridCol w="21685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Název oblasti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Popis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Komentář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LPCMD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Buňka obsahující řádkové příkazy pro výpočet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 ale doporučené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XATITLE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Název úlohy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XAVARIABLE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Názvy proměnných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XACOST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Cenové koeficienty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XALOWER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Dolní meze proměnných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XAUPPER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Horní meze proměnných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XACONSTRAINT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Matice koeficientů (včetně pravé strany, relací a názvů)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XAVA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Hodnoty proměnných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XACA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Hodnoty omezení (levá strana)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XAVR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Redukované ceny proměnných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XACR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Duální (stínové) ceny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XAVS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Status proměnných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XACS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Status omezujících podmínek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nepovinné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Systém XA – </a:t>
            </a:r>
            <a:r>
              <a:rPr lang="cs-CZ" sz="3200"/>
              <a:t>LTS soubor</a:t>
            </a:r>
            <a:r>
              <a:rPr lang="cs-CZ" sz="4800"/>
              <a:t/>
            </a:r>
            <a:br>
              <a:rPr lang="cs-CZ" sz="4800"/>
            </a:br>
            <a:endParaRPr lang="cs-CZ" sz="280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714" name="Rectangle 66"/>
          <p:cNvSpPr>
            <a:spLocks noChangeArrowheads="1"/>
          </p:cNvSpPr>
          <p:nvPr/>
        </p:nvSpPr>
        <p:spPr bwMode="auto">
          <a:xfrm>
            <a:off x="571472" y="1595021"/>
            <a:ext cx="799306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1600" b="1" dirty="0">
                <a:solidFill>
                  <a:srgbClr val="000000"/>
                </a:solidFill>
              </a:rPr>
              <a:t>..TITLE	povinná sekce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XATITLE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..OBJECTIVE MINIMIZE / MAXIMIZE	povinná sekce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XAVARIABLE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XACOST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..BOUNDS			</a:t>
            </a:r>
            <a:r>
              <a:rPr lang="cs-CZ" sz="1600" b="1" dirty="0" smtClean="0">
                <a:solidFill>
                  <a:srgbClr val="000000"/>
                </a:solidFill>
              </a:rPr>
              <a:t>nepovinná </a:t>
            </a:r>
            <a:r>
              <a:rPr lang="cs-CZ" sz="1600" b="1" dirty="0">
                <a:solidFill>
                  <a:srgbClr val="000000"/>
                </a:solidFill>
              </a:rPr>
              <a:t>sekce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XALOWER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XAUPPER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..CONSTRAINTS			</a:t>
            </a:r>
            <a:r>
              <a:rPr lang="cs-CZ" sz="1600" b="1" dirty="0" smtClean="0">
                <a:solidFill>
                  <a:srgbClr val="000000"/>
                </a:solidFill>
              </a:rPr>
              <a:t>povinná </a:t>
            </a:r>
            <a:r>
              <a:rPr lang="cs-CZ" sz="1600" b="1" dirty="0">
                <a:solidFill>
                  <a:srgbClr val="000000"/>
                </a:solidFill>
              </a:rPr>
              <a:t>sekce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XACONSTRAINT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možno opakovat, jak je třeba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: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..ACTIVITY			</a:t>
            </a:r>
            <a:r>
              <a:rPr lang="cs-CZ" sz="1600" b="1" dirty="0" smtClean="0">
                <a:solidFill>
                  <a:srgbClr val="000000"/>
                </a:solidFill>
              </a:rPr>
              <a:t>nepovinná </a:t>
            </a:r>
            <a:r>
              <a:rPr lang="cs-CZ" sz="1600" b="1" dirty="0">
                <a:solidFill>
                  <a:srgbClr val="000000"/>
                </a:solidFill>
              </a:rPr>
              <a:t>sekce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XAVA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XACA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..REDUCEDCOST			nepovinná sekce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XAVR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XACR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..STATUS				nepovinná sekce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XAVS</a:t>
            </a:r>
          </a:p>
          <a:p>
            <a:r>
              <a:rPr lang="cs-CZ" sz="1600" b="1" dirty="0">
                <a:solidFill>
                  <a:srgbClr val="000000"/>
                </a:solidFill>
              </a:rPr>
              <a:t>	soubor.</a:t>
            </a:r>
            <a:r>
              <a:rPr lang="cs-CZ" sz="1600" b="1" dirty="0" err="1">
                <a:solidFill>
                  <a:srgbClr val="000000"/>
                </a:solidFill>
              </a:rPr>
              <a:t>xls</a:t>
            </a:r>
            <a:r>
              <a:rPr lang="cs-CZ" sz="1600" b="1" dirty="0">
                <a:solidFill>
                  <a:srgbClr val="000000"/>
                </a:solidFill>
              </a:rPr>
              <a:t>(název bloku)		stejné jako XACS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433388"/>
            <a:ext cx="9144000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A	B	C	D	E	I	J	K 	L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		Maso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Maslo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Chleb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Bram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Jogurt		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2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Energ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1200	3000	1160	300	450	GE	15000	20000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3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Bilk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18.4	0.6	7.2	1.6	7	GE	80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4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Zelezo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3.1	0.2	0.8	0.6	0.2	GE	15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5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VitA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20	2500	0	40	260	GE	10000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6							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7	Cena	12	11.2	1.5	0.7	3.2		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8	Min	1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	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9	Max	4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4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4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4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4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	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10							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11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Nutricni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problem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					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12	MAXIMIZE NO MUTE YES					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13							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14		1.654	3.282	3.143	4	1	91.635	OPTIMAL	</a:t>
            </a:r>
          </a:p>
          <a:p>
            <a:pPr>
              <a:tabLst>
                <a:tab pos="630238" algn="l"/>
                <a:tab pos="1431925" algn="l"/>
                <a:tab pos="2066925" algn="l"/>
                <a:tab pos="2782888" algn="l"/>
                <a:tab pos="3405188" algn="l"/>
                <a:tab pos="4041775" algn="l"/>
                <a:tab pos="4664075" algn="l"/>
                <a:tab pos="5287963" algn="l"/>
                <a:tab pos="6188075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15					-1.7264	1.475			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50825" y="5084763"/>
            <a:ext cx="2860675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Blok 	Umístění</a:t>
            </a:r>
            <a:endParaRPr lang="cs-CZ" dirty="0">
              <a:solidFill>
                <a:srgbClr val="000000"/>
              </a:solidFill>
            </a:endParaRP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XATITLE	A11..A11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LPCMD	A12..A12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XAVARIABLE	B1..I1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XACOST	B7..I7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3276600" y="5084763"/>
            <a:ext cx="2898775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Blok 	Umístění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XALOWER	B8..I8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XAUPPER	B9..I9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XACONSTRAINT	A2..L5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XAVA	B14..L14 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6254750" y="5084763"/>
            <a:ext cx="288925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901700" algn="l"/>
              </a:tabLst>
            </a:pPr>
            <a:r>
              <a:rPr lang="cs-CZ" b="1" dirty="0">
                <a:solidFill>
                  <a:srgbClr val="000000"/>
                </a:solidFill>
              </a:rPr>
              <a:t>XACA	M2..M5</a:t>
            </a:r>
          </a:p>
          <a:p>
            <a:pPr>
              <a:tabLst>
                <a:tab pos="901700" algn="l"/>
              </a:tabLst>
            </a:pPr>
            <a:r>
              <a:rPr lang="cs-CZ" b="1" dirty="0">
                <a:solidFill>
                  <a:srgbClr val="000000"/>
                </a:solidFill>
              </a:rPr>
              <a:t>XAVR	B15..I15</a:t>
            </a:r>
          </a:p>
          <a:p>
            <a:pPr>
              <a:tabLst>
                <a:tab pos="901700" algn="l"/>
              </a:tabLst>
            </a:pPr>
            <a:r>
              <a:rPr lang="cs-CZ" b="1" dirty="0">
                <a:solidFill>
                  <a:srgbClr val="000000"/>
                </a:solidFill>
              </a:rPr>
              <a:t>XACR	N2..N5 </a:t>
            </a:r>
          </a:p>
          <a:p>
            <a:pPr>
              <a:tabLst>
                <a:tab pos="901700" algn="l"/>
              </a:tabLst>
            </a:pPr>
            <a:r>
              <a:rPr lang="cs-CZ" b="1" dirty="0">
                <a:solidFill>
                  <a:srgbClr val="000000"/>
                </a:solidFill>
              </a:rPr>
              <a:t>XAVS	nebyl definován</a:t>
            </a:r>
          </a:p>
          <a:p>
            <a:pPr>
              <a:tabLst>
                <a:tab pos="901700" algn="l"/>
              </a:tabLst>
            </a:pPr>
            <a:r>
              <a:rPr lang="cs-CZ" b="1" dirty="0">
                <a:solidFill>
                  <a:srgbClr val="000000"/>
                </a:solidFill>
              </a:rPr>
              <a:t>XACS	nebyl definován </a:t>
            </a:r>
          </a:p>
        </p:txBody>
      </p:sp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171450"/>
            <a:ext cx="8494633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</a:rPr>
              <a:t>A	B	C	D	E	F	G	H	</a:t>
            </a:r>
            <a:endParaRPr lang="cs-CZ" sz="14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Nutricni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problem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MAXIMIZE NO MUTE YES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3	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Energ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Bilk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Fe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VitA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Cena	Min	Max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4	Maso	1200	18.4	3.1	20	12	1	4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5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Maslo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3000	0.6	0.2	2500	11.2	1	4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6	Chleb	1160	7.2	0.8	0	1.5	1	4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7	Brambor	300	1.6	0.6	40	0.7	1	4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8	Jablka	240	0	0.5	60	1.8	1	4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9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Syr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1260	31.2	0.6	1100	10.6	1	4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10	Kure	650	20.2	1.5	0	6.5	1	4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11	Jogurt	450	7	0.2	260	3.2	1	4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12		GE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GE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GE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GE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13		15000	80	15	10000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14		20000	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15		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16	CA	20000	119.844   15	10000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17	CR	-0.002		4.542	0.006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18		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19		VA	VR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20	Maso	1.654	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21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Maslo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3.283	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22	Chleb	3.143	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23	Brambor	4	-1.726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24	Jablka	4	-0.409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25	</a:t>
            </a:r>
            <a:r>
              <a:rPr lang="cs-CZ" sz="1400" b="1" dirty="0" err="1">
                <a:solidFill>
                  <a:srgbClr val="000000"/>
                </a:solidFill>
                <a:latin typeface="Courier New" pitchFamily="49" charset="0"/>
              </a:rPr>
              <a:t>Syr</a:t>
            </a: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	1	3.236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26	Kure	1	0.882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27	Jogurt	1	1.475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28		91.635		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29		OPTIMAL SOLUTION				</a:t>
            </a:r>
          </a:p>
          <a:p>
            <a:pPr>
              <a:tabLst>
                <a:tab pos="708025" algn="l"/>
                <a:tab pos="1789113" algn="l"/>
                <a:tab pos="2690813" algn="l"/>
                <a:tab pos="3405188" algn="l"/>
                <a:tab pos="4214813" algn="l"/>
                <a:tab pos="5022850" algn="l"/>
                <a:tab pos="5738813" algn="l"/>
              </a:tabLst>
            </a:pPr>
            <a:r>
              <a:rPr lang="cs-CZ" sz="1400" b="1" dirty="0">
                <a:solidFill>
                  <a:srgbClr val="000000"/>
                </a:solidFill>
                <a:latin typeface="Courier New" pitchFamily="49" charset="0"/>
              </a:rPr>
              <a:t>30		NORMAL COMPLETION	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85728"/>
            <a:ext cx="8229600" cy="1143000"/>
          </a:xfrm>
          <a:noFill/>
        </p:spPr>
        <p:txBody>
          <a:bodyPr/>
          <a:lstStyle/>
          <a:p>
            <a:r>
              <a:rPr lang="cs-CZ" sz="4800" dirty="0"/>
              <a:t>Systém XA – </a:t>
            </a:r>
            <a:r>
              <a:rPr lang="cs-CZ" sz="3200" dirty="0"/>
              <a:t>Styl III (Excel)</a:t>
            </a:r>
            <a:endParaRPr lang="cs-CZ" sz="28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00034" y="1571612"/>
            <a:ext cx="703269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2400" b="1" u="sng" dirty="0">
                <a:solidFill>
                  <a:srgbClr val="000000"/>
                </a:solidFill>
              </a:rPr>
              <a:t>Pouze v součinnosti s LTS souborem</a:t>
            </a:r>
          </a:p>
          <a:p>
            <a:endParaRPr lang="cs-CZ" b="1" u="sng" dirty="0">
              <a:solidFill>
                <a:srgbClr val="000000"/>
              </a:solidFill>
            </a:endParaRPr>
          </a:p>
          <a:p>
            <a:r>
              <a:rPr lang="cs-CZ" b="1" dirty="0">
                <a:solidFill>
                  <a:srgbClr val="000000"/>
                </a:solidFill>
              </a:rPr>
              <a:t>..TITLE				povinná sekce</a:t>
            </a:r>
          </a:p>
          <a:p>
            <a:r>
              <a:rPr lang="cs-CZ" b="1" dirty="0">
                <a:solidFill>
                  <a:srgbClr val="000000"/>
                </a:solidFill>
              </a:rPr>
              <a:t>	soubor.</a:t>
            </a:r>
            <a:r>
              <a:rPr lang="cs-CZ" b="1" dirty="0" err="1">
                <a:solidFill>
                  <a:srgbClr val="000000"/>
                </a:solidFill>
              </a:rPr>
              <a:t>xls</a:t>
            </a:r>
            <a:r>
              <a:rPr lang="cs-CZ" b="1" dirty="0">
                <a:solidFill>
                  <a:srgbClr val="000000"/>
                </a:solidFill>
              </a:rPr>
              <a:t>(název bloku)	stejné jako XATITLE</a:t>
            </a:r>
          </a:p>
          <a:p>
            <a:r>
              <a:rPr lang="cs-CZ" b="1" dirty="0">
                <a:solidFill>
                  <a:srgbClr val="000000"/>
                </a:solidFill>
              </a:rPr>
              <a:t>..TABLE MINIMIZE / MAXIMIZE	povinná sekce</a:t>
            </a:r>
          </a:p>
          <a:p>
            <a:r>
              <a:rPr lang="cs-CZ" b="1" dirty="0">
                <a:solidFill>
                  <a:srgbClr val="000000"/>
                </a:solidFill>
              </a:rPr>
              <a:t>	soubor.</a:t>
            </a:r>
            <a:r>
              <a:rPr lang="cs-CZ" b="1" dirty="0" err="1">
                <a:solidFill>
                  <a:srgbClr val="000000"/>
                </a:solidFill>
              </a:rPr>
              <a:t>xls</a:t>
            </a:r>
            <a:r>
              <a:rPr lang="cs-CZ" b="1" dirty="0">
                <a:solidFill>
                  <a:srgbClr val="000000"/>
                </a:solidFill>
              </a:rPr>
              <a:t>(název bloku)	</a:t>
            </a:r>
          </a:p>
          <a:p>
            <a:r>
              <a:rPr lang="cs-CZ" b="1" dirty="0">
                <a:solidFill>
                  <a:srgbClr val="000000"/>
                </a:solidFill>
              </a:rPr>
              <a:t>	soubor.</a:t>
            </a:r>
            <a:r>
              <a:rPr lang="cs-CZ" b="1" dirty="0" err="1">
                <a:solidFill>
                  <a:srgbClr val="000000"/>
                </a:solidFill>
              </a:rPr>
              <a:t>xls</a:t>
            </a:r>
            <a:r>
              <a:rPr lang="cs-CZ" b="1" dirty="0">
                <a:solidFill>
                  <a:srgbClr val="000000"/>
                </a:solidFill>
              </a:rPr>
              <a:t>(název bloku)	možno opakovat, jak je třeba</a:t>
            </a:r>
          </a:p>
          <a:p>
            <a:r>
              <a:rPr lang="cs-CZ" b="1" dirty="0">
                <a:solidFill>
                  <a:srgbClr val="000000"/>
                </a:solidFill>
              </a:rPr>
              <a:t>	:	</a:t>
            </a:r>
          </a:p>
          <a:p>
            <a:r>
              <a:rPr lang="cs-CZ" b="1" dirty="0">
                <a:solidFill>
                  <a:srgbClr val="000000"/>
                </a:solidFill>
              </a:rPr>
              <a:t>..ACTIVITY			nepovinná sekce</a:t>
            </a:r>
          </a:p>
          <a:p>
            <a:r>
              <a:rPr lang="cs-CZ" b="1" dirty="0">
                <a:solidFill>
                  <a:srgbClr val="000000"/>
                </a:solidFill>
              </a:rPr>
              <a:t>	soubor.</a:t>
            </a:r>
            <a:r>
              <a:rPr lang="cs-CZ" b="1" dirty="0" err="1">
                <a:solidFill>
                  <a:srgbClr val="000000"/>
                </a:solidFill>
              </a:rPr>
              <a:t>xls</a:t>
            </a:r>
            <a:r>
              <a:rPr lang="cs-CZ" b="1" dirty="0">
                <a:solidFill>
                  <a:srgbClr val="000000"/>
                </a:solidFill>
              </a:rPr>
              <a:t>(název bloku)	stejné jako XAVA</a:t>
            </a:r>
          </a:p>
          <a:p>
            <a:r>
              <a:rPr lang="cs-CZ" b="1" dirty="0">
                <a:solidFill>
                  <a:srgbClr val="000000"/>
                </a:solidFill>
              </a:rPr>
              <a:t>	soubor.</a:t>
            </a:r>
            <a:r>
              <a:rPr lang="cs-CZ" b="1" dirty="0" err="1">
                <a:solidFill>
                  <a:srgbClr val="000000"/>
                </a:solidFill>
              </a:rPr>
              <a:t>xls</a:t>
            </a:r>
            <a:r>
              <a:rPr lang="cs-CZ" b="1" dirty="0">
                <a:solidFill>
                  <a:srgbClr val="000000"/>
                </a:solidFill>
              </a:rPr>
              <a:t>(název bloku)	stejné jako XACA</a:t>
            </a:r>
          </a:p>
          <a:p>
            <a:r>
              <a:rPr lang="cs-CZ" b="1" dirty="0">
                <a:solidFill>
                  <a:srgbClr val="000000"/>
                </a:solidFill>
              </a:rPr>
              <a:t>..REDUCEDCOST		nepovinná sekce</a:t>
            </a:r>
          </a:p>
          <a:p>
            <a:r>
              <a:rPr lang="cs-CZ" b="1" dirty="0">
                <a:solidFill>
                  <a:srgbClr val="000000"/>
                </a:solidFill>
              </a:rPr>
              <a:t>	soubor.</a:t>
            </a:r>
            <a:r>
              <a:rPr lang="cs-CZ" b="1" dirty="0" err="1">
                <a:solidFill>
                  <a:srgbClr val="000000"/>
                </a:solidFill>
              </a:rPr>
              <a:t>xls</a:t>
            </a:r>
            <a:r>
              <a:rPr lang="cs-CZ" b="1" dirty="0">
                <a:solidFill>
                  <a:srgbClr val="000000"/>
                </a:solidFill>
              </a:rPr>
              <a:t>(název bloku)	stejné jako XAVR</a:t>
            </a:r>
          </a:p>
          <a:p>
            <a:r>
              <a:rPr lang="cs-CZ" b="1" dirty="0">
                <a:solidFill>
                  <a:srgbClr val="000000"/>
                </a:solidFill>
              </a:rPr>
              <a:t>	soubor.</a:t>
            </a:r>
            <a:r>
              <a:rPr lang="cs-CZ" b="1" dirty="0" err="1">
                <a:solidFill>
                  <a:srgbClr val="000000"/>
                </a:solidFill>
              </a:rPr>
              <a:t>xls</a:t>
            </a:r>
            <a:r>
              <a:rPr lang="cs-CZ" b="1" dirty="0">
                <a:solidFill>
                  <a:srgbClr val="000000"/>
                </a:solidFill>
              </a:rPr>
              <a:t>(název bloku)	stejné jako XACR</a:t>
            </a:r>
          </a:p>
          <a:p>
            <a:r>
              <a:rPr lang="cs-CZ" b="1" dirty="0">
                <a:solidFill>
                  <a:srgbClr val="000000"/>
                </a:solidFill>
              </a:rPr>
              <a:t>..STATUS			nepovinná sekce</a:t>
            </a:r>
          </a:p>
          <a:p>
            <a:r>
              <a:rPr lang="cs-CZ" b="1" dirty="0">
                <a:solidFill>
                  <a:srgbClr val="000000"/>
                </a:solidFill>
              </a:rPr>
              <a:t>	soubor.</a:t>
            </a:r>
            <a:r>
              <a:rPr lang="cs-CZ" b="1" dirty="0" err="1">
                <a:solidFill>
                  <a:srgbClr val="000000"/>
                </a:solidFill>
              </a:rPr>
              <a:t>xls</a:t>
            </a:r>
            <a:r>
              <a:rPr lang="cs-CZ" b="1" dirty="0">
                <a:solidFill>
                  <a:srgbClr val="000000"/>
                </a:solidFill>
              </a:rPr>
              <a:t>(název bloku)	stejné jako XAVS</a:t>
            </a:r>
          </a:p>
          <a:p>
            <a:r>
              <a:rPr lang="cs-CZ" b="1" dirty="0">
                <a:solidFill>
                  <a:srgbClr val="000000"/>
                </a:solidFill>
              </a:rPr>
              <a:t>	soubor.</a:t>
            </a:r>
            <a:r>
              <a:rPr lang="cs-CZ" b="1" dirty="0" err="1">
                <a:solidFill>
                  <a:srgbClr val="000000"/>
                </a:solidFill>
              </a:rPr>
              <a:t>xls</a:t>
            </a:r>
            <a:r>
              <a:rPr lang="cs-CZ" b="1" dirty="0">
                <a:solidFill>
                  <a:srgbClr val="000000"/>
                </a:solidFill>
              </a:rPr>
              <a:t>(název bloku)	stejné jako XACS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cs-CZ" sz="4800"/>
              <a:t>Systém XA – </a:t>
            </a:r>
            <a:r>
              <a:rPr lang="cs-CZ" sz="3200"/>
              <a:t>Styl III (Excel)</a:t>
            </a:r>
            <a:endParaRPr lang="cs-CZ" sz="280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468313" y="1924050"/>
            <a:ext cx="8207375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b="1" dirty="0" err="1">
                <a:solidFill>
                  <a:srgbClr val="000000"/>
                </a:solidFill>
                <a:latin typeface="Courier New" pitchFamily="49" charset="0"/>
              </a:rPr>
              <a:t>cw</a:t>
            </a:r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	V1	V2    …	</a:t>
            </a:r>
            <a:r>
              <a:rPr lang="cs-CZ" b="1" dirty="0" err="1">
                <a:solidFill>
                  <a:srgbClr val="000000"/>
                </a:solidFill>
                <a:latin typeface="Courier New" pitchFamily="49" charset="0"/>
              </a:rPr>
              <a:t>Vn</a:t>
            </a:r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	MIN	    MAX	 FIX		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C1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C2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: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MIN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MAX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FIX</a:t>
            </a:r>
          </a:p>
          <a:p>
            <a:r>
              <a:rPr lang="cs-CZ" b="1" dirty="0">
                <a:solidFill>
                  <a:srgbClr val="000000"/>
                </a:solidFill>
                <a:latin typeface="Courier New" pitchFamily="49" charset="0"/>
              </a:rPr>
              <a:t>COST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843213" y="2997200"/>
            <a:ext cx="4392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 dirty="0">
                <a:solidFill>
                  <a:srgbClr val="000000"/>
                </a:solidFill>
              </a:rPr>
              <a:t>Matice koeficientů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14290"/>
            <a:ext cx="8229600" cy="1143000"/>
          </a:xfrm>
          <a:noFill/>
        </p:spPr>
        <p:txBody>
          <a:bodyPr/>
          <a:lstStyle/>
          <a:p>
            <a:r>
              <a:rPr lang="cs-CZ" sz="4800" dirty="0"/>
              <a:t>Systém XA – </a:t>
            </a:r>
            <a:r>
              <a:rPr lang="cs-CZ" sz="3200" dirty="0"/>
              <a:t>Styl III (Excel)</a:t>
            </a:r>
            <a:endParaRPr lang="cs-CZ" sz="2800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402504" y="1428736"/>
            <a:ext cx="757130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A	B	C	D	E	F	G	H	I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Nutricni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problem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						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2								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3	C	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 smtClean="0">
                <a:solidFill>
                  <a:srgbClr val="000000"/>
                </a:solidFill>
                <a:latin typeface="Courier New" pitchFamily="49" charset="0"/>
              </a:rPr>
              <a:t>Ener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 smtClean="0">
                <a:solidFill>
                  <a:srgbClr val="000000"/>
                </a:solidFill>
                <a:latin typeface="Courier New" pitchFamily="49" charset="0"/>
              </a:rPr>
              <a:t>Bilk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Zel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VitA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COST	MIN	MAX	VA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4	Maso	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	1200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18.4	3.1	20	12	1	4	1.654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5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Maslo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3000	0.6	0.2	2500	11.2	1	4	3.282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6	Chleb	1160	7.2	0.8	0	1.5	1	4	3.143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7	Brambor	300	1.6	0.6	40	0.7	1	4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4</a:t>
            </a:r>
            <a:endParaRPr lang="cs-CZ" sz="16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8	Jablka	240	0	0.5	60	1.8	1	4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4</a:t>
            </a:r>
            <a:endParaRPr lang="cs-CZ" sz="16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9	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Syr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	1260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31.2	0.6	1100	10.6	1	4	1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10	Kure	650	20.2	1.5	0	6.5	1	4	1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11	Jogurt	450	7	0.2	260	3.2	1	4	1</a:t>
            </a: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12	MIN	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15000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80	15	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10000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	91.635</a:t>
            </a:r>
            <a:endParaRPr lang="cs-CZ" sz="16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tabLst>
                <a:tab pos="630238" algn="l"/>
                <a:tab pos="1169988" algn="l"/>
                <a:tab pos="1792288" algn="l"/>
                <a:tab pos="2370138" algn="l"/>
                <a:tab pos="2949575" algn="l"/>
                <a:tab pos="3527425" algn="l"/>
                <a:tab pos="4105275" algn="l"/>
                <a:tab pos="4684713" algn="l"/>
              </a:tabLst>
            </a:pP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13	MAX	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cs-CZ" sz="1600" b="1" dirty="0" smtClean="0">
                <a:solidFill>
                  <a:srgbClr val="000000"/>
                </a:solidFill>
                <a:latin typeface="Courier New" pitchFamily="49" charset="0"/>
              </a:rPr>
              <a:t>20000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							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468313" y="4941888"/>
            <a:ext cx="2978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Blok 		Umístění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NAZEV		A1..A1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TABULKA	A3..H13</a:t>
            </a:r>
          </a:p>
          <a:p>
            <a:pPr>
              <a:tabLst>
                <a:tab pos="1711325" algn="l"/>
              </a:tabLst>
            </a:pPr>
            <a:r>
              <a:rPr lang="cs-CZ" b="1" dirty="0">
                <a:solidFill>
                  <a:srgbClr val="000000"/>
                </a:solidFill>
              </a:rPr>
              <a:t>HODNOTY	I4..I12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4500563" y="4941888"/>
            <a:ext cx="29781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b="1" dirty="0">
                <a:solidFill>
                  <a:srgbClr val="000000"/>
                </a:solidFill>
              </a:rPr>
              <a:t>..TITLE</a:t>
            </a:r>
          </a:p>
          <a:p>
            <a:r>
              <a:rPr lang="cs-CZ" b="1" dirty="0">
                <a:solidFill>
                  <a:srgbClr val="000000"/>
                </a:solidFill>
              </a:rPr>
              <a:t>	</a:t>
            </a:r>
            <a:r>
              <a:rPr lang="cs-CZ" b="1" dirty="0" err="1">
                <a:solidFill>
                  <a:srgbClr val="000000"/>
                </a:solidFill>
              </a:rPr>
              <a:t>nutr.xls</a:t>
            </a:r>
            <a:r>
              <a:rPr lang="cs-CZ" b="1" dirty="0">
                <a:solidFill>
                  <a:srgbClr val="000000"/>
                </a:solidFill>
              </a:rPr>
              <a:t>(</a:t>
            </a:r>
            <a:r>
              <a:rPr lang="cs-CZ" b="1" dirty="0" err="1">
                <a:solidFill>
                  <a:srgbClr val="000000"/>
                </a:solidFill>
              </a:rPr>
              <a:t>nazev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  <a:p>
            <a:r>
              <a:rPr lang="cs-CZ" b="1" dirty="0">
                <a:solidFill>
                  <a:srgbClr val="000000"/>
                </a:solidFill>
              </a:rPr>
              <a:t>..TABLE MINIMIZE</a:t>
            </a:r>
          </a:p>
          <a:p>
            <a:r>
              <a:rPr lang="cs-CZ" b="1" dirty="0">
                <a:solidFill>
                  <a:srgbClr val="000000"/>
                </a:solidFill>
              </a:rPr>
              <a:t>	</a:t>
            </a:r>
            <a:r>
              <a:rPr lang="cs-CZ" b="1" dirty="0" err="1">
                <a:solidFill>
                  <a:srgbClr val="000000"/>
                </a:solidFill>
              </a:rPr>
              <a:t>nutr.xls</a:t>
            </a:r>
            <a:r>
              <a:rPr lang="cs-CZ" b="1" dirty="0">
                <a:solidFill>
                  <a:srgbClr val="000000"/>
                </a:solidFill>
              </a:rPr>
              <a:t>(tabulka)</a:t>
            </a:r>
          </a:p>
          <a:p>
            <a:r>
              <a:rPr lang="cs-CZ" b="1" dirty="0">
                <a:solidFill>
                  <a:srgbClr val="000000"/>
                </a:solidFill>
              </a:rPr>
              <a:t>..ACTIVITY</a:t>
            </a:r>
          </a:p>
          <a:p>
            <a:r>
              <a:rPr lang="cs-CZ" b="1" dirty="0">
                <a:solidFill>
                  <a:srgbClr val="000000"/>
                </a:solidFill>
              </a:rPr>
              <a:t>	</a:t>
            </a:r>
            <a:r>
              <a:rPr lang="cs-CZ" b="1" dirty="0" err="1">
                <a:solidFill>
                  <a:srgbClr val="000000"/>
                </a:solidFill>
              </a:rPr>
              <a:t>nutr.xls</a:t>
            </a:r>
            <a:r>
              <a:rPr lang="cs-CZ" b="1" dirty="0">
                <a:solidFill>
                  <a:srgbClr val="000000"/>
                </a:solidFill>
              </a:rPr>
              <a:t>(hodnoty)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cs-CZ" sz="4800"/>
              <a:t>Systém XA – </a:t>
            </a:r>
            <a:r>
              <a:rPr lang="cs-CZ" sz="3200"/>
              <a:t>řízení výpočtu</a:t>
            </a:r>
            <a:endParaRPr lang="cs-CZ" sz="280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827088" y="2349500"/>
            <a:ext cx="770572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3200" b="1" dirty="0">
                <a:solidFill>
                  <a:srgbClr val="000000"/>
                </a:solidFill>
              </a:rPr>
              <a:t>XA  název souboru  řádkové příkazy</a:t>
            </a:r>
            <a:r>
              <a:rPr lang="cs-CZ" sz="3200" dirty="0">
                <a:solidFill>
                  <a:srgbClr val="000000"/>
                </a:solidFill>
              </a:rPr>
              <a:t> </a:t>
            </a:r>
          </a:p>
          <a:p>
            <a:endParaRPr lang="cs-CZ" sz="3200" dirty="0">
              <a:solidFill>
                <a:srgbClr val="000000"/>
              </a:solidFill>
            </a:endParaRPr>
          </a:p>
          <a:p>
            <a:pPr>
              <a:buFontTx/>
              <a:buChar char="•"/>
            </a:pPr>
            <a:r>
              <a:rPr lang="cs-CZ" sz="2000" dirty="0">
                <a:solidFill>
                  <a:srgbClr val="000000"/>
                </a:solidFill>
              </a:rPr>
              <a:t> LP (pro </a:t>
            </a:r>
            <a:r>
              <a:rPr lang="cs-CZ" sz="2000" dirty="0" err="1">
                <a:solidFill>
                  <a:srgbClr val="000000"/>
                </a:solidFill>
              </a:rPr>
              <a:t>rovnicový</a:t>
            </a:r>
            <a:r>
              <a:rPr lang="cs-CZ" sz="2000" dirty="0">
                <a:solidFill>
                  <a:srgbClr val="000000"/>
                </a:solidFill>
              </a:rPr>
              <a:t> způsob),</a:t>
            </a:r>
          </a:p>
          <a:p>
            <a:pPr>
              <a:buFontTx/>
              <a:buChar char="•"/>
            </a:pPr>
            <a:r>
              <a:rPr lang="cs-CZ" sz="2000" dirty="0">
                <a:solidFill>
                  <a:srgbClr val="000000"/>
                </a:solidFill>
              </a:rPr>
              <a:t> XLS, WK1 (pro tabulkové kalkulátory, pozor MS Excel verze 4.0, neumí spolupracovat s novějšími)</a:t>
            </a:r>
          </a:p>
          <a:p>
            <a:pPr>
              <a:buFontTx/>
              <a:buChar char="•"/>
            </a:pPr>
            <a:r>
              <a:rPr lang="cs-CZ" sz="2000" dirty="0">
                <a:solidFill>
                  <a:srgbClr val="000000"/>
                </a:solidFill>
              </a:rPr>
              <a:t> CLP (</a:t>
            </a:r>
            <a:r>
              <a:rPr lang="cs-CZ" sz="2000" dirty="0" err="1">
                <a:solidFill>
                  <a:srgbClr val="000000"/>
                </a:solidFill>
              </a:rPr>
              <a:t>Command</a:t>
            </a:r>
            <a:r>
              <a:rPr lang="cs-CZ" sz="2000" dirty="0">
                <a:solidFill>
                  <a:srgbClr val="000000"/>
                </a:solidFill>
              </a:rPr>
              <a:t> Line </a:t>
            </a:r>
            <a:r>
              <a:rPr lang="cs-CZ" sz="2000" dirty="0" err="1">
                <a:solidFill>
                  <a:srgbClr val="000000"/>
                </a:solidFill>
              </a:rPr>
              <a:t>Parameters</a:t>
            </a:r>
            <a:r>
              <a:rPr lang="cs-CZ" sz="2000" dirty="0">
                <a:solidFill>
                  <a:srgbClr val="000000"/>
                </a:solidFill>
              </a:rPr>
              <a:t> – textový soubor s řádkovými příkazy)</a:t>
            </a:r>
          </a:p>
          <a:p>
            <a:pPr>
              <a:buFontTx/>
              <a:buChar char="•"/>
            </a:pPr>
            <a:r>
              <a:rPr lang="cs-CZ" sz="2000" dirty="0">
                <a:solidFill>
                  <a:srgbClr val="000000"/>
                </a:solidFill>
              </a:rPr>
              <a:t> LTS (Look To Spreadsheet) – textový soubor s definicemi oblastí ve </a:t>
            </a:r>
            <a:r>
              <a:rPr lang="cs-CZ" sz="2000" dirty="0" err="1">
                <a:solidFill>
                  <a:srgbClr val="000000"/>
                </a:solidFill>
              </a:rPr>
              <a:t>spreadsheetu</a:t>
            </a:r>
            <a:endParaRPr lang="cs-CZ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Formát MPS</a:t>
            </a:r>
            <a:br>
              <a:rPr lang="cs-CZ" sz="4800"/>
            </a:br>
            <a:r>
              <a:rPr lang="cs-CZ" sz="2800"/>
              <a:t>Mathematical Programming System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755650" y="2030413"/>
            <a:ext cx="7848600" cy="371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sz="2800" b="1" dirty="0">
                <a:solidFill>
                  <a:srgbClr val="000000"/>
                </a:solidFill>
              </a:rPr>
              <a:t> sekce NAME - titulek,</a:t>
            </a:r>
          </a:p>
          <a:p>
            <a:pPr>
              <a:lnSpc>
                <a:spcPct val="125000"/>
              </a:lnSpc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sz="2800" b="1" dirty="0">
                <a:solidFill>
                  <a:srgbClr val="000000"/>
                </a:solidFill>
              </a:rPr>
              <a:t> sekce ROWS – popis omezení a jejich typů,</a:t>
            </a:r>
          </a:p>
          <a:p>
            <a:pPr>
              <a:lnSpc>
                <a:spcPct val="125000"/>
              </a:lnSpc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sz="2800" b="1" dirty="0">
                <a:solidFill>
                  <a:srgbClr val="000000"/>
                </a:solidFill>
              </a:rPr>
              <a:t> sekce COLUMNS – popis proměnných a </a:t>
            </a:r>
            <a:r>
              <a:rPr lang="cs-CZ" sz="2800" b="1" dirty="0" err="1">
                <a:solidFill>
                  <a:srgbClr val="000000"/>
                </a:solidFill>
              </a:rPr>
              <a:t>stukturních</a:t>
            </a:r>
            <a:r>
              <a:rPr lang="cs-CZ" sz="2800" b="1" dirty="0">
                <a:solidFill>
                  <a:srgbClr val="000000"/>
                </a:solidFill>
              </a:rPr>
              <a:t> koeficientů,</a:t>
            </a:r>
          </a:p>
          <a:p>
            <a:pPr>
              <a:lnSpc>
                <a:spcPct val="125000"/>
              </a:lnSpc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sz="2800" b="1" dirty="0">
                <a:solidFill>
                  <a:srgbClr val="000000"/>
                </a:solidFill>
              </a:rPr>
              <a:t> sekce RHS – vektor pravých stran,</a:t>
            </a:r>
          </a:p>
          <a:p>
            <a:pPr>
              <a:lnSpc>
                <a:spcPct val="125000"/>
              </a:lnSpc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sz="2800" b="1" dirty="0">
                <a:solidFill>
                  <a:srgbClr val="000000"/>
                </a:solidFill>
              </a:rPr>
              <a:t> (sekce RANGES) - rozpětí,</a:t>
            </a:r>
          </a:p>
          <a:p>
            <a:pPr>
              <a:lnSpc>
                <a:spcPct val="125000"/>
              </a:lnSpc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sz="2800" b="1" dirty="0">
                <a:solidFill>
                  <a:srgbClr val="000000"/>
                </a:solidFill>
              </a:rPr>
              <a:t> (sekce BOUNDS) - meze proměnných.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cs-CZ" sz="4800"/>
              <a:t>Systém XA – </a:t>
            </a:r>
            <a:r>
              <a:rPr lang="cs-CZ" sz="3200"/>
              <a:t>řízení výpočtu</a:t>
            </a:r>
            <a:endParaRPr lang="cs-CZ" sz="280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57158" y="1857364"/>
            <a:ext cx="8280400" cy="448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OUTPUT CON:/LPT1:/x:</a:t>
            </a:r>
            <a:r>
              <a:rPr lang="cs-CZ" b="1" dirty="0" err="1">
                <a:solidFill>
                  <a:srgbClr val="000000"/>
                </a:solidFill>
              </a:rPr>
              <a:t>filename.ext</a:t>
            </a:r>
            <a:r>
              <a:rPr lang="cs-CZ" b="1" dirty="0">
                <a:solidFill>
                  <a:srgbClr val="000000"/>
                </a:solidFill>
              </a:rPr>
              <a:t> - umožňuje volit směrování výstupních informací (obrazovka, tiskárna či datový soubor); default nastavení je výstup na obrazovku - např. OUTPUT VYSTUP.DAT,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DECIMALS n - výstupní informace na </a:t>
            </a:r>
            <a:r>
              <a:rPr lang="cs-CZ" b="1" i="1" dirty="0">
                <a:solidFill>
                  <a:srgbClr val="000000"/>
                </a:solidFill>
              </a:rPr>
              <a:t>n</a:t>
            </a:r>
            <a:r>
              <a:rPr lang="cs-CZ" b="1" dirty="0">
                <a:solidFill>
                  <a:srgbClr val="000000"/>
                </a:solidFill>
              </a:rPr>
              <a:t> desetinných míst (default je 5),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WAIT NO/YES - při volbě YES se výstup informací na displeji přeruší po zaplnění obrazovky a pokračuje  teprve po stisknutí klávesy Enter (default je NO),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SET REINVERSION n - určuje počet iteračních kroků, po němž se  provádí </a:t>
            </a:r>
            <a:r>
              <a:rPr lang="cs-CZ" b="1" dirty="0" err="1">
                <a:solidFill>
                  <a:srgbClr val="000000"/>
                </a:solidFill>
              </a:rPr>
              <a:t>reinverze</a:t>
            </a:r>
            <a:r>
              <a:rPr lang="cs-CZ" b="1" dirty="0">
                <a:solidFill>
                  <a:srgbClr val="000000"/>
                </a:solidFill>
              </a:rPr>
              <a:t> matice báze; není-li  příkaz SET REINVERSION použit, pak je počet  kroků určován systémem automaticky - tato  volba je většinou postačující,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FORCE YES/NO - při volbě YES v případě, že úloha nemá žádné  přípustné řešení se pravá strana (popř. horní  a dolní meze) automaticky upraví tak, aby  řešení úlohy existovalo, podobně dojde k úpravě úlohy při neomezeném řešení; default hodnota je NO,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cs-CZ" sz="4800"/>
              <a:t>Systém XA – </a:t>
            </a:r>
            <a:r>
              <a:rPr lang="cs-CZ" sz="3200"/>
              <a:t>řízení výpočtu</a:t>
            </a:r>
            <a:endParaRPr lang="cs-CZ" sz="280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428596" y="2000240"/>
            <a:ext cx="8207375" cy="46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  <a:tabLst>
                <a:tab pos="269875" algn="l"/>
              </a:tabLst>
            </a:pPr>
            <a:r>
              <a:rPr lang="cs-CZ" b="1" dirty="0">
                <a:solidFill>
                  <a:srgbClr val="000000"/>
                </a:solidFill>
              </a:rPr>
              <a:t>SET TIMELIMIT n - určení časového limitu (v minutách), po jehož  uplynutí se výpočet přeruší a vytiskne se dosažené řešení; to má význam především u úloh s podmínkami </a:t>
            </a:r>
            <a:r>
              <a:rPr lang="cs-CZ" b="1" dirty="0" err="1">
                <a:solidFill>
                  <a:srgbClr val="000000"/>
                </a:solidFill>
              </a:rPr>
              <a:t>celočíselnosti</a:t>
            </a:r>
            <a:r>
              <a:rPr lang="cs-CZ" b="1" dirty="0">
                <a:solidFill>
                  <a:srgbClr val="000000"/>
                </a:solidFill>
              </a:rPr>
              <a:t>, kde výpočet může trvat velmi dlouho; pokud nebylo nalezeno optimální řešení a výpočet je ukončen, potom jsou průběžné informace uloženy do souboru s příponou SAV a při novém spuštění výpočtu se pokračuje od okamžiku přerušení,</a:t>
            </a:r>
          </a:p>
          <a:p>
            <a:pPr>
              <a:spcBef>
                <a:spcPct val="25000"/>
              </a:spcBef>
              <a:buFontTx/>
              <a:buChar char="•"/>
              <a:tabLst>
                <a:tab pos="269875" algn="l"/>
              </a:tabLst>
            </a:pPr>
            <a:r>
              <a:rPr lang="cs-CZ" b="1" dirty="0">
                <a:solidFill>
                  <a:srgbClr val="000000"/>
                </a:solidFill>
              </a:rPr>
              <a:t>SET ITERATIONS n - určení počtu iterací, po jehož dosažení se výpočet přeruší a vytiskne se dosažené řešení, při znovuzahájení výpočtu platí  stejná pravidla, jako při použití příkazu  SET TIMELIMIT n,</a:t>
            </a:r>
          </a:p>
          <a:p>
            <a:pPr>
              <a:spcBef>
                <a:spcPct val="25000"/>
              </a:spcBef>
              <a:buFontTx/>
              <a:buChar char="•"/>
              <a:tabLst>
                <a:tab pos="269875" algn="l"/>
              </a:tabLst>
            </a:pPr>
            <a:r>
              <a:rPr lang="cs-CZ" b="1" dirty="0">
                <a:solidFill>
                  <a:srgbClr val="000000"/>
                </a:solidFill>
              </a:rPr>
              <a:t>TOMPS NO/YES - datový soubor řešené úlohy se transformuje do formátu MPS  a zapíše se do souboru s příponou MPS (jméno souboru je stejné jako jméno původního souboru) - default hodnota je NO,</a:t>
            </a:r>
          </a:p>
          <a:p>
            <a:pPr>
              <a:spcBef>
                <a:spcPct val="25000"/>
              </a:spcBef>
              <a:buFontTx/>
              <a:buChar char="•"/>
              <a:tabLst>
                <a:tab pos="269875" algn="l"/>
              </a:tabLst>
            </a:pPr>
            <a:r>
              <a:rPr lang="cs-CZ" b="1" dirty="0">
                <a:solidFill>
                  <a:srgbClr val="000000"/>
                </a:solidFill>
              </a:rPr>
              <a:t>ACTIVITY soubor.</a:t>
            </a:r>
            <a:r>
              <a:rPr lang="cs-CZ" b="1" dirty="0" err="1">
                <a:solidFill>
                  <a:srgbClr val="000000"/>
                </a:solidFill>
              </a:rPr>
              <a:t>txt</a:t>
            </a:r>
            <a:r>
              <a:rPr lang="cs-CZ" b="1" dirty="0">
                <a:solidFill>
                  <a:srgbClr val="000000"/>
                </a:solidFill>
              </a:rPr>
              <a:t> - specifikuje soubor, do něhož jsou v  pevném formátu zapsány základní informace o vyřešené úloze, tj. např. optimální  hodnoty proměnných úlohy, optimální hodnoty  duálních proměnných apod.</a:t>
            </a:r>
            <a:r>
              <a:rPr lang="cs-CZ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cs-CZ" sz="4800"/>
              <a:t>Systém XA – </a:t>
            </a:r>
            <a:r>
              <a:rPr lang="cs-CZ" sz="3200"/>
              <a:t>řízení výpočtu</a:t>
            </a:r>
            <a:endParaRPr lang="cs-CZ" sz="280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571472" y="1857364"/>
            <a:ext cx="7737475" cy="4593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25000"/>
              </a:spcBef>
              <a:buFontTx/>
              <a:buChar char="•"/>
              <a:tabLst>
                <a:tab pos="269875" algn="l"/>
              </a:tabLst>
            </a:pPr>
            <a:r>
              <a:rPr lang="cs-CZ" b="1" dirty="0">
                <a:solidFill>
                  <a:srgbClr val="000000"/>
                </a:solidFill>
              </a:rPr>
              <a:t>LISTINPUT NO/YES - určuje, zda má být opis vstupních dat součástí  výstupních informací – default nastavení je YES, volba NO umožňuje podstatně zmenšit rozsah  výstupního soubor a urychlit zpracování  úlohy,</a:t>
            </a:r>
          </a:p>
          <a:p>
            <a:pPr>
              <a:spcBef>
                <a:spcPct val="25000"/>
              </a:spcBef>
              <a:buFontTx/>
              <a:buChar char="•"/>
              <a:tabLst>
                <a:tab pos="269875" algn="l"/>
              </a:tabLst>
            </a:pPr>
            <a:r>
              <a:rPr lang="cs-CZ" b="1" dirty="0">
                <a:solidFill>
                  <a:srgbClr val="000000"/>
                </a:solidFill>
              </a:rPr>
              <a:t>MAXIMIZE NO/YES - určuje, zda je úloha maximalizační či  minimalizační (má smysl u formátu MPS, kde není typ kritéria nijak specifikovaný) - default je NO, tj.  minimalizace,</a:t>
            </a:r>
          </a:p>
          <a:p>
            <a:pPr>
              <a:spcBef>
                <a:spcPct val="25000"/>
              </a:spcBef>
              <a:buFontTx/>
              <a:buChar char="•"/>
              <a:tabLst>
                <a:tab pos="269875" algn="l"/>
              </a:tabLst>
            </a:pPr>
            <a:r>
              <a:rPr lang="cs-CZ" b="1" dirty="0">
                <a:solidFill>
                  <a:srgbClr val="000000"/>
                </a:solidFill>
              </a:rPr>
              <a:t>COSTANALYSIS NO/YES - určuje, zda se má provádět analýza citlivosti řešení s ohledem na změny vektoru cenových koeficientů - default volba je NO,</a:t>
            </a:r>
          </a:p>
          <a:p>
            <a:pPr>
              <a:spcBef>
                <a:spcPct val="25000"/>
              </a:spcBef>
              <a:buFontTx/>
              <a:buChar char="•"/>
              <a:tabLst>
                <a:tab pos="269875" algn="l"/>
              </a:tabLst>
            </a:pPr>
            <a:r>
              <a:rPr lang="cs-CZ" b="1" dirty="0">
                <a:solidFill>
                  <a:srgbClr val="000000"/>
                </a:solidFill>
              </a:rPr>
              <a:t>MARGINANALYSIS NO/YES - určuje, zda se má provádět analýza citlivosti řešení s ohledem na změny prvků vektoru pravých stran</a:t>
            </a:r>
          </a:p>
          <a:p>
            <a:pPr>
              <a:spcBef>
                <a:spcPct val="25000"/>
              </a:spcBef>
              <a:tabLst>
                <a:tab pos="269875" algn="l"/>
              </a:tabLst>
            </a:pPr>
            <a:r>
              <a:rPr lang="cs-CZ" b="1" u="sng" dirty="0" smtClean="0">
                <a:solidFill>
                  <a:srgbClr val="000000"/>
                </a:solidFill>
              </a:rPr>
              <a:t>Příklad</a:t>
            </a:r>
            <a:endParaRPr lang="cs-CZ" b="1" u="sng" dirty="0">
              <a:solidFill>
                <a:srgbClr val="000000"/>
              </a:solidFill>
            </a:endParaRPr>
          </a:p>
          <a:p>
            <a:pPr>
              <a:spcBef>
                <a:spcPct val="25000"/>
              </a:spcBef>
              <a:tabLst>
                <a:tab pos="269875" algn="l"/>
              </a:tabLst>
            </a:pPr>
            <a:r>
              <a:rPr lang="cs-CZ" b="1" dirty="0">
                <a:solidFill>
                  <a:srgbClr val="000000"/>
                </a:solidFill>
              </a:rPr>
              <a:t>XA VYROBA.MPS MAXIMIZE YES LISTINPUT NO OUTPUT VYROBA.TXT</a:t>
            </a:r>
            <a:r>
              <a:rPr lang="cs-CZ" dirty="0">
                <a:solidFill>
                  <a:srgbClr val="000000"/>
                </a:solidFill>
              </a:rPr>
              <a:t> </a:t>
            </a:r>
            <a:r>
              <a:rPr lang="cs-CZ" b="1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cs-CZ" sz="4800"/>
              <a:t>Systém XA – </a:t>
            </a:r>
            <a:r>
              <a:rPr lang="cs-CZ" sz="3200"/>
              <a:t>výstupní informace</a:t>
            </a:r>
            <a:endParaRPr lang="cs-CZ" sz="280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611188" y="1989138"/>
            <a:ext cx="800735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STATISTICS - FILE: VYROBA.LP  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TITLE: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Uloha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vyrobniho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pl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Wed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Jul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27 10:27:44 2005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xa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VERSION 12.0 NT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Console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   USABLE MEMORY 31,246K BYTES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 VARIABLES 3  MAXIMUM 1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00,000</a:t>
            </a:r>
            <a:endParaRPr lang="cs-CZ" sz="16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    1 LOWER, 0 FIXED, 2 UPPER, 0 FREE, 0/2 INTEGER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 CONSTRAINTS 2   MAXIMUM 50,000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    1 GE, 0 EQ, 1 LE, 0 NULL/FREE, 0 RANGED.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 CAPACITY USED BY CATEGORY-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   0.3% VARIABLE,  0.4% CONSTRAINT, 8 NON-ZEROS, WORK 2,656,760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 MAXIMIZATION. STRATEGY 1, NODES: 4,002/4,002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O P T I M A L   </a:t>
            </a:r>
            <a:r>
              <a:rPr lang="cs-CZ" sz="1600" b="1" dirty="0" err="1">
                <a:solidFill>
                  <a:srgbClr val="000000"/>
                </a:solidFill>
                <a:latin typeface="Courier New" pitchFamily="49" charset="0"/>
              </a:rPr>
              <a:t>L</a:t>
            </a:r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 P   S O L U T I O N ---&gt; OBJECTIVE 2,040.00000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SOLVE TIME 00:00:00  ITER 0  MEMORY USED   0.0%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I N T E G E R   S O L U T I O N ---&gt; OBJECTIVE 2,037.00000/1</a:t>
            </a:r>
          </a:p>
          <a:p>
            <a:r>
              <a:rPr lang="cs-CZ" sz="1600" b="1" dirty="0">
                <a:solidFill>
                  <a:srgbClr val="000000"/>
                </a:solidFill>
                <a:latin typeface="Courier New" pitchFamily="49" charset="0"/>
              </a:rPr>
              <a:t>SOLVE TIME 00:00:00 NODES 1/0  ITER 0 MEMORY USED 0.0%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Formát MPS</a:t>
            </a:r>
            <a:br>
              <a:rPr lang="cs-CZ" sz="4800"/>
            </a:br>
            <a:r>
              <a:rPr lang="cs-CZ" sz="2800"/>
              <a:t>Mathematical Programming System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84213" y="1871663"/>
            <a:ext cx="7848600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1169988" algn="l"/>
                <a:tab pos="2628900" algn="l"/>
              </a:tabLst>
            </a:pPr>
            <a:r>
              <a:rPr lang="cs-CZ" sz="2400" b="1" dirty="0">
                <a:solidFill>
                  <a:srgbClr val="000000"/>
                </a:solidFill>
              </a:rPr>
              <a:t>Sekce NAME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Jedná se o identifikační sekci, která obsahuje pouze jediný řádek s názvem úlohy. Od první pozice na řádku je identifikátor sekce (NAME), od 15. pozice je název úlohy.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55650" y="3357563"/>
            <a:ext cx="784860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1169988" algn="l"/>
                <a:tab pos="2628900" algn="l"/>
              </a:tabLst>
            </a:pPr>
            <a:r>
              <a:rPr lang="cs-CZ" sz="2400" b="1" dirty="0">
                <a:solidFill>
                  <a:srgbClr val="000000"/>
                </a:solidFill>
              </a:rPr>
              <a:t>Sekce ROWS</a:t>
            </a:r>
          </a:p>
          <a:p>
            <a:pPr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kód relačního znaménka omezení je ve sloupci 2,</a:t>
            </a:r>
          </a:p>
          <a:p>
            <a:pPr>
              <a:buFontTx/>
              <a:buChar char="•"/>
              <a:tabLst>
                <a:tab pos="1169988" algn="l"/>
                <a:tab pos="2628900" algn="l"/>
              </a:tabLst>
            </a:pPr>
            <a:endParaRPr lang="cs-CZ" b="1" dirty="0">
              <a:solidFill>
                <a:srgbClr val="000000"/>
              </a:solidFill>
            </a:endParaRPr>
          </a:p>
          <a:p>
            <a:pPr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N  pro účelovou funkci,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E  pro omezující podmínku typu = ,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L  pro omezující podmínku typu ≤ ,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G  pro omezující podmínku typu ≥.</a:t>
            </a:r>
          </a:p>
          <a:p>
            <a:pPr>
              <a:buFontTx/>
              <a:buChar char="•"/>
              <a:tabLst>
                <a:tab pos="1169988" algn="l"/>
                <a:tab pos="2628900" algn="l"/>
              </a:tabLst>
            </a:pPr>
            <a:endParaRPr lang="cs-CZ" b="1" dirty="0">
              <a:solidFill>
                <a:srgbClr val="000000"/>
              </a:solidFill>
            </a:endParaRPr>
          </a:p>
          <a:p>
            <a:pPr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název omezení je ve sloupcích  5 až 12,</a:t>
            </a:r>
          </a:p>
          <a:p>
            <a:pPr>
              <a:buFontTx/>
              <a:buChar char="•"/>
              <a:tabLst>
                <a:tab pos="1169988" algn="l"/>
                <a:tab pos="2628900" algn="l"/>
              </a:tabLst>
            </a:pPr>
            <a:endParaRPr lang="cs-CZ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Formát MPS</a:t>
            </a:r>
            <a:br>
              <a:rPr lang="cs-CZ" sz="4800"/>
            </a:br>
            <a:r>
              <a:rPr lang="cs-CZ" sz="2800"/>
              <a:t>Mathematical Programming System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23850" y="1831975"/>
            <a:ext cx="8496300" cy="351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1169988" algn="l"/>
                <a:tab pos="2628900" algn="l"/>
              </a:tabLst>
            </a:pPr>
            <a:r>
              <a:rPr lang="cs-CZ" sz="2400" b="1" dirty="0">
                <a:solidFill>
                  <a:srgbClr val="000000"/>
                </a:solidFill>
              </a:rPr>
              <a:t>Sekce COLUMNS</a:t>
            </a:r>
          </a:p>
          <a:p>
            <a:pPr>
              <a:tabLst>
                <a:tab pos="1169988" algn="l"/>
                <a:tab pos="2628900" algn="l"/>
              </a:tabLst>
            </a:pPr>
            <a:endParaRPr lang="cs-CZ" sz="2400" b="1" dirty="0">
              <a:solidFill>
                <a:srgbClr val="000000"/>
              </a:solidFill>
            </a:endParaRPr>
          </a:p>
          <a:p>
            <a:pPr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jméno proměnné je na pozicích 5 - 12,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jméno řádku (omezení či účelové funkce), v němž má příslušná proměnná nenulový koeficient, je uvedeno na pozicích 15 - 22,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hodnota příslušného koeficientu je na pozicích 25 - 36, přičemž  koeficient může být zapsán i v semilogaritmickém tvaru, tj. např. 3.4E-3,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na pozicích 40 - 47 může být (ale nemusí) případné další jméno řádku, v němž je nenulový koeficient uvedené proměnné,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na pozicích 50 - 61 je hodnota koeficientu odpovídajícího řádku, specifikovaného v předchozím bodě.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Formát MPS</a:t>
            </a:r>
            <a:br>
              <a:rPr lang="cs-CZ" sz="4800"/>
            </a:br>
            <a:r>
              <a:rPr lang="cs-CZ" sz="2800"/>
              <a:t>Mathematical Programming System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68313" y="3086100"/>
            <a:ext cx="84963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1169988" algn="l"/>
                <a:tab pos="2628900" algn="l"/>
              </a:tabLst>
            </a:pPr>
            <a:r>
              <a:rPr lang="cs-CZ" sz="2400" b="1" dirty="0">
                <a:solidFill>
                  <a:srgbClr val="000000"/>
                </a:solidFill>
              </a:rPr>
              <a:t>Sekce RHS</a:t>
            </a:r>
          </a:p>
          <a:p>
            <a:pPr>
              <a:tabLst>
                <a:tab pos="1169988" algn="l"/>
                <a:tab pos="2628900" algn="l"/>
              </a:tabLst>
            </a:pPr>
            <a:endParaRPr lang="cs-CZ" sz="2400" b="1" dirty="0">
              <a:solidFill>
                <a:srgbClr val="000000"/>
              </a:solidFill>
            </a:endParaRPr>
          </a:p>
          <a:p>
            <a:pPr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název pravé strany (slouží pro její identifikaci) je na pozicích 5 - 12,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jméno řádku (omezení), v němž je na pravé straně nenulová hodnota, je na pozicích 15 - 22,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hodnota pravé strany je na pozicích 25 - 36.</a:t>
            </a:r>
            <a:r>
              <a:rPr lang="cs-CZ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Formát MPS</a:t>
            </a:r>
            <a:br>
              <a:rPr lang="cs-CZ" sz="4800"/>
            </a:br>
            <a:r>
              <a:rPr lang="cs-CZ" sz="2800"/>
              <a:t>Mathematical Programming System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0825" y="2205038"/>
            <a:ext cx="84963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1169988" algn="l"/>
                <a:tab pos="2628900" algn="l"/>
              </a:tabLst>
            </a:pPr>
            <a:r>
              <a:rPr lang="cs-CZ" sz="2400" b="1" dirty="0">
                <a:solidFill>
                  <a:srgbClr val="000000"/>
                </a:solidFill>
              </a:rPr>
              <a:t>Sekce RANGES</a:t>
            </a:r>
          </a:p>
          <a:p>
            <a:pPr>
              <a:tabLst>
                <a:tab pos="1169988" algn="l"/>
                <a:tab pos="2628900" algn="l"/>
              </a:tabLst>
            </a:pPr>
            <a:endParaRPr lang="cs-CZ" sz="2400" b="1" dirty="0">
              <a:solidFill>
                <a:srgbClr val="000000"/>
              </a:solidFill>
            </a:endParaRPr>
          </a:p>
          <a:p>
            <a:pPr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492500" y="1844675"/>
          <a:ext cx="3887788" cy="1330325"/>
        </p:xfrm>
        <a:graphic>
          <a:graphicData uri="http://schemas.openxmlformats.org/presentationml/2006/ole">
            <p:oleObj spid="_x0000_s17414" name="Equation" r:id="rId3" imgW="1422400" imgH="482600" progId="Equation.3">
              <p:embed/>
            </p:oleObj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539750" y="4005263"/>
            <a:ext cx="78486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název souboru  rozpětí - pozice 5 - 12,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jméno řádku (omezující podmínka) s rozpětím - pozice 15 - 22,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šířka rozpětí (konstanta </a:t>
            </a:r>
            <a:r>
              <a:rPr lang="cs-CZ" b="1" i="1" dirty="0" err="1">
                <a:solidFill>
                  <a:srgbClr val="000000"/>
                </a:solidFill>
              </a:rPr>
              <a:t>r</a:t>
            </a:r>
            <a:r>
              <a:rPr lang="cs-CZ" b="1" dirty="0" err="1">
                <a:solidFill>
                  <a:srgbClr val="000000"/>
                </a:solidFill>
              </a:rPr>
              <a:t>i</a:t>
            </a:r>
            <a:r>
              <a:rPr lang="cs-CZ" b="1" dirty="0">
                <a:solidFill>
                  <a:srgbClr val="000000"/>
                </a:solidFill>
              </a:rPr>
              <a:t>) - pozice 25 - 36.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Formát MPS</a:t>
            </a:r>
            <a:br>
              <a:rPr lang="cs-CZ" sz="4800"/>
            </a:br>
            <a:r>
              <a:rPr lang="cs-CZ" sz="2800"/>
              <a:t>Mathematical Programming System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0825" y="2205038"/>
            <a:ext cx="84963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1169988" algn="l"/>
                <a:tab pos="2628900" algn="l"/>
              </a:tabLst>
            </a:pPr>
            <a:r>
              <a:rPr lang="cs-CZ" sz="2400" b="1" dirty="0">
                <a:solidFill>
                  <a:srgbClr val="000000"/>
                </a:solidFill>
              </a:rPr>
              <a:t>Sekce RANGES</a:t>
            </a:r>
          </a:p>
          <a:p>
            <a:pPr>
              <a:tabLst>
                <a:tab pos="1169988" algn="l"/>
                <a:tab pos="2628900" algn="l"/>
              </a:tabLst>
            </a:pPr>
            <a:endParaRPr lang="cs-CZ" sz="2400" b="1" dirty="0">
              <a:solidFill>
                <a:srgbClr val="000000"/>
              </a:solidFill>
            </a:endParaRPr>
          </a:p>
          <a:p>
            <a:pPr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492500" y="1844675"/>
          <a:ext cx="3887788" cy="1330325"/>
        </p:xfrm>
        <a:graphic>
          <a:graphicData uri="http://schemas.openxmlformats.org/presentationml/2006/ole">
            <p:oleObj spid="_x0000_s18437" name="Equation" r:id="rId3" imgW="1422400" imgH="482600" progId="Equation.3">
              <p:embed/>
            </p:oleObj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539750" y="4005263"/>
            <a:ext cx="78486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název souboru  rozpětí - pozice 5 - 12,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jméno řádku (omezující podmínka) s rozpětím - pozice 15 - 22,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šířka rozpětí (konstanta </a:t>
            </a:r>
            <a:r>
              <a:rPr lang="cs-CZ" b="1" i="1" dirty="0" err="1">
                <a:solidFill>
                  <a:srgbClr val="000000"/>
                </a:solidFill>
              </a:rPr>
              <a:t>r</a:t>
            </a:r>
            <a:r>
              <a:rPr lang="cs-CZ" b="1" dirty="0" err="1">
                <a:solidFill>
                  <a:srgbClr val="000000"/>
                </a:solidFill>
              </a:rPr>
              <a:t>i</a:t>
            </a:r>
            <a:r>
              <a:rPr lang="cs-CZ" b="1" dirty="0">
                <a:solidFill>
                  <a:srgbClr val="000000"/>
                </a:solidFill>
              </a:rPr>
              <a:t>) - pozice 25 - 36.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Formát MPS</a:t>
            </a:r>
            <a:br>
              <a:rPr lang="cs-CZ" sz="4800"/>
            </a:br>
            <a:r>
              <a:rPr lang="cs-CZ" sz="2800"/>
              <a:t>Mathematical Programming System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50825" y="2205038"/>
            <a:ext cx="84963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1169988" algn="l"/>
                <a:tab pos="2628900" algn="l"/>
              </a:tabLst>
            </a:pPr>
            <a:r>
              <a:rPr lang="cs-CZ" sz="2400" b="1" dirty="0">
                <a:solidFill>
                  <a:srgbClr val="000000"/>
                </a:solidFill>
              </a:rPr>
              <a:t>Sekce BOUNDS</a:t>
            </a:r>
          </a:p>
          <a:p>
            <a:pPr>
              <a:tabLst>
                <a:tab pos="1169988" algn="l"/>
                <a:tab pos="2628900" algn="l"/>
              </a:tabLst>
            </a:pPr>
            <a:endParaRPr lang="cs-CZ" sz="2400" b="1" dirty="0">
              <a:solidFill>
                <a:srgbClr val="000000"/>
              </a:solidFill>
            </a:endParaRPr>
          </a:p>
          <a:p>
            <a:pPr>
              <a:tabLst>
                <a:tab pos="1169988" algn="l"/>
                <a:tab pos="2628900" algn="l"/>
              </a:tabLst>
            </a:pPr>
            <a:r>
              <a:rPr lang="cs-CZ" b="1" dirty="0">
                <a:solidFill>
                  <a:srgbClr val="000000"/>
                </a:solidFill>
              </a:rPr>
              <a:t>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539750" y="2836863"/>
            <a:ext cx="78486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dvouznakový kód typu meze (na pozici 2 a 3 řádku) – některé povolené typy a jejich významy uvádíme v následujícím přehledu:</a:t>
            </a:r>
          </a:p>
          <a:p>
            <a:r>
              <a:rPr lang="cs-CZ" b="1" dirty="0">
                <a:solidFill>
                  <a:srgbClr val="000000"/>
                </a:solidFill>
              </a:rPr>
              <a:t>UP		   horní mez proměnné,</a:t>
            </a:r>
          </a:p>
          <a:p>
            <a:r>
              <a:rPr lang="cs-CZ" b="1" dirty="0">
                <a:solidFill>
                  <a:srgbClr val="000000"/>
                </a:solidFill>
              </a:rPr>
              <a:t>LO		   dolní mez proměnné,</a:t>
            </a:r>
          </a:p>
          <a:p>
            <a:r>
              <a:rPr lang="cs-CZ" b="1" dirty="0">
                <a:solidFill>
                  <a:srgbClr val="000000"/>
                </a:solidFill>
              </a:rPr>
              <a:t>FX		   proměnná je pevně fixována na danou hodnotu, </a:t>
            </a:r>
          </a:p>
          <a:p>
            <a:r>
              <a:rPr lang="cs-CZ" b="1" dirty="0">
                <a:solidFill>
                  <a:srgbClr val="000000"/>
                </a:solidFill>
              </a:rPr>
              <a:t>FR 		   volná proměnná (může  být i záporná),</a:t>
            </a:r>
          </a:p>
          <a:p>
            <a:r>
              <a:rPr lang="cs-CZ" b="1" dirty="0">
                <a:solidFill>
                  <a:srgbClr val="000000"/>
                </a:solidFill>
              </a:rPr>
              <a:t>BV		   binární proměnná,</a:t>
            </a:r>
          </a:p>
          <a:p>
            <a:r>
              <a:rPr lang="cs-CZ" b="1" dirty="0">
                <a:solidFill>
                  <a:srgbClr val="000000"/>
                </a:solidFill>
              </a:rPr>
              <a:t>UI 		   celočíselná proměnná se stanovenou horní mezí,</a:t>
            </a:r>
          </a:p>
          <a:p>
            <a:pPr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název souboru mezí - pozice 5 - 12,</a:t>
            </a:r>
          </a:p>
          <a:p>
            <a:pPr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název proměnné, pro kterou se zadává mez (nebo jiná informace) - pozice 15 - 22,</a:t>
            </a:r>
          </a:p>
          <a:p>
            <a:pPr>
              <a:buFontTx/>
              <a:buChar char="•"/>
            </a:pPr>
            <a:r>
              <a:rPr lang="cs-CZ" b="1" dirty="0">
                <a:solidFill>
                  <a:srgbClr val="000000"/>
                </a:solidFill>
              </a:rPr>
              <a:t> hodnota meze je na pozicích 25 - 36 (neuvádí se u typů BV a FR).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/>
              <a:t>Formát MPS</a:t>
            </a:r>
            <a:br>
              <a:rPr lang="cs-CZ" sz="4800"/>
            </a:br>
            <a:r>
              <a:rPr lang="cs-CZ" sz="2800"/>
              <a:t>Mathematical Programming System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835150" y="2205038"/>
            <a:ext cx="609123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400" b="1" dirty="0">
                <a:solidFill>
                  <a:srgbClr val="000000"/>
                </a:solidFill>
              </a:rPr>
              <a:t>maximalizovat</a:t>
            </a:r>
          </a:p>
          <a:p>
            <a:r>
              <a:rPr lang="cs-CZ" sz="2400" b="1" dirty="0">
                <a:solidFill>
                  <a:srgbClr val="000000"/>
                </a:solidFill>
              </a:rPr>
              <a:t>z = 15</a:t>
            </a:r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1 + 24</a:t>
            </a:r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2 + 36</a:t>
            </a:r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3,</a:t>
            </a:r>
          </a:p>
          <a:p>
            <a:r>
              <a:rPr lang="cs-CZ" sz="2400" b="1" dirty="0">
                <a:solidFill>
                  <a:srgbClr val="000000"/>
                </a:solidFill>
              </a:rPr>
              <a:t>za podmínek	</a:t>
            </a:r>
          </a:p>
          <a:p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1 + 2</a:t>
            </a:r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2 + 5</a:t>
            </a:r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3 	≤ 185,</a:t>
            </a:r>
          </a:p>
          <a:p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1 +   </a:t>
            </a:r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2          	≥   50,</a:t>
            </a:r>
          </a:p>
          <a:p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1          		≤   20, </a:t>
            </a:r>
          </a:p>
          <a:p>
            <a:r>
              <a:rPr lang="cs-CZ" sz="2400" b="1" i="1" dirty="0">
                <a:solidFill>
                  <a:srgbClr val="000000"/>
                </a:solidFill>
              </a:rPr>
              <a:t>x</a:t>
            </a:r>
            <a:r>
              <a:rPr lang="cs-CZ" sz="2400" b="1" dirty="0">
                <a:solidFill>
                  <a:srgbClr val="000000"/>
                </a:solidFill>
              </a:rPr>
              <a:t>3  	≥   10,</a:t>
            </a:r>
          </a:p>
          <a:p>
            <a:r>
              <a:rPr lang="cs-CZ" sz="2400" b="1" i="1" dirty="0" err="1">
                <a:solidFill>
                  <a:srgbClr val="000000"/>
                </a:solidFill>
              </a:rPr>
              <a:t>x</a:t>
            </a:r>
            <a:r>
              <a:rPr lang="cs-CZ" sz="2400" b="1" dirty="0" err="1">
                <a:solidFill>
                  <a:srgbClr val="000000"/>
                </a:solidFill>
              </a:rPr>
              <a:t>i</a:t>
            </a:r>
            <a:r>
              <a:rPr lang="cs-CZ" sz="2400" b="1" dirty="0">
                <a:solidFill>
                  <a:srgbClr val="000000"/>
                </a:solidFill>
              </a:rPr>
              <a:t> ≥ 0, 	i = 1,2,3,</a:t>
            </a:r>
          </a:p>
          <a:p>
            <a:r>
              <a:rPr lang="cs-CZ" sz="2400" b="1" i="1" dirty="0" err="1">
                <a:solidFill>
                  <a:srgbClr val="000000"/>
                </a:solidFill>
              </a:rPr>
              <a:t>x</a:t>
            </a:r>
            <a:r>
              <a:rPr lang="cs-CZ" sz="2400" b="1" dirty="0" err="1">
                <a:solidFill>
                  <a:srgbClr val="000000"/>
                </a:solidFill>
              </a:rPr>
              <a:t>i</a:t>
            </a:r>
            <a:r>
              <a:rPr lang="cs-CZ" sz="2400" b="1" dirty="0">
                <a:solidFill>
                  <a:srgbClr val="000000"/>
                </a:solidFill>
              </a:rPr>
              <a:t> - celé, 	i = 1,2.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283</TotalTime>
  <Words>1184</Words>
  <Application>Microsoft Office PowerPoint</Application>
  <PresentationFormat>Předvádění na obrazovce (4:3)</PresentationFormat>
  <Paragraphs>335</Paragraphs>
  <Slides>23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5" baseType="lpstr">
      <vt:lpstr>Tok</vt:lpstr>
      <vt:lpstr>Equation</vt:lpstr>
      <vt:lpstr>2. přednáška</vt:lpstr>
      <vt:lpstr>Formát MPS Mathematical Programming System</vt:lpstr>
      <vt:lpstr>Formát MPS Mathematical Programming System</vt:lpstr>
      <vt:lpstr>Formát MPS Mathematical Programming System</vt:lpstr>
      <vt:lpstr>Formát MPS Mathematical Programming System</vt:lpstr>
      <vt:lpstr>Formát MPS Mathematical Programming System</vt:lpstr>
      <vt:lpstr>Formát MPS Mathematical Programming System</vt:lpstr>
      <vt:lpstr>Formát MPS Mathematical Programming System</vt:lpstr>
      <vt:lpstr>Formát MPS Mathematical Programming System</vt:lpstr>
      <vt:lpstr>Snímek 10</vt:lpstr>
      <vt:lpstr>Systém XA rovnicový způsob vstupu dat</vt:lpstr>
      <vt:lpstr>Systém XA MS Excel</vt:lpstr>
      <vt:lpstr>Systém XA – LTS soubor </vt:lpstr>
      <vt:lpstr>Snímek 14</vt:lpstr>
      <vt:lpstr>Snímek 15</vt:lpstr>
      <vt:lpstr>Systém XA – Styl III (Excel)</vt:lpstr>
      <vt:lpstr>Systém XA – Styl III (Excel)</vt:lpstr>
      <vt:lpstr>Systém XA – Styl III (Excel)</vt:lpstr>
      <vt:lpstr>Systém XA – řízení výpočtu</vt:lpstr>
      <vt:lpstr>Systém XA – řízení výpočtu</vt:lpstr>
      <vt:lpstr>Systém XA – řízení výpočtu</vt:lpstr>
      <vt:lpstr>Systém XA – řízení výpočtu</vt:lpstr>
      <vt:lpstr>Systém XA – výstupní informace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2</dc:title>
  <dc:creator>Administrator</dc:creator>
  <cp:lastModifiedBy>NOBODY</cp:lastModifiedBy>
  <cp:revision>55</cp:revision>
  <dcterms:created xsi:type="dcterms:W3CDTF">2007-02-21T20:35:02Z</dcterms:created>
  <dcterms:modified xsi:type="dcterms:W3CDTF">2009-02-24T19:46:24Z</dcterms:modified>
</cp:coreProperties>
</file>