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5" r:id="rId16"/>
    <p:sldId id="277" r:id="rId17"/>
    <p:sldId id="276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857457-7E8A-43B3-96B7-E012CBBFC7E5}" type="datetimeFigureOut">
              <a:rPr lang="cs-CZ" smtClean="0"/>
              <a:pPr/>
              <a:t>22.12.2008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 smtClean="0"/>
              <a:t>1</a:t>
            </a:r>
            <a:r>
              <a:rPr lang="cs-CZ" dirty="0" smtClean="0"/>
              <a:t>. </a:t>
            </a:r>
            <a:r>
              <a:rPr lang="cs-CZ" dirty="0" smtClean="0"/>
              <a:t>přednáška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cs-CZ" dirty="0" smtClean="0"/>
              <a:t>Formulace matematického modelu úlohy LP</a:t>
            </a:r>
          </a:p>
          <a:p>
            <a:pPr algn="l"/>
            <a:r>
              <a:rPr lang="cs-CZ" dirty="0" smtClean="0"/>
              <a:t>Členění úloh LP</a:t>
            </a:r>
          </a:p>
          <a:p>
            <a:pPr algn="l"/>
            <a:r>
              <a:rPr lang="cs-CZ" dirty="0" smtClean="0"/>
              <a:t>Řešení úlohy LP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výrobního plánování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tabLst>
                <a:tab pos="1169988" algn="l"/>
                <a:tab pos="2628900" algn="l"/>
              </a:tabLst>
            </a:pPr>
            <a:r>
              <a:rPr lang="cs-CZ" sz="2400" dirty="0" smtClean="0"/>
              <a:t>maximalizovat</a:t>
            </a:r>
          </a:p>
          <a:p>
            <a:pPr>
              <a:buNone/>
              <a:tabLst>
                <a:tab pos="1169988" algn="l"/>
                <a:tab pos="2628900" algn="l"/>
              </a:tabLst>
            </a:pPr>
            <a:r>
              <a:rPr lang="cs-CZ" sz="2400" i="1" dirty="0" smtClean="0"/>
              <a:t>	</a:t>
            </a:r>
            <a:r>
              <a:rPr lang="cs-CZ" sz="2400" i="1" dirty="0" smtClean="0"/>
              <a:t>	z</a:t>
            </a:r>
            <a:r>
              <a:rPr lang="cs-CZ" sz="2400" dirty="0" smtClean="0"/>
              <a:t> </a:t>
            </a:r>
            <a:r>
              <a:rPr lang="cs-CZ" sz="2400" dirty="0" smtClean="0"/>
              <a:t>= 420</a:t>
            </a:r>
            <a:r>
              <a:rPr lang="cs-CZ" sz="2400" i="1" dirty="0" smtClean="0"/>
              <a:t>x</a:t>
            </a:r>
            <a:r>
              <a:rPr lang="cs-CZ" sz="2400" dirty="0" smtClean="0"/>
              <a:t>1 + 300</a:t>
            </a:r>
            <a:r>
              <a:rPr lang="cs-CZ" sz="2400" i="1" dirty="0" smtClean="0"/>
              <a:t>x</a:t>
            </a:r>
            <a:r>
              <a:rPr lang="cs-CZ" sz="2400" dirty="0" smtClean="0"/>
              <a:t>2 , </a:t>
            </a:r>
          </a:p>
          <a:p>
            <a:pPr>
              <a:buNone/>
              <a:tabLst>
                <a:tab pos="1169988" algn="l"/>
                <a:tab pos="2628900" algn="l"/>
              </a:tabLst>
            </a:pPr>
            <a:r>
              <a:rPr lang="cs-CZ" sz="2400" dirty="0" smtClean="0"/>
              <a:t>za podmínek</a:t>
            </a:r>
          </a:p>
          <a:p>
            <a:pPr>
              <a:buNone/>
              <a:tabLst>
                <a:tab pos="1169988" algn="l"/>
                <a:tab pos="2628900" algn="l"/>
              </a:tabLst>
            </a:pPr>
            <a:r>
              <a:rPr lang="cs-CZ" sz="2400" dirty="0" smtClean="0"/>
              <a:t>	</a:t>
            </a:r>
            <a:r>
              <a:rPr lang="cs-CZ" sz="2400" dirty="0" smtClean="0"/>
              <a:t>	3</a:t>
            </a:r>
            <a:r>
              <a:rPr lang="cs-CZ" sz="2400" i="1" dirty="0" smtClean="0"/>
              <a:t>x</a:t>
            </a:r>
            <a:r>
              <a:rPr lang="cs-CZ" sz="2400" dirty="0" smtClean="0"/>
              <a:t>1 </a:t>
            </a:r>
            <a:r>
              <a:rPr lang="cs-CZ" sz="2400" dirty="0" smtClean="0"/>
              <a:t>+ 2</a:t>
            </a:r>
            <a:r>
              <a:rPr lang="cs-CZ" sz="2400" i="1" dirty="0" smtClean="0"/>
              <a:t>x</a:t>
            </a:r>
            <a:r>
              <a:rPr lang="cs-CZ" sz="2400" dirty="0" smtClean="0"/>
              <a:t>2	 </a:t>
            </a:r>
            <a:r>
              <a:rPr lang="cs-CZ" sz="2400" dirty="0" smtClean="0"/>
              <a:t> ≤ 6000 </a:t>
            </a:r>
            <a:r>
              <a:rPr lang="cs-CZ" sz="2400" dirty="0" smtClean="0"/>
              <a:t>,</a:t>
            </a:r>
          </a:p>
          <a:p>
            <a:pPr>
              <a:buNone/>
              <a:tabLst>
                <a:tab pos="1169988" algn="l"/>
                <a:tab pos="2628900" algn="l"/>
              </a:tabLst>
            </a:pPr>
            <a:r>
              <a:rPr lang="cs-CZ" sz="2400" dirty="0" smtClean="0"/>
              <a:t>	</a:t>
            </a:r>
            <a:r>
              <a:rPr lang="cs-CZ" sz="2400" dirty="0" smtClean="0"/>
              <a:t>	</a:t>
            </a:r>
            <a:r>
              <a:rPr lang="cs-CZ" sz="2400" i="1" dirty="0" smtClean="0"/>
              <a:t>x</a:t>
            </a:r>
            <a:r>
              <a:rPr lang="cs-CZ" sz="2400" dirty="0" smtClean="0"/>
              <a:t>1 </a:t>
            </a:r>
            <a:r>
              <a:rPr lang="cs-CZ" sz="2400" dirty="0" smtClean="0"/>
              <a:t>+   </a:t>
            </a:r>
            <a:r>
              <a:rPr lang="cs-CZ" sz="2400" i="1" dirty="0" smtClean="0"/>
              <a:t>x</a:t>
            </a:r>
            <a:r>
              <a:rPr lang="cs-CZ" sz="2400" dirty="0" smtClean="0"/>
              <a:t>2 	</a:t>
            </a:r>
            <a:r>
              <a:rPr lang="cs-CZ" sz="2400" dirty="0" smtClean="0"/>
              <a:t>  </a:t>
            </a:r>
            <a:r>
              <a:rPr lang="cs-CZ" sz="2400" dirty="0" smtClean="0"/>
              <a:t>≤ </a:t>
            </a:r>
            <a:r>
              <a:rPr lang="en-US" sz="2400" dirty="0" smtClean="0"/>
              <a:t> </a:t>
            </a:r>
            <a:r>
              <a:rPr lang="cs-CZ" sz="2400" dirty="0" smtClean="0"/>
              <a:t>2600 , </a:t>
            </a:r>
          </a:p>
          <a:p>
            <a:pPr>
              <a:buNone/>
              <a:tabLst>
                <a:tab pos="1169988" algn="l"/>
                <a:tab pos="2628900" algn="l"/>
              </a:tabLst>
            </a:pPr>
            <a:r>
              <a:rPr lang="cs-CZ" sz="2400" dirty="0" smtClean="0"/>
              <a:t>	</a:t>
            </a:r>
            <a:r>
              <a:rPr lang="cs-CZ" sz="2400" dirty="0" smtClean="0"/>
              <a:t>	</a:t>
            </a:r>
            <a:r>
              <a:rPr lang="cs-CZ" sz="2400" i="1" dirty="0" smtClean="0"/>
              <a:t>x</a:t>
            </a:r>
            <a:r>
              <a:rPr lang="cs-CZ" sz="2400" dirty="0" smtClean="0"/>
              <a:t>1 </a:t>
            </a:r>
            <a:r>
              <a:rPr lang="cs-CZ" sz="2400" dirty="0" smtClean="0"/>
              <a:t>		 ≤ </a:t>
            </a:r>
            <a:r>
              <a:rPr lang="en-US" sz="2400" dirty="0" smtClean="0"/>
              <a:t> </a:t>
            </a:r>
            <a:r>
              <a:rPr lang="cs-CZ" sz="2400" dirty="0" smtClean="0"/>
              <a:t>1800 ,	</a:t>
            </a:r>
          </a:p>
          <a:p>
            <a:pPr>
              <a:buNone/>
              <a:tabLst>
                <a:tab pos="1169988" algn="l"/>
                <a:tab pos="2628900" algn="l"/>
              </a:tabLst>
            </a:pPr>
            <a:r>
              <a:rPr lang="cs-CZ" sz="2400" i="1" dirty="0" smtClean="0"/>
              <a:t>	</a:t>
            </a:r>
            <a:r>
              <a:rPr lang="cs-CZ" sz="2400" i="1" dirty="0" smtClean="0"/>
              <a:t>	x</a:t>
            </a:r>
            <a:r>
              <a:rPr lang="cs-CZ" sz="2400" dirty="0" smtClean="0"/>
              <a:t>1 ≥0</a:t>
            </a:r>
            <a:r>
              <a:rPr lang="cs-CZ" sz="2400" dirty="0" smtClean="0"/>
              <a:t>, </a:t>
            </a:r>
            <a:r>
              <a:rPr lang="cs-CZ" sz="2400" i="1" dirty="0" smtClean="0"/>
              <a:t>x</a:t>
            </a:r>
            <a:r>
              <a:rPr lang="cs-CZ" sz="2400" dirty="0" smtClean="0"/>
              <a:t>2 ≥ 0</a:t>
            </a:r>
            <a:r>
              <a:rPr lang="cs-CZ" sz="2400" dirty="0" smtClean="0"/>
              <a:t> </a:t>
            </a:r>
            <a:r>
              <a:rPr lang="cs-CZ" sz="2400" dirty="0" smtClean="0"/>
              <a:t>.		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Úloha výrobního plánování</a:t>
            </a:r>
            <a:br>
              <a:rPr lang="cs-CZ" dirty="0" smtClean="0"/>
            </a:br>
            <a:r>
              <a:rPr lang="cs-CZ" sz="4000" dirty="0" smtClean="0"/>
              <a:t>Výchozí tabulka</a:t>
            </a:r>
            <a:endParaRPr lang="cs-CZ" sz="4000" dirty="0"/>
          </a:p>
        </p:txBody>
      </p:sp>
      <p:pic>
        <p:nvPicPr>
          <p:cNvPr id="6" name="Zástupný symbol pro obsah 5" descr="Obrázek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071678"/>
            <a:ext cx="7278023" cy="2163901"/>
          </a:xfrm>
        </p:spPr>
      </p:pic>
      <p:pic>
        <p:nvPicPr>
          <p:cNvPr id="7" name="Obrázek 6" descr="Obrázek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4714884"/>
            <a:ext cx="5979682" cy="136539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Úloha výrobního plánování</a:t>
            </a:r>
            <a:br>
              <a:rPr lang="cs-CZ" dirty="0" smtClean="0"/>
            </a:br>
            <a:r>
              <a:rPr lang="cs-CZ" sz="4000" dirty="0" smtClean="0"/>
              <a:t>Optimální řešení</a:t>
            </a:r>
            <a:endParaRPr lang="cs-CZ" sz="4000" dirty="0"/>
          </a:p>
        </p:txBody>
      </p:sp>
      <p:pic>
        <p:nvPicPr>
          <p:cNvPr id="4" name="Zástupný symbol pro obsah 3" descr="Obrázek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928802"/>
            <a:ext cx="7631562" cy="2304098"/>
          </a:xfrm>
        </p:spPr>
      </p:pic>
      <p:pic>
        <p:nvPicPr>
          <p:cNvPr id="5" name="Obrázek 4" descr="Obrázek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4714884"/>
            <a:ext cx="6406367" cy="151777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výrobního plánování</a:t>
            </a:r>
            <a:endParaRPr lang="cs-CZ" dirty="0"/>
          </a:p>
        </p:txBody>
      </p:sp>
      <p:pic>
        <p:nvPicPr>
          <p:cNvPr id="4" name="Zástupný symbol pro obsah 3" descr="Obrázek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8628" y="2076301"/>
            <a:ext cx="7166744" cy="410716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výrobního plánování</a:t>
            </a:r>
            <a:endParaRPr lang="cs-CZ" dirty="0"/>
          </a:p>
        </p:txBody>
      </p:sp>
      <p:pic>
        <p:nvPicPr>
          <p:cNvPr id="4" name="Zástupný symbol pro obsah 3" descr="Obrázek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211182"/>
            <a:ext cx="8229600" cy="3837398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Grafické řešení úlohy LP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tady bude obrázek grafického řešení úlohy LP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Ekvivalentní soustava rovnic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	      3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</a:t>
            </a:r>
            <a:r>
              <a:rPr lang="cs-CZ" dirty="0" smtClean="0"/>
              <a:t>+ 2</a:t>
            </a:r>
            <a:r>
              <a:rPr lang="cs-CZ" i="1" dirty="0" smtClean="0"/>
              <a:t>x</a:t>
            </a:r>
            <a:r>
              <a:rPr lang="cs-CZ" baseline="-25000" dirty="0" smtClean="0"/>
              <a:t>2	</a:t>
            </a:r>
            <a:r>
              <a:rPr lang="cs-CZ" dirty="0" smtClean="0"/>
              <a:t>+ </a:t>
            </a:r>
            <a:r>
              <a:rPr lang="cs-CZ" i="1" dirty="0" smtClean="0"/>
              <a:t>x</a:t>
            </a:r>
            <a:r>
              <a:rPr lang="cs-CZ" baseline="-25000" dirty="0" smtClean="0"/>
              <a:t>3 			</a:t>
            </a:r>
            <a:r>
              <a:rPr lang="cs-CZ" dirty="0" smtClean="0"/>
              <a:t>= 6000 ,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	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+   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 		</a:t>
            </a:r>
            <a:r>
              <a:rPr lang="cs-CZ" dirty="0" smtClean="0"/>
              <a:t>+ </a:t>
            </a:r>
            <a:r>
              <a:rPr lang="cs-CZ" i="1" dirty="0" smtClean="0"/>
              <a:t>x</a:t>
            </a:r>
            <a:r>
              <a:rPr lang="cs-CZ" baseline="-25000" dirty="0" smtClean="0"/>
              <a:t>4 	</a:t>
            </a:r>
            <a:r>
              <a:rPr lang="cs-CZ" dirty="0" smtClean="0"/>
              <a:t>	= 2600 ,	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	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				+ </a:t>
            </a:r>
            <a:r>
              <a:rPr lang="cs-CZ" i="1" dirty="0" smtClean="0"/>
              <a:t>x</a:t>
            </a:r>
            <a:r>
              <a:rPr lang="cs-CZ" baseline="-25000" dirty="0" smtClean="0"/>
              <a:t>5 	</a:t>
            </a:r>
            <a:r>
              <a:rPr lang="cs-CZ" dirty="0" smtClean="0"/>
              <a:t>= 1800 ,</a:t>
            </a:r>
          </a:p>
          <a:p>
            <a:endParaRPr lang="cs-CZ" dirty="0" smtClean="0"/>
          </a:p>
          <a:p>
            <a:r>
              <a:rPr lang="cs-CZ" dirty="0" smtClean="0"/>
              <a:t>kde </a:t>
            </a:r>
            <a:r>
              <a:rPr lang="cs-CZ" i="1" dirty="0" smtClean="0"/>
              <a:t>x</a:t>
            </a:r>
            <a:r>
              <a:rPr lang="cs-CZ" baseline="-25000" dirty="0" smtClean="0"/>
              <a:t>3</a:t>
            </a:r>
            <a:r>
              <a:rPr lang="cs-CZ" dirty="0" smtClean="0"/>
              <a:t>, </a:t>
            </a:r>
            <a:r>
              <a:rPr lang="cs-CZ" i="1" dirty="0" smtClean="0"/>
              <a:t>x</a:t>
            </a:r>
            <a:r>
              <a:rPr lang="cs-CZ" baseline="-25000" dirty="0" smtClean="0"/>
              <a:t>4</a:t>
            </a:r>
            <a:r>
              <a:rPr lang="cs-CZ" dirty="0" smtClean="0"/>
              <a:t> a </a:t>
            </a:r>
            <a:r>
              <a:rPr lang="cs-CZ" i="1" dirty="0" smtClean="0"/>
              <a:t>x</a:t>
            </a:r>
            <a:r>
              <a:rPr lang="cs-CZ" baseline="-25000" dirty="0" smtClean="0"/>
              <a:t>5</a:t>
            </a:r>
            <a:r>
              <a:rPr lang="cs-CZ" dirty="0" smtClean="0"/>
              <a:t> jsou přídatné </a:t>
            </a:r>
            <a:r>
              <a:rPr lang="cs-CZ" dirty="0" smtClean="0"/>
              <a:t>proměnné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úlohy LP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sz="3400" dirty="0" smtClean="0"/>
              <a:t>přípustné řešení </a:t>
            </a:r>
            <a:endParaRPr lang="cs-CZ" sz="3400" dirty="0" smtClean="0"/>
          </a:p>
          <a:p>
            <a:pPr lvl="1"/>
            <a:r>
              <a:rPr lang="cs-CZ" sz="2600" dirty="0" smtClean="0"/>
              <a:t>vyhovuje </a:t>
            </a:r>
            <a:r>
              <a:rPr lang="cs-CZ" sz="2600" dirty="0" smtClean="0"/>
              <a:t>všem omezujícím podmínkám úlohy včetně podmínek nezápornosti (na obr. 1.1 je množina přípustných řešení zvýrazněna stínováním),</a:t>
            </a:r>
          </a:p>
          <a:p>
            <a:r>
              <a:rPr lang="cs-CZ" sz="3400" dirty="0" smtClean="0"/>
              <a:t>optimální řešení </a:t>
            </a:r>
            <a:endParaRPr lang="cs-CZ" sz="3400" dirty="0" smtClean="0"/>
          </a:p>
          <a:p>
            <a:pPr lvl="1"/>
            <a:r>
              <a:rPr lang="cs-CZ" sz="2600" dirty="0" smtClean="0"/>
              <a:t>přípustné </a:t>
            </a:r>
            <a:r>
              <a:rPr lang="cs-CZ" sz="2600" dirty="0" smtClean="0"/>
              <a:t>řešení, které maximalizuje (minimalizuje) hodnotu účelové funkce,</a:t>
            </a:r>
          </a:p>
          <a:p>
            <a:r>
              <a:rPr lang="cs-CZ" sz="3400" dirty="0" smtClean="0"/>
              <a:t>základní (přípustné) řešení </a:t>
            </a:r>
            <a:endParaRPr lang="cs-CZ" sz="3400" dirty="0" smtClean="0"/>
          </a:p>
          <a:p>
            <a:pPr lvl="1"/>
            <a:r>
              <a:rPr lang="cs-CZ" sz="2600" dirty="0" smtClean="0"/>
              <a:t>každé </a:t>
            </a:r>
            <a:r>
              <a:rPr lang="cs-CZ" sz="2600" dirty="0" smtClean="0"/>
              <a:t>základní řešení ekvivalentní soustavy rovnic, které splňuje podmínky nezápornosti; základní řešení má maximálně tolik nenulových proměnných, kolik je lineárně nezávislých řádků ekvivalentní soustavy rovnic; v grafickém znázornění jsou základní řešení v krajních bodech množiny přípustných řešení (na obr. 1.1 to jsou body x</a:t>
            </a:r>
            <a:r>
              <a:rPr lang="cs-CZ" sz="2600" baseline="30000" dirty="0" smtClean="0"/>
              <a:t>1</a:t>
            </a:r>
            <a:r>
              <a:rPr lang="cs-CZ" sz="2600" dirty="0" smtClean="0"/>
              <a:t>, x</a:t>
            </a:r>
            <a:r>
              <a:rPr lang="cs-CZ" sz="2600" baseline="30000" dirty="0" smtClean="0"/>
              <a:t>2</a:t>
            </a:r>
            <a:r>
              <a:rPr lang="cs-CZ" sz="2600" dirty="0" smtClean="0"/>
              <a:t>,…, x</a:t>
            </a:r>
            <a:r>
              <a:rPr lang="cs-CZ" sz="2600" baseline="30000" dirty="0" smtClean="0"/>
              <a:t>5</a:t>
            </a:r>
            <a:r>
              <a:rPr lang="cs-CZ" sz="2600" dirty="0" smtClean="0"/>
              <a:t>). </a:t>
            </a:r>
          </a:p>
          <a:p>
            <a:r>
              <a:rPr lang="cs-CZ" sz="3400" dirty="0" smtClean="0"/>
              <a:t>degenerované (základní) řešení </a:t>
            </a:r>
            <a:endParaRPr lang="cs-CZ" sz="3400" dirty="0" smtClean="0"/>
          </a:p>
          <a:p>
            <a:pPr lvl="1"/>
            <a:r>
              <a:rPr lang="cs-CZ" sz="2600" dirty="0" smtClean="0"/>
              <a:t>takové </a:t>
            </a:r>
            <a:r>
              <a:rPr lang="cs-CZ" sz="2600" dirty="0" smtClean="0"/>
              <a:t>základní řešení, které má méně nenulových proměnných než je lineárně nezávislých řádků ekvivalentní soustavy rovnic.   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Formulace matematického modelu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cs-CZ" dirty="0" smtClean="0"/>
              <a:t>Identifikace problému v reálném systému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Sestavení ekonomického modelu daného problému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Sestavení matematického modelu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Řešení matematického modelu a získání výsledků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Verifikace výsledků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Implementace výsledků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914400" indent="-914400">
              <a:buFont typeface="+mj-lt"/>
              <a:buAutoNum type="arabicParenR"/>
            </a:pPr>
            <a:r>
              <a:rPr lang="cs-CZ" dirty="0" smtClean="0"/>
              <a:t>Identifikace problému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Rozpoznat problém je záležitostí managementu</a:t>
            </a:r>
          </a:p>
          <a:p>
            <a:r>
              <a:rPr lang="cs-CZ" dirty="0" smtClean="0"/>
              <a:t>Probíhá bez přítomnosti odborníka na matematické modelování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14400" indent="-914400">
              <a:buFont typeface="+mj-lt"/>
              <a:buAutoNum type="arabicParenR" startAt="2"/>
            </a:pPr>
            <a:r>
              <a:rPr lang="cs-CZ" dirty="0" smtClean="0"/>
              <a:t>Sestavení </a:t>
            </a:r>
            <a:r>
              <a:rPr lang="cs-CZ" dirty="0" err="1" smtClean="0"/>
              <a:t>ekon</a:t>
            </a:r>
            <a:r>
              <a:rPr lang="cs-CZ" dirty="0" smtClean="0"/>
              <a:t>. modelu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Popisuje vybrané prvky analyzovaného systému</a:t>
            </a:r>
          </a:p>
          <a:p>
            <a:r>
              <a:rPr lang="cs-CZ" dirty="0" smtClean="0"/>
              <a:t>4 části</a:t>
            </a:r>
          </a:p>
          <a:p>
            <a:pPr lvl="1"/>
            <a:r>
              <a:rPr lang="cs-CZ" dirty="0" smtClean="0"/>
              <a:t>cíl analýzy (optimalizace),</a:t>
            </a:r>
          </a:p>
          <a:p>
            <a:pPr lvl="1"/>
            <a:r>
              <a:rPr lang="cs-CZ" dirty="0" smtClean="0"/>
              <a:t>popis procesů, které v systému </a:t>
            </a:r>
            <a:r>
              <a:rPr lang="cs-CZ" dirty="0" smtClean="0"/>
              <a:t>probíhají</a:t>
            </a:r>
            <a:endParaRPr lang="cs-CZ" dirty="0" smtClean="0"/>
          </a:p>
          <a:p>
            <a:pPr lvl="1"/>
            <a:r>
              <a:rPr lang="cs-CZ" dirty="0" smtClean="0"/>
              <a:t>popis činitelů, které ovlivňují provádění procesů </a:t>
            </a:r>
          </a:p>
          <a:p>
            <a:pPr lvl="1"/>
            <a:r>
              <a:rPr lang="cs-CZ" dirty="0" smtClean="0"/>
              <a:t>popis </a:t>
            </a:r>
            <a:r>
              <a:rPr lang="cs-CZ" dirty="0" smtClean="0"/>
              <a:t>vztahů mezi výše uvedenými prvky – cílem, procesy a činiteli. </a:t>
            </a:r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14400" indent="-914400">
              <a:buFont typeface="+mj-lt"/>
              <a:buAutoNum type="arabicParenR" startAt="3"/>
            </a:pPr>
            <a:r>
              <a:rPr lang="cs-CZ" dirty="0" smtClean="0"/>
              <a:t>Sestavení matem. modelu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maximalizovat (minimalizovat) 	</a:t>
            </a:r>
          </a:p>
          <a:p>
            <a:pPr lvl="2">
              <a:buNone/>
            </a:pPr>
            <a:r>
              <a:rPr lang="cs-CZ" sz="2600" i="1" dirty="0" smtClean="0"/>
              <a:t>   z</a:t>
            </a:r>
            <a:r>
              <a:rPr lang="cs-CZ" sz="2600" dirty="0" smtClean="0"/>
              <a:t> </a:t>
            </a:r>
            <a:r>
              <a:rPr lang="cs-CZ" sz="2600" dirty="0" smtClean="0"/>
              <a:t>= </a:t>
            </a:r>
            <a:r>
              <a:rPr lang="cs-CZ" sz="2600" i="1" dirty="0" smtClean="0"/>
              <a:t>c</a:t>
            </a:r>
            <a:r>
              <a:rPr lang="cs-CZ" sz="2600" baseline="-25000" dirty="0" smtClean="0"/>
              <a:t>1</a:t>
            </a:r>
            <a:r>
              <a:rPr lang="cs-CZ" sz="2600" i="1" dirty="0" smtClean="0"/>
              <a:t>x</a:t>
            </a:r>
            <a:r>
              <a:rPr lang="cs-CZ" sz="2600" baseline="-25000" dirty="0" smtClean="0"/>
              <a:t>1</a:t>
            </a:r>
            <a:r>
              <a:rPr lang="cs-CZ" sz="2600" dirty="0" smtClean="0"/>
              <a:t> + </a:t>
            </a:r>
            <a:r>
              <a:rPr lang="cs-CZ" sz="2600" i="1" dirty="0" smtClean="0"/>
              <a:t>c</a:t>
            </a:r>
            <a:r>
              <a:rPr lang="cs-CZ" sz="2600" baseline="-25000" dirty="0" smtClean="0"/>
              <a:t>2</a:t>
            </a:r>
            <a:r>
              <a:rPr lang="cs-CZ" sz="2600" i="1" dirty="0" smtClean="0"/>
              <a:t>x</a:t>
            </a:r>
            <a:r>
              <a:rPr lang="cs-CZ" sz="2600" baseline="-25000" dirty="0" smtClean="0"/>
              <a:t>2</a:t>
            </a:r>
            <a:r>
              <a:rPr lang="cs-CZ" sz="2600" dirty="0" smtClean="0"/>
              <a:t> + . . .+ </a:t>
            </a:r>
            <a:r>
              <a:rPr lang="cs-CZ" sz="2600" i="1" dirty="0" err="1" smtClean="0"/>
              <a:t>c</a:t>
            </a:r>
            <a:r>
              <a:rPr lang="cs-CZ" sz="2600" baseline="-25000" dirty="0" err="1" smtClean="0"/>
              <a:t>n</a:t>
            </a:r>
            <a:r>
              <a:rPr lang="cs-CZ" sz="2600" i="1" dirty="0" err="1" smtClean="0"/>
              <a:t>x</a:t>
            </a:r>
            <a:r>
              <a:rPr lang="cs-CZ" sz="2600" baseline="-25000" dirty="0" err="1" smtClean="0"/>
              <a:t>n</a:t>
            </a:r>
            <a:r>
              <a:rPr lang="cs-CZ" sz="2600" dirty="0" smtClean="0"/>
              <a:t> ,	</a:t>
            </a:r>
          </a:p>
          <a:p>
            <a:r>
              <a:rPr lang="cs-CZ" dirty="0" smtClean="0"/>
              <a:t> za podmínek	</a:t>
            </a:r>
          </a:p>
          <a:p>
            <a:pPr>
              <a:buNone/>
            </a:pPr>
            <a:r>
              <a:rPr lang="cs-CZ" i="1" dirty="0" smtClean="0"/>
              <a:t>		a</a:t>
            </a:r>
            <a:r>
              <a:rPr lang="cs-CZ" baseline="-25000" dirty="0" smtClean="0"/>
              <a:t>11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+ </a:t>
            </a:r>
            <a:r>
              <a:rPr lang="cs-CZ" i="1" dirty="0" smtClean="0"/>
              <a:t>a</a:t>
            </a:r>
            <a:r>
              <a:rPr lang="cs-CZ" baseline="-25000" dirty="0" smtClean="0"/>
              <a:t>12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+ </a:t>
            </a:r>
            <a:r>
              <a:rPr lang="cs-CZ" dirty="0" smtClean="0"/>
              <a:t>. . . + </a:t>
            </a:r>
            <a:r>
              <a:rPr lang="cs-CZ" i="1" dirty="0" smtClean="0"/>
              <a:t>a</a:t>
            </a:r>
            <a:r>
              <a:rPr lang="cs-CZ" baseline="-25000" dirty="0" smtClean="0"/>
              <a:t>1n</a:t>
            </a:r>
            <a:r>
              <a:rPr lang="cs-CZ" i="1" dirty="0" smtClean="0"/>
              <a:t>x</a:t>
            </a:r>
            <a:r>
              <a:rPr lang="cs-CZ" baseline="-25000" dirty="0" smtClean="0"/>
              <a:t>n </a:t>
            </a:r>
            <a:r>
              <a:rPr lang="cs-CZ" dirty="0" smtClean="0"/>
              <a:t>≤</a:t>
            </a:r>
            <a:r>
              <a:rPr lang="cs-CZ" i="1" dirty="0" smtClean="0"/>
              <a:t>b</a:t>
            </a:r>
            <a:r>
              <a:rPr lang="cs-CZ" baseline="-25000" dirty="0" smtClean="0"/>
              <a:t>1 </a:t>
            </a:r>
            <a:r>
              <a:rPr lang="cs-CZ" dirty="0" smtClean="0"/>
              <a:t>,</a:t>
            </a:r>
          </a:p>
          <a:p>
            <a:pPr>
              <a:buNone/>
            </a:pPr>
            <a:r>
              <a:rPr lang="cs-CZ" i="1" dirty="0" smtClean="0"/>
              <a:t>		a</a:t>
            </a:r>
            <a:r>
              <a:rPr lang="cs-CZ" baseline="-25000" dirty="0" smtClean="0"/>
              <a:t>21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+ </a:t>
            </a:r>
            <a:r>
              <a:rPr lang="cs-CZ" i="1" dirty="0" smtClean="0"/>
              <a:t>a</a:t>
            </a:r>
            <a:r>
              <a:rPr lang="cs-CZ" baseline="-25000" dirty="0" smtClean="0"/>
              <a:t>22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+ </a:t>
            </a:r>
            <a:r>
              <a:rPr lang="cs-CZ" dirty="0" smtClean="0"/>
              <a:t>. . . + </a:t>
            </a:r>
            <a:r>
              <a:rPr lang="cs-CZ" i="1" dirty="0" smtClean="0"/>
              <a:t>a</a:t>
            </a:r>
            <a:r>
              <a:rPr lang="cs-CZ" baseline="-25000" dirty="0" smtClean="0"/>
              <a:t>2n</a:t>
            </a:r>
            <a:r>
              <a:rPr lang="cs-CZ" i="1" dirty="0" smtClean="0"/>
              <a:t>x</a:t>
            </a:r>
            <a:r>
              <a:rPr lang="cs-CZ" baseline="-25000" dirty="0" smtClean="0"/>
              <a:t>n</a:t>
            </a:r>
            <a:r>
              <a:rPr lang="cs-CZ" dirty="0" smtClean="0"/>
              <a:t>≤ </a:t>
            </a:r>
            <a:r>
              <a:rPr lang="cs-CZ" i="1" dirty="0" smtClean="0"/>
              <a:t>b</a:t>
            </a:r>
            <a:r>
              <a:rPr lang="cs-CZ" baseline="-25000" dirty="0" smtClean="0"/>
              <a:t>2 </a:t>
            </a:r>
            <a:r>
              <a:rPr lang="cs-CZ" dirty="0" smtClean="0"/>
              <a:t>,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	.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	:</a:t>
            </a:r>
            <a:endParaRPr lang="cs-CZ" dirty="0" smtClean="0"/>
          </a:p>
          <a:p>
            <a:pPr>
              <a:buNone/>
            </a:pPr>
            <a:r>
              <a:rPr lang="cs-CZ" i="1" dirty="0" smtClean="0"/>
              <a:t>		a</a:t>
            </a:r>
            <a:r>
              <a:rPr lang="cs-CZ" baseline="-25000" dirty="0" smtClean="0"/>
              <a:t>m1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+ </a:t>
            </a:r>
            <a:r>
              <a:rPr lang="cs-CZ" i="1" dirty="0" smtClean="0"/>
              <a:t>a</a:t>
            </a:r>
            <a:r>
              <a:rPr lang="cs-CZ" baseline="-25000" dirty="0" smtClean="0"/>
              <a:t>m2</a:t>
            </a:r>
            <a:r>
              <a:rPr lang="cs-CZ" i="1" dirty="0" smtClean="0"/>
              <a:t>x</a:t>
            </a:r>
            <a:r>
              <a:rPr lang="cs-CZ" baseline="-25000" dirty="0" smtClean="0"/>
              <a:t>2	</a:t>
            </a:r>
            <a:r>
              <a:rPr lang="cs-CZ" dirty="0" smtClean="0"/>
              <a:t>+ . . . + </a:t>
            </a:r>
            <a:r>
              <a:rPr lang="cs-CZ" i="1" dirty="0" err="1" smtClean="0"/>
              <a:t>a</a:t>
            </a:r>
            <a:r>
              <a:rPr lang="cs-CZ" baseline="-25000" dirty="0" err="1" smtClean="0"/>
              <a:t>mn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n</a:t>
            </a:r>
            <a:r>
              <a:rPr lang="cs-CZ" dirty="0" smtClean="0"/>
              <a:t>≤ </a:t>
            </a:r>
            <a:r>
              <a:rPr lang="cs-CZ" i="1" dirty="0" err="1" smtClean="0"/>
              <a:t>b</a:t>
            </a:r>
            <a:r>
              <a:rPr lang="cs-CZ" baseline="-25000" dirty="0" err="1" smtClean="0"/>
              <a:t>m</a:t>
            </a:r>
            <a:r>
              <a:rPr lang="cs-CZ" baseline="-25000" dirty="0" smtClean="0"/>
              <a:t> </a:t>
            </a:r>
            <a:r>
              <a:rPr lang="cs-CZ" dirty="0" smtClean="0"/>
              <a:t>,</a:t>
            </a:r>
          </a:p>
          <a:p>
            <a:pPr>
              <a:buNone/>
            </a:pPr>
            <a:r>
              <a:rPr lang="cs-CZ" i="1" dirty="0" smtClean="0"/>
              <a:t>		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j</a:t>
            </a:r>
            <a:r>
              <a:rPr lang="cs-CZ" dirty="0" smtClean="0"/>
              <a:t> ≥0 </a:t>
            </a:r>
            <a:r>
              <a:rPr lang="cs-CZ" dirty="0" smtClean="0"/>
              <a:t>, </a:t>
            </a:r>
            <a:r>
              <a:rPr lang="cs-CZ" i="1" dirty="0" smtClean="0"/>
              <a:t>j </a:t>
            </a:r>
            <a:r>
              <a:rPr lang="cs-CZ" dirty="0" smtClean="0"/>
              <a:t>= 1, 2, ..., </a:t>
            </a:r>
            <a:r>
              <a:rPr lang="cs-CZ" i="1" dirty="0" smtClean="0"/>
              <a:t>n</a:t>
            </a:r>
            <a:r>
              <a:rPr lang="cs-CZ" dirty="0" smtClean="0"/>
              <a:t>,	</a:t>
            </a:r>
          </a:p>
          <a:p>
            <a:r>
              <a:rPr lang="cs-CZ" dirty="0" smtClean="0"/>
              <a:t>kde</a:t>
            </a:r>
          </a:p>
          <a:p>
            <a:pPr lvl="1">
              <a:buNone/>
            </a:pPr>
            <a:r>
              <a:rPr lang="cs-CZ" i="1" dirty="0" smtClean="0"/>
              <a:t>n</a:t>
            </a:r>
            <a:r>
              <a:rPr lang="cs-CZ" dirty="0" smtClean="0"/>
              <a:t> 	je počet strukturních proměnných modelu,</a:t>
            </a:r>
          </a:p>
          <a:p>
            <a:pPr lvl="1">
              <a:buNone/>
            </a:pPr>
            <a:r>
              <a:rPr lang="cs-CZ" i="1" dirty="0" smtClean="0"/>
              <a:t>m</a:t>
            </a:r>
            <a:r>
              <a:rPr lang="cs-CZ" dirty="0" smtClean="0"/>
              <a:t>	je počet omezujících podmínek,</a:t>
            </a:r>
          </a:p>
          <a:p>
            <a:pPr lvl="1">
              <a:buNone/>
            </a:pPr>
            <a:r>
              <a:rPr lang="cs-CZ" b="1" dirty="0" err="1" smtClean="0"/>
              <a:t>c</a:t>
            </a:r>
            <a:r>
              <a:rPr lang="cs-CZ" b="1" baseline="30000" dirty="0" err="1" smtClean="0"/>
              <a:t>T</a:t>
            </a:r>
            <a:r>
              <a:rPr lang="cs-CZ" dirty="0" smtClean="0"/>
              <a:t> = (</a:t>
            </a:r>
            <a:r>
              <a:rPr lang="cs-CZ" i="1" dirty="0" smtClean="0"/>
              <a:t>c</a:t>
            </a:r>
            <a:r>
              <a:rPr lang="cs-CZ" baseline="-25000" dirty="0" smtClean="0"/>
              <a:t>1</a:t>
            </a:r>
            <a:r>
              <a:rPr lang="cs-CZ" dirty="0" smtClean="0"/>
              <a:t>, </a:t>
            </a:r>
            <a:r>
              <a:rPr lang="cs-CZ" i="1" dirty="0" smtClean="0"/>
              <a:t>c</a:t>
            </a:r>
            <a:r>
              <a:rPr lang="cs-CZ" baseline="-25000" dirty="0" smtClean="0"/>
              <a:t>2</a:t>
            </a:r>
            <a:r>
              <a:rPr lang="cs-CZ" dirty="0" smtClean="0"/>
              <a:t>, …, </a:t>
            </a:r>
            <a:r>
              <a:rPr lang="cs-CZ" i="1" dirty="0" err="1" smtClean="0"/>
              <a:t>c</a:t>
            </a:r>
            <a:r>
              <a:rPr lang="cs-CZ" baseline="-25000" dirty="0" err="1" smtClean="0"/>
              <a:t>n</a:t>
            </a:r>
            <a:r>
              <a:rPr lang="cs-CZ" dirty="0" smtClean="0"/>
              <a:t>) je řádkový vektor cenových koeficientů (cen) modelu,</a:t>
            </a:r>
          </a:p>
          <a:p>
            <a:pPr lvl="1">
              <a:buNone/>
            </a:pPr>
            <a:r>
              <a:rPr lang="cs-CZ" b="1" dirty="0" smtClean="0"/>
              <a:t>b</a:t>
            </a:r>
            <a:r>
              <a:rPr lang="cs-CZ" dirty="0" smtClean="0"/>
              <a:t> = (</a:t>
            </a:r>
            <a:r>
              <a:rPr lang="cs-CZ" i="1" dirty="0" smtClean="0"/>
              <a:t>b</a:t>
            </a:r>
            <a:r>
              <a:rPr lang="cs-CZ" baseline="-25000" dirty="0" smtClean="0"/>
              <a:t>1</a:t>
            </a:r>
            <a:r>
              <a:rPr lang="cs-CZ" dirty="0" smtClean="0"/>
              <a:t>, </a:t>
            </a:r>
            <a:r>
              <a:rPr lang="cs-CZ" i="1" dirty="0" smtClean="0"/>
              <a:t>b</a:t>
            </a:r>
            <a:r>
              <a:rPr lang="cs-CZ" baseline="-25000" dirty="0" smtClean="0"/>
              <a:t>2</a:t>
            </a:r>
            <a:r>
              <a:rPr lang="cs-CZ" dirty="0" smtClean="0"/>
              <a:t>, …, </a:t>
            </a:r>
            <a:r>
              <a:rPr lang="cs-CZ" i="1" dirty="0" err="1" smtClean="0"/>
              <a:t>b</a:t>
            </a:r>
            <a:r>
              <a:rPr lang="cs-CZ" baseline="-25000" dirty="0" err="1" smtClean="0"/>
              <a:t>m</a:t>
            </a:r>
            <a:r>
              <a:rPr lang="cs-CZ" dirty="0" smtClean="0"/>
              <a:t>)</a:t>
            </a:r>
            <a:r>
              <a:rPr lang="cs-CZ" baseline="30000" dirty="0" smtClean="0"/>
              <a:t>T</a:t>
            </a:r>
            <a:r>
              <a:rPr lang="cs-CZ" dirty="0" smtClean="0"/>
              <a:t> je sloupcový vektor hodnot pravých stran modelu a</a:t>
            </a:r>
          </a:p>
          <a:p>
            <a:pPr lvl="1">
              <a:buNone/>
            </a:pPr>
            <a:r>
              <a:rPr lang="cs-CZ" b="1" dirty="0" smtClean="0"/>
              <a:t>A</a:t>
            </a:r>
            <a:r>
              <a:rPr lang="cs-CZ" dirty="0" smtClean="0"/>
              <a:t> = (</a:t>
            </a:r>
            <a:r>
              <a:rPr lang="cs-CZ" i="1" dirty="0" err="1" smtClean="0"/>
              <a:t>a</a:t>
            </a:r>
            <a:r>
              <a:rPr lang="cs-CZ" baseline="-25000" dirty="0" err="1" smtClean="0"/>
              <a:t>ij</a:t>
            </a:r>
            <a:r>
              <a:rPr lang="cs-CZ" baseline="-25000" dirty="0" smtClean="0"/>
              <a:t> </a:t>
            </a:r>
            <a:r>
              <a:rPr lang="cs-CZ" dirty="0" smtClean="0"/>
              <a:t>, </a:t>
            </a:r>
            <a:r>
              <a:rPr lang="cs-CZ" i="1" dirty="0" smtClean="0"/>
              <a:t>i</a:t>
            </a:r>
            <a:r>
              <a:rPr lang="cs-CZ" dirty="0" smtClean="0"/>
              <a:t> = 1,2,...,</a:t>
            </a:r>
            <a:r>
              <a:rPr lang="cs-CZ" i="1" dirty="0" smtClean="0"/>
              <a:t>m</a:t>
            </a:r>
            <a:r>
              <a:rPr lang="cs-CZ" dirty="0" smtClean="0"/>
              <a:t>, </a:t>
            </a:r>
            <a:r>
              <a:rPr lang="cs-CZ" i="1" dirty="0" smtClean="0"/>
              <a:t>j</a:t>
            </a:r>
            <a:r>
              <a:rPr lang="cs-CZ" dirty="0" smtClean="0"/>
              <a:t> = 1,2,...,</a:t>
            </a:r>
            <a:r>
              <a:rPr lang="cs-CZ" i="1" dirty="0" smtClean="0"/>
              <a:t>n</a:t>
            </a:r>
            <a:r>
              <a:rPr lang="cs-CZ" dirty="0" smtClean="0"/>
              <a:t>) je matice strukturních koeficientů modelu.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Zápis matematického modelu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Pomocí sumací</a:t>
            </a:r>
          </a:p>
          <a:p>
            <a:pPr>
              <a:buNone/>
            </a:pPr>
            <a:r>
              <a:rPr lang="cs-CZ" dirty="0" smtClean="0"/>
              <a:t>	maximalizovat </a:t>
            </a:r>
            <a:r>
              <a:rPr lang="cs-CZ" dirty="0" smtClean="0"/>
              <a:t>(minimalizovat)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i="1" dirty="0" smtClean="0"/>
              <a:t>  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za </a:t>
            </a:r>
            <a:r>
              <a:rPr lang="cs-CZ" dirty="0" smtClean="0"/>
              <a:t>podmínek</a:t>
            </a:r>
          </a:p>
          <a:p>
            <a:pPr marL="270510" algn="just">
              <a:spcBef>
                <a:spcPts val="600"/>
              </a:spcBef>
              <a:spcAft>
                <a:spcPts val="0"/>
              </a:spcAft>
              <a:buNone/>
            </a:pPr>
            <a:r>
              <a:rPr lang="cs-CZ" dirty="0" smtClean="0"/>
              <a:t>	</a:t>
            </a:r>
            <a:r>
              <a:rPr lang="cs-CZ" i="1" dirty="0" smtClean="0"/>
              <a:t> </a:t>
            </a:r>
            <a:endParaRPr lang="cs-CZ" sz="2800" dirty="0" smtClean="0">
              <a:latin typeface="Times New Roman"/>
              <a:ea typeface="Times New Roman"/>
            </a:endParaRPr>
          </a:p>
          <a:p>
            <a:pPr marL="270510" algn="just">
              <a:spcBef>
                <a:spcPts val="600"/>
              </a:spcBef>
              <a:spcAft>
                <a:spcPts val="0"/>
              </a:spcAft>
              <a:buNone/>
            </a:pPr>
            <a:r>
              <a:rPr lang="cs-CZ" sz="2800" i="1" dirty="0" smtClean="0">
                <a:latin typeface="Times New Roman"/>
                <a:ea typeface="Times New Roman"/>
              </a:rPr>
              <a:t>	 </a:t>
            </a:r>
            <a:r>
              <a:rPr lang="cs-CZ" i="1" dirty="0" smtClean="0"/>
              <a:t>	 </a:t>
            </a:r>
            <a:endParaRPr lang="cs-CZ" dirty="0" smtClean="0"/>
          </a:p>
          <a:p>
            <a:r>
              <a:rPr lang="cs-CZ" dirty="0" smtClean="0"/>
              <a:t>maticový </a:t>
            </a:r>
            <a:r>
              <a:rPr lang="cs-CZ" dirty="0" smtClean="0"/>
              <a:t>zápis:</a:t>
            </a:r>
          </a:p>
          <a:p>
            <a:pPr>
              <a:buNone/>
            </a:pPr>
            <a:r>
              <a:rPr lang="cs-CZ" dirty="0" smtClean="0"/>
              <a:t>	maximalizovat </a:t>
            </a:r>
            <a:r>
              <a:rPr lang="cs-CZ" dirty="0" smtClean="0"/>
              <a:t>(minimalizovat)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b="1" dirty="0" smtClean="0"/>
              <a:t>	</a:t>
            </a:r>
            <a:r>
              <a:rPr lang="cs-CZ" i="1" dirty="0" smtClean="0"/>
              <a:t>z</a:t>
            </a:r>
            <a:r>
              <a:rPr lang="cs-CZ" dirty="0" smtClean="0"/>
              <a:t> </a:t>
            </a:r>
            <a:r>
              <a:rPr lang="cs-CZ" dirty="0" smtClean="0"/>
              <a:t>= </a:t>
            </a:r>
            <a:r>
              <a:rPr lang="cs-CZ" b="1" dirty="0" err="1" smtClean="0"/>
              <a:t>c</a:t>
            </a:r>
            <a:r>
              <a:rPr lang="cs-CZ" b="1" baseline="30000" dirty="0" err="1" smtClean="0"/>
              <a:t>T</a:t>
            </a:r>
            <a:r>
              <a:rPr lang="cs-CZ" b="1" dirty="0" err="1" smtClean="0"/>
              <a:t>x</a:t>
            </a:r>
            <a:r>
              <a:rPr lang="cs-CZ" b="1" dirty="0" smtClean="0"/>
              <a:t> </a:t>
            </a:r>
            <a:r>
              <a:rPr lang="cs-CZ" dirty="0" smtClean="0"/>
              <a:t>,</a:t>
            </a:r>
            <a:r>
              <a:rPr lang="cs-CZ" b="1" dirty="0" smtClean="0"/>
              <a:t>			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za </a:t>
            </a:r>
            <a:r>
              <a:rPr lang="cs-CZ" dirty="0" smtClean="0"/>
              <a:t>podmínek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b="1" dirty="0" smtClean="0"/>
              <a:t>	</a:t>
            </a:r>
            <a:r>
              <a:rPr lang="cs-CZ" b="1" dirty="0" err="1" smtClean="0"/>
              <a:t>Ax</a:t>
            </a:r>
            <a:r>
              <a:rPr lang="cs-CZ" b="1" dirty="0" smtClean="0"/>
              <a:t> ≤b</a:t>
            </a:r>
            <a:r>
              <a:rPr lang="cs-CZ" dirty="0" smtClean="0"/>
              <a:t> </a:t>
            </a:r>
            <a:r>
              <a:rPr lang="cs-CZ" dirty="0" smtClean="0"/>
              <a:t>,</a:t>
            </a:r>
          </a:p>
          <a:p>
            <a:pPr>
              <a:buNone/>
            </a:pPr>
            <a:r>
              <a:rPr lang="cs-CZ" b="1" dirty="0" smtClean="0"/>
              <a:t>	   </a:t>
            </a:r>
            <a:r>
              <a:rPr lang="cs-CZ" b="1" dirty="0" smtClean="0"/>
              <a:t>	x ≥0</a:t>
            </a:r>
            <a:r>
              <a:rPr lang="cs-CZ" dirty="0" smtClean="0"/>
              <a:t> 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142976" y="2571744"/>
          <a:ext cx="736600" cy="444500"/>
        </p:xfrm>
        <a:graphic>
          <a:graphicData uri="http://schemas.openxmlformats.org/presentationml/2006/ole">
            <p:oleObj spid="_x0000_s1026" name="Rovnice" r:id="rId3" imgW="736560" imgH="4442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285852" y="3286124"/>
          <a:ext cx="1778000" cy="444500"/>
        </p:xfrm>
        <a:graphic>
          <a:graphicData uri="http://schemas.openxmlformats.org/presentationml/2006/ole">
            <p:oleObj spid="_x0000_s1027" name="Rovnice" r:id="rId4" imgW="1777680" imgH="4442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071538" y="3714752"/>
          <a:ext cx="1778000" cy="241300"/>
        </p:xfrm>
        <a:graphic>
          <a:graphicData uri="http://schemas.openxmlformats.org/presentationml/2006/ole">
            <p:oleObj spid="_x0000_s1028" name="Rovnice" r:id="rId5" imgW="177768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14400" indent="-914400">
              <a:buFont typeface="+mj-lt"/>
              <a:buAutoNum type="arabicParenR" startAt="4"/>
            </a:pPr>
            <a:r>
              <a:rPr lang="cs-CZ" dirty="0" smtClean="0"/>
              <a:t>Řešení matem. modelu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 </a:t>
            </a:r>
            <a:r>
              <a:rPr lang="en-GB" dirty="0" err="1" smtClean="0"/>
              <a:t>numerické</a:t>
            </a:r>
            <a:r>
              <a:rPr lang="en-GB" dirty="0" smtClean="0"/>
              <a:t> </a:t>
            </a:r>
            <a:r>
              <a:rPr lang="en-GB" dirty="0" err="1" smtClean="0"/>
              <a:t>řešení</a:t>
            </a:r>
            <a:r>
              <a:rPr lang="en-GB" dirty="0" smtClean="0"/>
              <a:t> </a:t>
            </a:r>
            <a:r>
              <a:rPr lang="en-GB" dirty="0" err="1" smtClean="0"/>
              <a:t>úloh</a:t>
            </a:r>
            <a:r>
              <a:rPr lang="en-GB" dirty="0" smtClean="0"/>
              <a:t> LP se </a:t>
            </a:r>
            <a:r>
              <a:rPr lang="en-GB" dirty="0" err="1" smtClean="0"/>
              <a:t>používá</a:t>
            </a:r>
            <a:r>
              <a:rPr lang="en-GB" dirty="0" smtClean="0"/>
              <a:t> </a:t>
            </a:r>
            <a:r>
              <a:rPr lang="en-GB" dirty="0" err="1" smtClean="0"/>
              <a:t>nejčastěji</a:t>
            </a:r>
            <a:r>
              <a:rPr lang="en-GB" dirty="0" smtClean="0"/>
              <a:t> </a:t>
            </a:r>
            <a:r>
              <a:rPr lang="en-GB" dirty="0" err="1" smtClean="0"/>
              <a:t>simplexová</a:t>
            </a:r>
            <a:r>
              <a:rPr lang="en-GB" dirty="0" smtClean="0"/>
              <a:t> </a:t>
            </a:r>
            <a:r>
              <a:rPr lang="en-GB" dirty="0" err="1" smtClean="0"/>
              <a:t>metoda</a:t>
            </a:r>
            <a:r>
              <a:rPr lang="en-GB" dirty="0" smtClean="0"/>
              <a:t>, </a:t>
            </a:r>
            <a:r>
              <a:rPr lang="en-GB" dirty="0" err="1" smtClean="0"/>
              <a:t>která</a:t>
            </a:r>
            <a:r>
              <a:rPr lang="en-GB" dirty="0" smtClean="0"/>
              <a:t> je </a:t>
            </a:r>
            <a:r>
              <a:rPr lang="en-GB" dirty="0" err="1" smtClean="0"/>
              <a:t>jednoduchým</a:t>
            </a:r>
            <a:r>
              <a:rPr lang="en-GB" dirty="0" smtClean="0"/>
              <a:t> </a:t>
            </a:r>
            <a:r>
              <a:rPr lang="en-GB" dirty="0" err="1" smtClean="0"/>
              <a:t>iteračním</a:t>
            </a:r>
            <a:r>
              <a:rPr lang="en-GB" dirty="0" smtClean="0"/>
              <a:t> </a:t>
            </a:r>
            <a:r>
              <a:rPr lang="en-GB" dirty="0" err="1" smtClean="0"/>
              <a:t>postupem</a:t>
            </a:r>
            <a:r>
              <a:rPr lang="en-GB" dirty="0" smtClean="0"/>
              <a:t>, </a:t>
            </a:r>
            <a:r>
              <a:rPr lang="en-GB" dirty="0" err="1" smtClean="0"/>
              <a:t>který</a:t>
            </a:r>
            <a:r>
              <a:rPr lang="en-GB" dirty="0" smtClean="0"/>
              <a:t> </a:t>
            </a:r>
            <a:r>
              <a:rPr lang="en-GB" dirty="0" err="1" smtClean="0"/>
              <a:t>konverguje</a:t>
            </a:r>
            <a:r>
              <a:rPr lang="en-GB" dirty="0" smtClean="0"/>
              <a:t> k </a:t>
            </a:r>
            <a:r>
              <a:rPr lang="en-GB" dirty="0" err="1" smtClean="0"/>
              <a:t>optimu</a:t>
            </a:r>
            <a:r>
              <a:rPr lang="en-GB" dirty="0" smtClean="0"/>
              <a:t> (</a:t>
            </a:r>
            <a:r>
              <a:rPr lang="en-GB" dirty="0" err="1" smtClean="0"/>
              <a:t>pokud</a:t>
            </a:r>
            <a:r>
              <a:rPr lang="en-GB" dirty="0" smtClean="0"/>
              <a:t> </a:t>
            </a:r>
            <a:r>
              <a:rPr lang="en-GB" dirty="0" err="1" smtClean="0"/>
              <a:t>optimální</a:t>
            </a:r>
            <a:r>
              <a:rPr lang="en-GB" dirty="0" smtClean="0"/>
              <a:t> </a:t>
            </a:r>
            <a:r>
              <a:rPr lang="en-GB" dirty="0" err="1" smtClean="0"/>
              <a:t>řešení</a:t>
            </a:r>
            <a:r>
              <a:rPr lang="en-GB" dirty="0" smtClean="0"/>
              <a:t> </a:t>
            </a:r>
            <a:r>
              <a:rPr lang="en-GB" dirty="0" err="1" smtClean="0"/>
              <a:t>existuje</a:t>
            </a:r>
            <a:r>
              <a:rPr lang="en-GB" dirty="0" smtClean="0"/>
              <a:t>).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914400" indent="-914400">
              <a:buFont typeface="+mj-lt"/>
              <a:buAutoNum type="arabicParenR" startAt="5"/>
            </a:pPr>
            <a:r>
              <a:rPr lang="cs-CZ" dirty="0" smtClean="0"/>
              <a:t>Verifikace a implementace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Ověření zda výsledky odpovídají očekávání</a:t>
            </a:r>
          </a:p>
          <a:p>
            <a:r>
              <a:rPr lang="cs-CZ" dirty="0" smtClean="0"/>
              <a:t>Ověření zda model odpovídá ekonomické podstatě modelu</a:t>
            </a:r>
          </a:p>
          <a:p>
            <a:r>
              <a:rPr lang="cs-CZ" dirty="0" smtClean="0"/>
              <a:t>V případě úspěšné verifikace by měly být výsledky modelu implementovány a měly by zpětně pozitivně ovlivnit chování modelovaného systému.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Členění úloh LP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Úlohy výrobního plánování</a:t>
            </a:r>
          </a:p>
          <a:p>
            <a:r>
              <a:rPr lang="cs-CZ" dirty="0" smtClean="0"/>
              <a:t>Směšovací úlohy</a:t>
            </a:r>
          </a:p>
          <a:p>
            <a:r>
              <a:rPr lang="cs-CZ" dirty="0" smtClean="0"/>
              <a:t>Úlohy o dělení materiálu</a:t>
            </a:r>
          </a:p>
          <a:p>
            <a:r>
              <a:rPr lang="cs-CZ" dirty="0" smtClean="0"/>
              <a:t>Plánování pracovních sil</a:t>
            </a:r>
          </a:p>
          <a:p>
            <a:r>
              <a:rPr lang="cs-CZ" dirty="0" smtClean="0"/>
              <a:t>Distribuční a další speciální úlohy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253</Words>
  <Application>Microsoft Office PowerPoint</Application>
  <PresentationFormat>Předvádění na obrazovce (4:3)</PresentationFormat>
  <Paragraphs>92</Paragraphs>
  <Slides>17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9" baseType="lpstr">
      <vt:lpstr>Tok</vt:lpstr>
      <vt:lpstr>Editor rovnic 3.0</vt:lpstr>
      <vt:lpstr>1. přednáška </vt:lpstr>
      <vt:lpstr>Formulace matematického modelu</vt:lpstr>
      <vt:lpstr>Identifikace problému</vt:lpstr>
      <vt:lpstr>Sestavení ekon. modelu</vt:lpstr>
      <vt:lpstr>Sestavení matem. modelu</vt:lpstr>
      <vt:lpstr>Zápis matematického modelu</vt:lpstr>
      <vt:lpstr>Řešení matem. modelu</vt:lpstr>
      <vt:lpstr>Verifikace a implementace </vt:lpstr>
      <vt:lpstr>Členění úloh LP</vt:lpstr>
      <vt:lpstr>Úloha výrobního plánování</vt:lpstr>
      <vt:lpstr>Úloha výrobního plánování Výchozí tabulka</vt:lpstr>
      <vt:lpstr>Úloha výrobního plánování Optimální řešení</vt:lpstr>
      <vt:lpstr>Úloha výrobního plánování</vt:lpstr>
      <vt:lpstr>Úloha výrobního plánování</vt:lpstr>
      <vt:lpstr>Grafické řešení úlohy LP</vt:lpstr>
      <vt:lpstr>Ekvivalentní soustava rovnic</vt:lpstr>
      <vt:lpstr>Řešení úlohy LP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Programy pro matematické modelování 1. přednáška</dc:title>
  <dc:creator>Bára</dc:creator>
  <cp:lastModifiedBy>Bára</cp:lastModifiedBy>
  <cp:revision>64</cp:revision>
  <dcterms:created xsi:type="dcterms:W3CDTF">2008-10-09T08:53:52Z</dcterms:created>
  <dcterms:modified xsi:type="dcterms:W3CDTF">2008-12-22T10:51:23Z</dcterms:modified>
</cp:coreProperties>
</file>